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9.xml" ContentType="application/vnd.openxmlformats-officedocument.presentationml.tags+xml"/>
  <Override PartName="/ppt/activeX/activeX1.xml" ContentType="application/vnd.ms-office.activeX+xml"/>
  <Override PartName="/ppt/activeX/activeX1.bin" ContentType="application/vnd.ms-office.activeX"/>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2.xml" ContentType="application/vnd.openxmlformats-officedocument.presentationml.notesSlide+xml"/>
  <Override PartName="/ppt/tags/tag1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4.xml" ContentType="application/vnd.openxmlformats-officedocument.presentationml.tags+xml"/>
  <Override PartName="/ppt/notesSlides/notesSlide26.xml" ContentType="application/vnd.openxmlformats-officedocument.presentationml.notesSlide+xml"/>
  <Override PartName="/ppt/tags/tag15.xml" ContentType="application/vnd.openxmlformats-officedocument.presentationml.tags+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tags/tag17.xml" ContentType="application/vnd.openxmlformats-officedocument.presentationml.tags+xml"/>
  <Override PartName="/ppt/notesSlides/notesSlide29.xml" ContentType="application/vnd.openxmlformats-officedocument.presentationml.notesSlide+xml"/>
  <Override PartName="/ppt/tags/tag18.xml" ContentType="application/vnd.openxmlformats-officedocument.presentationml.tags+xml"/>
  <Override PartName="/ppt/notesSlides/notesSlide30.xml" ContentType="application/vnd.openxmlformats-officedocument.presentationml.notesSlide+xml"/>
  <Override PartName="/ppt/tags/tag19.xml" ContentType="application/vnd.openxmlformats-officedocument.presentationml.tags+xml"/>
  <Override PartName="/ppt/notesSlides/notesSlide31.xml" ContentType="application/vnd.openxmlformats-officedocument.presentationml.notesSlide+xml"/>
  <Override PartName="/ppt/tags/tag20.xml" ContentType="application/vnd.openxmlformats-officedocument.presentationml.tags+xml"/>
  <Override PartName="/ppt/notesSlides/notesSlide32.xml" ContentType="application/vnd.openxmlformats-officedocument.presentationml.notesSlide+xml"/>
  <Override PartName="/ppt/tags/tag21.xml" ContentType="application/vnd.openxmlformats-officedocument.presentationml.tags+xml"/>
  <Override PartName="/ppt/notesSlides/notesSlide3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34.xml" ContentType="application/vnd.openxmlformats-officedocument.presentationml.notesSlide+xml"/>
  <Override PartName="/ppt/tags/tag24.xml" ContentType="application/vnd.openxmlformats-officedocument.presentationml.tags+xml"/>
  <Override PartName="/ppt/notesSlides/notesSlide35.xml" ContentType="application/vnd.openxmlformats-officedocument.presentationml.notesSlide+xml"/>
  <Override PartName="/ppt/tags/tag25.xml" ContentType="application/vnd.openxmlformats-officedocument.presentationml.tags+xml"/>
  <Override PartName="/ppt/notesSlides/notesSlide3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9" r:id="rId2"/>
    <p:sldId id="282" r:id="rId3"/>
    <p:sldId id="283" r:id="rId4"/>
    <p:sldId id="284" r:id="rId5"/>
    <p:sldId id="285" r:id="rId6"/>
    <p:sldId id="286" r:id="rId7"/>
    <p:sldId id="287" r:id="rId8"/>
    <p:sldId id="263" r:id="rId9"/>
    <p:sldId id="260" r:id="rId10"/>
    <p:sldId id="288" r:id="rId11"/>
    <p:sldId id="331" r:id="rId12"/>
    <p:sldId id="289" r:id="rId13"/>
    <p:sldId id="290" r:id="rId14"/>
    <p:sldId id="291" r:id="rId15"/>
    <p:sldId id="293" r:id="rId16"/>
    <p:sldId id="294" r:id="rId17"/>
    <p:sldId id="295" r:id="rId18"/>
    <p:sldId id="333" r:id="rId19"/>
    <p:sldId id="296" r:id="rId20"/>
    <p:sldId id="297" r:id="rId21"/>
    <p:sldId id="298" r:id="rId22"/>
    <p:sldId id="332" r:id="rId23"/>
    <p:sldId id="299" r:id="rId24"/>
    <p:sldId id="300" r:id="rId25"/>
    <p:sldId id="301" r:id="rId26"/>
    <p:sldId id="302" r:id="rId27"/>
    <p:sldId id="303" r:id="rId28"/>
    <p:sldId id="334" r:id="rId29"/>
    <p:sldId id="335" r:id="rId30"/>
    <p:sldId id="304" r:id="rId31"/>
    <p:sldId id="305" r:id="rId32"/>
    <p:sldId id="337" r:id="rId33"/>
    <p:sldId id="336" r:id="rId34"/>
    <p:sldId id="338" r:id="rId35"/>
    <p:sldId id="308" r:id="rId36"/>
    <p:sldId id="309" r:id="rId37"/>
    <p:sldId id="310" r:id="rId38"/>
    <p:sldId id="340" r:id="rId39"/>
    <p:sldId id="341" r:id="rId40"/>
    <p:sldId id="342" r:id="rId41"/>
    <p:sldId id="355" r:id="rId42"/>
    <p:sldId id="343" r:id="rId43"/>
    <p:sldId id="354" r:id="rId44"/>
    <p:sldId id="353" r:id="rId45"/>
    <p:sldId id="345" r:id="rId46"/>
    <p:sldId id="346" r:id="rId47"/>
    <p:sldId id="347" r:id="rId48"/>
    <p:sldId id="348" r:id="rId49"/>
    <p:sldId id="349" r:id="rId50"/>
    <p:sldId id="350" r:id="rId51"/>
    <p:sldId id="351" r:id="rId52"/>
    <p:sldId id="326" r:id="rId53"/>
    <p:sldId id="327" r:id="rId54"/>
    <p:sldId id="357" r:id="rId55"/>
    <p:sldId id="328" r:id="rId56"/>
    <p:sldId id="330" r:id="rId57"/>
    <p:sldId id="358" r:id="rId58"/>
    <p:sldId id="264" r:id="rId59"/>
  </p:sldIdLst>
  <p:sldSz cx="6858000" cy="5143500"/>
  <p:notesSz cx="6858000" cy="9144000"/>
  <p:custDataLst>
    <p:tags r:id="rId61"/>
  </p:custData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guide id="3" pos="119" userDrawn="1">
          <p15:clr>
            <a:srgbClr val="A4A3A4"/>
          </p15:clr>
        </p15:guide>
        <p15:guide id="4" pos="4202" userDrawn="1">
          <p15:clr>
            <a:srgbClr val="A4A3A4"/>
          </p15:clr>
        </p15:guide>
        <p15:guide id="5" pos="4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8CC7"/>
    <a:srgbClr val="FD5D00"/>
    <a:srgbClr val="80B785"/>
    <a:srgbClr val="155193"/>
    <a:srgbClr val="FB8C2F"/>
    <a:srgbClr val="FF7021"/>
    <a:srgbClr val="B054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72" autoAdjust="0"/>
    <p:restoredTop sz="87441" autoAdjust="0"/>
  </p:normalViewPr>
  <p:slideViewPr>
    <p:cSldViewPr>
      <p:cViewPr varScale="1">
        <p:scale>
          <a:sx n="94" d="100"/>
          <a:sy n="94" d="100"/>
        </p:scale>
        <p:origin x="1590" y="90"/>
      </p:cViewPr>
      <p:guideLst>
        <p:guide orient="horz" pos="1620"/>
        <p:guide pos="2160"/>
        <p:guide pos="119"/>
        <p:guide pos="4202"/>
        <p:guide pos="46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3" Type="http://schemas.openxmlformats.org/officeDocument/2006/relationships/image" Target="../media/image30.wmf"/><Relationship Id="rId7" Type="http://schemas.openxmlformats.org/officeDocument/2006/relationships/image" Target="../media/image34.wmf"/><Relationship Id="rId2" Type="http://schemas.openxmlformats.org/officeDocument/2006/relationships/image" Target="../media/image29.wmf"/><Relationship Id="rId1" Type="http://schemas.openxmlformats.org/officeDocument/2006/relationships/image" Target="../media/image28.wmf"/><Relationship Id="rId6" Type="http://schemas.openxmlformats.org/officeDocument/2006/relationships/image" Target="../media/image33.wmf"/><Relationship Id="rId5" Type="http://schemas.openxmlformats.org/officeDocument/2006/relationships/image" Target="../media/image32.wmf"/><Relationship Id="rId4"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5" Type="http://schemas.openxmlformats.org/officeDocument/2006/relationships/image" Target="../media/image40.wmf"/><Relationship Id="rId4" Type="http://schemas.openxmlformats.org/officeDocument/2006/relationships/image" Target="../media/image39.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43.wmf"/><Relationship Id="rId7" Type="http://schemas.openxmlformats.org/officeDocument/2006/relationships/image" Target="../media/image47.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11" Type="http://schemas.openxmlformats.org/officeDocument/2006/relationships/image" Target="../media/image51.wmf"/><Relationship Id="rId5" Type="http://schemas.openxmlformats.org/officeDocument/2006/relationships/image" Target="../media/image45.wmf"/><Relationship Id="rId10" Type="http://schemas.openxmlformats.org/officeDocument/2006/relationships/image" Target="../media/image50.wmf"/><Relationship Id="rId4" Type="http://schemas.openxmlformats.org/officeDocument/2006/relationships/image" Target="../media/image44.wmf"/><Relationship Id="rId9" Type="http://schemas.openxmlformats.org/officeDocument/2006/relationships/image" Target="../media/image4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875DC-044B-479C-9BEF-10F348F78043}" type="datetimeFigureOut">
              <a:rPr lang="zh-CN" altLang="en-US" smtClean="0"/>
              <a:t>2020/4/29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A1E801-393E-446A-A1DF-459801F5ECDA}" type="slidenum">
              <a:rPr lang="zh-CN" altLang="en-US" smtClean="0"/>
              <a:t>‹#›</a:t>
            </a:fld>
            <a:endParaRPr lang="zh-CN" altLang="en-US"/>
          </a:p>
        </p:txBody>
      </p:sp>
    </p:spTree>
    <p:extLst>
      <p:ext uri="{BB962C8B-B14F-4D97-AF65-F5344CB8AC3E}">
        <p14:creationId xmlns:p14="http://schemas.microsoft.com/office/powerpoint/2010/main" val="2340358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A1E801-393E-446A-A1DF-459801F5ECDA}" type="slidenum">
              <a:rPr lang="zh-CN" altLang="en-US" smtClean="0"/>
              <a:t>2</a:t>
            </a:fld>
            <a:endParaRPr lang="zh-CN" altLang="en-US"/>
          </a:p>
        </p:txBody>
      </p:sp>
    </p:spTree>
    <p:extLst>
      <p:ext uri="{BB962C8B-B14F-4D97-AF65-F5344CB8AC3E}">
        <p14:creationId xmlns:p14="http://schemas.microsoft.com/office/powerpoint/2010/main" val="3711006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a:ln/>
        </p:spPr>
      </p:sp>
      <p:sp>
        <p:nvSpPr>
          <p:cNvPr id="133123" name="备注占位符 2"/>
          <p:cNvSpPr>
            <a:spLocks noGrp="1"/>
          </p:cNvSpPr>
          <p:nvPr>
            <p:ph type="body" idx="1"/>
          </p:nvPr>
        </p:nvSpPr>
        <p:spPr>
          <a:noFill/>
        </p:spPr>
        <p:txBody>
          <a:bodyPr/>
          <a:lstStyle/>
          <a:p>
            <a:pPr eaLnBrk="1" hangingPunct="1"/>
            <a:r>
              <a:rPr lang="zh-CN" altLang="en-US" dirty="0" smtClean="0"/>
              <a:t>我们有这样一个粒子，它的初始位置在这里，是随机确定的，这个虫子在这个地方，由于我们的飞行方向、速度、距离最开始是随即确定的，因为我不知道食物在哪里，所以随便朝一个方向飞，但是飞到这里之后离这个食物更远了，刚开始还能闻到食物味道，现在闻不到了，这说明现在这个位置没有以前的位置好，现在其他粒子假设是这样分布，其中离食物最近的这个闻得味道是最强的，那么大家彼此之间分享这个信息，根据这个每个粒子就决定下一步飞到的位置。（个体最优位置和全局最优位置的加权中心）。这就是粒子群优化算法的核心思想。</a:t>
            </a:r>
            <a:endParaRPr lang="en-US" altLang="zh-CN" dirty="0" smtClean="0"/>
          </a:p>
          <a:p>
            <a:pPr eaLnBrk="1" hangingPunct="1"/>
            <a:r>
              <a:rPr lang="zh-CN" altLang="en-US" dirty="0" smtClean="0"/>
              <a:t>函数值衡量我与目标的距离（闻到味道）</a:t>
            </a:r>
          </a:p>
        </p:txBody>
      </p:sp>
      <p:sp>
        <p:nvSpPr>
          <p:cNvPr id="13312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97F4D41-3073-4638-91B8-06851C644F81}" type="slidenum">
              <a:rPr lang="en-US" altLang="zh-CN" smtClean="0"/>
              <a:pPr/>
              <a:t>14</a:t>
            </a:fld>
            <a:endParaRPr lang="en-US" altLang="zh-CN" smtClean="0"/>
          </a:p>
        </p:txBody>
      </p:sp>
    </p:spTree>
    <p:extLst>
      <p:ext uri="{BB962C8B-B14F-4D97-AF65-F5344CB8AC3E}">
        <p14:creationId xmlns:p14="http://schemas.microsoft.com/office/powerpoint/2010/main" val="3313168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E369FD-7BEB-41DB-B089-C12FB530CEB1}" type="slidenum">
              <a:rPr lang="en-US" altLang="zh-CN"/>
              <a:pPr eaLnBrk="1" hangingPunct="1"/>
              <a:t>16</a:t>
            </a:fld>
            <a:endParaRPr lang="en-US" altLang="zh-CN"/>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b="0" i="0" kern="1200" dirty="0" smtClean="0">
                <a:solidFill>
                  <a:schemeClr val="tx1"/>
                </a:solidFill>
                <a:effectLst/>
                <a:latin typeface="+mn-lt"/>
                <a:ea typeface="+mn-ea"/>
                <a:cs typeface="+mn-cs"/>
              </a:rPr>
              <a:t>每次飞的时间是</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迭代</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次</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，速度是</a:t>
            </a:r>
            <a:r>
              <a:rPr lang="en-US" altLang="zh-CN" sz="1200" b="0" i="0" u="none" strike="noStrike" kern="1200" dirty="0" err="1" smtClean="0">
                <a:solidFill>
                  <a:schemeClr val="tx1"/>
                </a:solidFill>
                <a:effectLst/>
                <a:latin typeface="+mn-lt"/>
                <a:ea typeface="+mn-ea"/>
                <a:cs typeface="+mn-cs"/>
              </a:rPr>
              <a:t>vv</a:t>
            </a:r>
            <a:r>
              <a:rPr lang="zh-CN" altLang="en-US" sz="1200" b="0" i="0" kern="1200" dirty="0" smtClean="0">
                <a:solidFill>
                  <a:schemeClr val="tx1"/>
                </a:solidFill>
                <a:effectLst/>
                <a:latin typeface="+mn-lt"/>
                <a:ea typeface="+mn-ea"/>
                <a:cs typeface="+mn-cs"/>
              </a:rPr>
              <a:t>，这一次飞过的路程 </a:t>
            </a:r>
            <a:r>
              <a:rPr lang="en-US" altLang="zh-CN" sz="1200" b="0" i="0" u="none" strike="noStrike" kern="1200" dirty="0" smtClean="0">
                <a:solidFill>
                  <a:schemeClr val="tx1"/>
                </a:solidFill>
                <a:effectLst/>
                <a:latin typeface="+mn-lt"/>
                <a:ea typeface="+mn-ea"/>
                <a:cs typeface="+mn-cs"/>
              </a:rPr>
              <a:t>s=v</a:t>
            </a:r>
            <a:r>
              <a:rPr lang="zh-CN" altLang="en-US" sz="1200" b="0" i="0" u="none" strike="noStrike"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rPr>
              <a:t>1s=v∗1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的变化量），由于每次飞行时间是固定的，因此 </a:t>
            </a:r>
            <a:r>
              <a:rPr lang="zh-CN" altLang="en-US" sz="1200" b="0" i="0" u="none" strike="noStrike" kern="1200" dirty="0" smtClean="0">
                <a:solidFill>
                  <a:schemeClr val="tx1"/>
                </a:solidFill>
                <a:effectLst/>
                <a:latin typeface="+mn-lt"/>
                <a:ea typeface="+mn-ea"/>
                <a:cs typeface="+mn-cs"/>
              </a:rPr>
              <a:t>位移</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速度位移</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速度</a:t>
            </a:r>
            <a:r>
              <a:rPr lang="zh-CN" altLang="en-US" sz="1200" b="0" i="0" kern="1200" dirty="0" smtClean="0">
                <a:solidFill>
                  <a:schemeClr val="tx1"/>
                </a:solidFill>
                <a:effectLst/>
                <a:latin typeface="+mn-lt"/>
                <a:ea typeface="+mn-ea"/>
                <a:cs typeface="+mn-cs"/>
              </a:rPr>
              <a:t>，所以只需要考虑该如何结合其他信息来确定下一秒我飞行的速度。</a:t>
            </a:r>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231007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20000"/>
              </a:lnSpc>
              <a:spcBef>
                <a:spcPct val="10000"/>
              </a:spcBef>
            </a:pPr>
            <a:r>
              <a:rPr lang="zh-CN" altLang="en-US" sz="1200" dirty="0" smtClean="0"/>
              <a:t>这两个公式说得什么呢？就是在</a:t>
            </a:r>
            <a:r>
              <a:rPr lang="en-US" altLang="zh-CN" sz="1200" dirty="0" smtClean="0"/>
              <a:t>t+1</a:t>
            </a:r>
            <a:r>
              <a:rPr lang="zh-CN" altLang="en-US" sz="1200" dirty="0" smtClean="0"/>
              <a:t>时刻的速度应该要怎么变，它应该等于</a:t>
            </a:r>
            <a:r>
              <a:rPr lang="en-US" altLang="zh-CN" sz="1200" dirty="0" smtClean="0"/>
              <a:t>t</a:t>
            </a:r>
            <a:r>
              <a:rPr lang="zh-CN" altLang="en-US" sz="1200" dirty="0" smtClean="0"/>
              <a:t>时刻的速度再加上什么样的值。有这样的几个部分，</a:t>
            </a:r>
            <a:r>
              <a:rPr lang="en-US" altLang="zh-CN" sz="1200" dirty="0" smtClean="0"/>
              <a:t>pi</a:t>
            </a:r>
            <a:r>
              <a:rPr lang="zh-CN" altLang="en-US" sz="1200" dirty="0" smtClean="0"/>
              <a:t>指的就是个体最优的位置，我曾经呆过的最好的位置。</a:t>
            </a:r>
            <a:r>
              <a:rPr lang="en-US" altLang="zh-CN" sz="1200" dirty="0" err="1" smtClean="0"/>
              <a:t>Pg</a:t>
            </a:r>
            <a:r>
              <a:rPr lang="zh-CN" altLang="en-US" sz="1200" dirty="0" smtClean="0"/>
              <a:t>是所有粒子它们曾经呆过的最好位置，所有粒子当中最优的位置，</a:t>
            </a:r>
            <a:r>
              <a:rPr lang="en-US" altLang="zh-CN" sz="1200" dirty="0" smtClean="0"/>
              <a:t>w</a:t>
            </a:r>
            <a:r>
              <a:rPr lang="zh-CN" altLang="en-US" sz="1200" dirty="0" smtClean="0"/>
              <a:t>它是一个惯性权重。红</a:t>
            </a:r>
            <a:r>
              <a:rPr lang="zh-CN" altLang="en-US" dirty="0" smtClean="0"/>
              <a:t>圈中的都是粒子群优化算法当中的参数，这个部分是个体认知的部分，就是它对自己的一个认识，而社会部分是与其他的个体去分享信息的部分。</a:t>
            </a:r>
            <a:endParaRPr lang="en-US" altLang="zh-CN" dirty="0" smtClean="0"/>
          </a:p>
          <a:p>
            <a:pPr eaLnBrk="1" hangingPunct="1"/>
            <a:r>
              <a:rPr lang="zh-CN" altLang="en-US" dirty="0" smtClean="0"/>
              <a:t>当我们知道速度如何更新之后，再下一步就根据更新的速度再来更新位置。新的位置等于原来的位置加上速度乘以时间，这个时间是</a:t>
            </a:r>
            <a:r>
              <a:rPr lang="en-US" altLang="zh-CN" dirty="0" smtClean="0"/>
              <a:t>1</a:t>
            </a:r>
            <a:r>
              <a:rPr lang="zh-CN" altLang="en-US" dirty="0" smtClean="0"/>
              <a:t>，所以就直接是</a:t>
            </a:r>
            <a:r>
              <a:rPr lang="en-US" altLang="zh-CN" dirty="0" smtClean="0"/>
              <a:t>x</a:t>
            </a:r>
            <a:r>
              <a:rPr lang="zh-CN" altLang="en-US" dirty="0" smtClean="0"/>
              <a:t>加上</a:t>
            </a:r>
            <a:r>
              <a:rPr lang="en-US" altLang="zh-CN" dirty="0" smtClean="0"/>
              <a:t>v</a:t>
            </a:r>
            <a:r>
              <a:rPr lang="zh-CN" altLang="en-US" dirty="0" smtClean="0"/>
              <a:t>了。</a:t>
            </a:r>
          </a:p>
          <a:p>
            <a:pPr eaLnBrk="1" hangingPunct="1">
              <a:lnSpc>
                <a:spcPct val="120000"/>
              </a:lnSpc>
              <a:spcBef>
                <a:spcPct val="10000"/>
              </a:spcBef>
            </a:pPr>
            <a:endParaRPr lang="zh-CN" altLang="en-US" dirty="0"/>
          </a:p>
        </p:txBody>
      </p:sp>
      <p:sp>
        <p:nvSpPr>
          <p:cNvPr id="4" name="灯片编号占位符 3"/>
          <p:cNvSpPr>
            <a:spLocks noGrp="1"/>
          </p:cNvSpPr>
          <p:nvPr>
            <p:ph type="sldNum" sz="quarter" idx="10"/>
          </p:nvPr>
        </p:nvSpPr>
        <p:spPr/>
        <p:txBody>
          <a:bodyPr/>
          <a:lstStyle/>
          <a:p>
            <a:fld id="{689573E3-669F-44DB-8796-0189F33C4ABA}" type="slidenum">
              <a:rPr lang="zh-CN" altLang="en-US" smtClean="0"/>
              <a:t>17</a:t>
            </a:fld>
            <a:endParaRPr lang="zh-CN" altLang="en-US"/>
          </a:p>
        </p:txBody>
      </p:sp>
    </p:spTree>
    <p:extLst>
      <p:ext uri="{BB962C8B-B14F-4D97-AF65-F5344CB8AC3E}">
        <p14:creationId xmlns:p14="http://schemas.microsoft.com/office/powerpoint/2010/main" val="3182327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smtClean="0"/>
              <a:t>大小决定了对粒子当前速度继承的多少，称为惯性因子；</a:t>
            </a:r>
          </a:p>
          <a:p>
            <a:r>
              <a:rPr lang="zh-CN" altLang="zh-CN" dirty="0" smtClean="0"/>
              <a:t>c1决定了自身经验对粒子速度的影响程度，它保证了粒子能够向自己的历史最优位置靠近，称为学习因子；</a:t>
            </a:r>
          </a:p>
          <a:p>
            <a:r>
              <a:rPr lang="zh-CN" altLang="zh-CN" dirty="0" smtClean="0"/>
              <a:t>c2决定了群体经验对粒子个体速度的影响程度，它保证了粒子能够向群体中的其他粒子学习，使粒子在飞行时向邻域内所有粒子曾找到过的历史最优位置靠近，也称为学习因子．</a:t>
            </a:r>
          </a:p>
          <a:p>
            <a:endParaRPr lang="zh-CN" altLang="en-US" dirty="0"/>
          </a:p>
        </p:txBody>
      </p:sp>
      <p:sp>
        <p:nvSpPr>
          <p:cNvPr id="4" name="灯片编号占位符 3"/>
          <p:cNvSpPr>
            <a:spLocks noGrp="1"/>
          </p:cNvSpPr>
          <p:nvPr>
            <p:ph type="sldNum" sz="quarter" idx="10"/>
          </p:nvPr>
        </p:nvSpPr>
        <p:spPr/>
        <p:txBody>
          <a:bodyPr/>
          <a:lstStyle/>
          <a:p>
            <a:fld id="{BFA1E801-393E-446A-A1DF-459801F5ECDA}" type="slidenum">
              <a:rPr lang="zh-CN" altLang="en-US" smtClean="0"/>
              <a:t>18</a:t>
            </a:fld>
            <a:endParaRPr lang="zh-CN" altLang="en-US"/>
          </a:p>
        </p:txBody>
      </p:sp>
    </p:spTree>
    <p:extLst>
      <p:ext uri="{BB962C8B-B14F-4D97-AF65-F5344CB8AC3E}">
        <p14:creationId xmlns:p14="http://schemas.microsoft.com/office/powerpoint/2010/main" val="359929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2717194-56FB-4EBC-AD50-91D5D23B39F4}" type="slidenum">
              <a:rPr lang="en-US" altLang="zh-CN"/>
              <a:pPr eaLnBrk="1" hangingPunct="1"/>
              <a:t>19</a:t>
            </a:fld>
            <a:endParaRPr lang="en-US" altLang="zh-CN"/>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dirty="0" smtClean="0"/>
              <a:t>如果惯性权重是</a:t>
            </a:r>
            <a:r>
              <a:rPr lang="en-US" altLang="zh-CN" sz="1200" dirty="0" smtClean="0"/>
              <a:t>0</a:t>
            </a:r>
            <a:r>
              <a:rPr lang="zh-CN" altLang="en-US" sz="1200" dirty="0" smtClean="0"/>
              <a:t>的话，如果有个粒子已经位于全局最优位置了，显然这两项的值都会是</a:t>
            </a:r>
            <a:r>
              <a:rPr lang="en-US" altLang="zh-CN" sz="1200" dirty="0" smtClean="0"/>
              <a:t>0</a:t>
            </a:r>
            <a:r>
              <a:rPr lang="zh-CN" altLang="en-US" sz="1200" dirty="0" smtClean="0"/>
              <a:t>吧，那么下一步它的速度，就不会有更新，它的速度就会是</a:t>
            </a:r>
            <a:r>
              <a:rPr lang="en-US" altLang="zh-CN" sz="1200" dirty="0" smtClean="0"/>
              <a:t>0</a:t>
            </a:r>
            <a:r>
              <a:rPr lang="zh-CN" altLang="en-US" sz="1200" dirty="0" smtClean="0"/>
              <a:t>，位置就不会改变，它就老在这里，一旦达到一个全局最优，当然这个全局最优不见得是我们的目标位置，只是比其他位置要好，它就不走了，这肯定不行。那么</a:t>
            </a:r>
            <a:r>
              <a:rPr lang="en-US" altLang="zh-CN" sz="1200" dirty="0" smtClean="0"/>
              <a:t>w</a:t>
            </a:r>
            <a:r>
              <a:rPr lang="zh-CN" altLang="en-US" sz="1200" dirty="0" smtClean="0"/>
              <a:t>不为</a:t>
            </a:r>
            <a:r>
              <a:rPr lang="en-US" altLang="zh-CN" sz="1200" dirty="0" smtClean="0"/>
              <a:t>0</a:t>
            </a:r>
            <a:r>
              <a:rPr lang="zh-CN" altLang="en-US" sz="1200" dirty="0" smtClean="0"/>
              <a:t>的意思，就是我们希望它保持一个惯性运动，不管他达没达到最优，它总是以一定的惯性来运动，这样鼓励它去探索更多的范围</a:t>
            </a:r>
            <a:endParaRPr lang="en-US" altLang="zh-CN" sz="1200" dirty="0" smtClean="0"/>
          </a:p>
        </p:txBody>
      </p:sp>
    </p:spTree>
    <p:extLst>
      <p:ext uri="{BB962C8B-B14F-4D97-AF65-F5344CB8AC3E}">
        <p14:creationId xmlns:p14="http://schemas.microsoft.com/office/powerpoint/2010/main" val="2439908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D833623-3704-42B1-8C8D-97BED39C67B7}" type="slidenum">
              <a:rPr lang="en-US" altLang="zh-CN"/>
              <a:pPr eaLnBrk="1" hangingPunct="1"/>
              <a:t>20</a:t>
            </a:fld>
            <a:endParaRPr lang="en-US" altLang="zh-CN"/>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373386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835AAB8-E86F-452C-BB2B-5452A6D33216}" type="slidenum">
              <a:rPr lang="en-US" altLang="zh-CN"/>
              <a:pPr eaLnBrk="1" hangingPunct="1"/>
              <a:t>21</a:t>
            </a:fld>
            <a:endParaRPr lang="en-US" altLang="zh-CN"/>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latin typeface="Times New Roman" panose="02020603050405020304" pitchFamily="18" charset="0"/>
                <a:ea typeface="楷体_GB2312" pitchFamily="49" charset="-122"/>
              </a:rPr>
              <a:t>最大循环数以及最小错误要求。</a:t>
            </a:r>
          </a:p>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687752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fld id="{ED8AEE8D-3314-46EF-8FA7-7C5961DC383C}" type="slidenum">
              <a:rPr lang="en-US" altLang="zh-CN">
                <a:solidFill>
                  <a:prstClr val="black"/>
                </a:solidFill>
                <a:latin typeface="Calibri" panose="020F0502020204030204" pitchFamily="34" charset="0"/>
                <a:ea typeface="宋体" panose="02010600030101010101" pitchFamily="2" charset="-122"/>
              </a:rPr>
              <a:pPr/>
              <a:t>24</a:t>
            </a:fld>
            <a:endParaRPr lang="en-US" altLang="zh-CN">
              <a:solidFill>
                <a:prstClr val="black"/>
              </a:solidFill>
              <a:latin typeface="Calibri" panose="020F0502020204030204" pitchFamily="34" charset="0"/>
              <a:ea typeface="宋体" panose="02010600030101010101" pitchFamily="2" charset="-122"/>
            </a:endParaRPr>
          </a:p>
        </p:txBody>
      </p:sp>
      <p:sp>
        <p:nvSpPr>
          <p:cNvPr id="50179" name="Rectangle 2"/>
          <p:cNvSpPr>
            <a:spLocks noGrp="1" noRot="1" noChangeAspect="1" noChangeArrowheads="1" noTextEdit="1"/>
          </p:cNvSpPr>
          <p:nvPr>
            <p:ph type="sldImg"/>
          </p:nvPr>
        </p:nvSpPr>
        <p:spPr bwMode="auto">
          <a:xfrm>
            <a:off x="1144588" y="685800"/>
            <a:ext cx="4568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Tree>
    <p:extLst>
      <p:ext uri="{BB962C8B-B14F-4D97-AF65-F5344CB8AC3E}">
        <p14:creationId xmlns:p14="http://schemas.microsoft.com/office/powerpoint/2010/main" val="1836844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用迭代算法用这两个公式去更新自己的速度和位置。</a:t>
            </a:r>
          </a:p>
          <a:p>
            <a:r>
              <a:rPr lang="zh-CN" altLang="en-US" dirty="0" smtClean="0"/>
              <a:t>达到一个预设最大迭代次数</a:t>
            </a:r>
            <a:endParaRPr lang="zh-CN" altLang="en-US" dirty="0"/>
          </a:p>
        </p:txBody>
      </p:sp>
      <p:sp>
        <p:nvSpPr>
          <p:cNvPr id="4" name="灯片编号占位符 3"/>
          <p:cNvSpPr>
            <a:spLocks noGrp="1"/>
          </p:cNvSpPr>
          <p:nvPr>
            <p:ph type="sldNum" sz="quarter" idx="10"/>
          </p:nvPr>
        </p:nvSpPr>
        <p:spPr/>
        <p:txBody>
          <a:bodyPr/>
          <a:lstStyle/>
          <a:p>
            <a:fld id="{689573E3-669F-44DB-8796-0189F33C4ABA}" type="slidenum">
              <a:rPr lang="zh-CN" altLang="en-US" smtClean="0"/>
              <a:t>26</a:t>
            </a:fld>
            <a:endParaRPr lang="zh-CN" altLang="en-US"/>
          </a:p>
        </p:txBody>
      </p:sp>
    </p:spTree>
    <p:extLst>
      <p:ext uri="{BB962C8B-B14F-4D97-AF65-F5344CB8AC3E}">
        <p14:creationId xmlns:p14="http://schemas.microsoft.com/office/powerpoint/2010/main" val="2347952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noFill/>
        </p:spPr>
        <p:txBody>
          <a:bodyPr/>
          <a:lstStyle/>
          <a:p>
            <a:pPr eaLnBrk="1" hangingPunct="1"/>
            <a:r>
              <a:rPr lang="zh-CN" altLang="en-US" smtClean="0"/>
              <a:t>有很多的峰值，局部最优，像这样的函数想找到全局最优值是很困难的，但我们看这个速度很快地找到了全局最大值。</a:t>
            </a:r>
          </a:p>
        </p:txBody>
      </p:sp>
      <p:sp>
        <p:nvSpPr>
          <p:cNvPr id="139268"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5C6C521-D349-4AB7-BA2E-81DA8FE0532B}" type="slidenum">
              <a:rPr lang="en-US" altLang="zh-CN" smtClean="0"/>
              <a:pPr/>
              <a:t>27</a:t>
            </a:fld>
            <a:endParaRPr lang="en-US" altLang="zh-CN" smtClean="0"/>
          </a:p>
        </p:txBody>
      </p:sp>
    </p:spTree>
    <p:extLst>
      <p:ext uri="{BB962C8B-B14F-4D97-AF65-F5344CB8AC3E}">
        <p14:creationId xmlns:p14="http://schemas.microsoft.com/office/powerpoint/2010/main" val="3775829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smtClean="0"/>
              <a:t>人工智能的仿生学</a:t>
            </a:r>
            <a:r>
              <a:rPr lang="en-US" altLang="zh-CN" dirty="0" smtClean="0"/>
              <a:t>-</a:t>
            </a:r>
            <a:r>
              <a:rPr lang="zh-CN" altLang="en-US" dirty="0" smtClean="0"/>
              <a:t>群智能</a:t>
            </a:r>
            <a:endParaRPr lang="en-US" altLang="zh-CN" dirty="0" smtClean="0"/>
          </a:p>
          <a:p>
            <a:pPr eaLnBrk="1" hangingPunct="1"/>
            <a:r>
              <a:rPr lang="zh-CN" altLang="en-US" dirty="0" smtClean="0"/>
              <a:t>什么叫做群？蜂群、鸟群、蚁群、鱼群等等这样的具有社会群居行为的动物。</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BFA1E801-393E-446A-A1DF-459801F5ECDA}" type="slidenum">
              <a:rPr lang="zh-CN" altLang="en-US" smtClean="0"/>
              <a:t>3</a:t>
            </a:fld>
            <a:endParaRPr lang="zh-CN" altLang="en-US"/>
          </a:p>
        </p:txBody>
      </p:sp>
    </p:spTree>
    <p:extLst>
      <p:ext uri="{BB962C8B-B14F-4D97-AF65-F5344CB8AC3E}">
        <p14:creationId xmlns:p14="http://schemas.microsoft.com/office/powerpoint/2010/main" val="281192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相比于遗传算法的测试，</a:t>
            </a:r>
            <a:r>
              <a:rPr lang="en-US" altLang="zh-CN" sz="1200" b="0" i="0" kern="1200" dirty="0" smtClean="0">
                <a:solidFill>
                  <a:schemeClr val="tx1"/>
                </a:solidFill>
                <a:effectLst/>
                <a:latin typeface="+mn-lt"/>
                <a:ea typeface="+mn-ea"/>
                <a:cs typeface="+mn-cs"/>
              </a:rPr>
              <a:t>PSO</a:t>
            </a:r>
            <a:r>
              <a:rPr lang="zh-CN" altLang="en-US" sz="1200" b="0" i="0" kern="1200" dirty="0" smtClean="0">
                <a:solidFill>
                  <a:schemeClr val="tx1"/>
                </a:solidFill>
                <a:effectLst/>
                <a:latin typeface="+mn-lt"/>
                <a:ea typeface="+mn-ea"/>
                <a:cs typeface="+mn-cs"/>
              </a:rPr>
              <a:t>在收敛次数上更加不稳定，收敛次数波动较大，少则低于</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，多则成百上千。 选取了一个次数较少的，方便动态展示。 </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dirty="0" smtClean="0"/>
              <a:t>http://blog.csdn.net/qq_27755195/article/details/62216762</a:t>
            </a:r>
            <a:endParaRPr lang="zh-CN" altLang="en-US" dirty="0"/>
          </a:p>
        </p:txBody>
      </p:sp>
      <p:sp>
        <p:nvSpPr>
          <p:cNvPr id="4" name="灯片编号占位符 3"/>
          <p:cNvSpPr>
            <a:spLocks noGrp="1"/>
          </p:cNvSpPr>
          <p:nvPr>
            <p:ph type="sldNum" sz="quarter" idx="10"/>
          </p:nvPr>
        </p:nvSpPr>
        <p:spPr/>
        <p:txBody>
          <a:bodyPr/>
          <a:lstStyle/>
          <a:p>
            <a:fld id="{BFA1E801-393E-446A-A1DF-459801F5ECDA}" type="slidenum">
              <a:rPr lang="zh-CN" altLang="en-US" smtClean="0"/>
              <a:t>28</a:t>
            </a:fld>
            <a:endParaRPr lang="zh-CN" altLang="en-US"/>
          </a:p>
        </p:txBody>
      </p:sp>
    </p:spTree>
    <p:extLst>
      <p:ext uri="{BB962C8B-B14F-4D97-AF65-F5344CB8AC3E}">
        <p14:creationId xmlns:p14="http://schemas.microsoft.com/office/powerpoint/2010/main" val="486429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40000"/>
              </a:lnSpc>
            </a:pPr>
            <a:r>
              <a:rPr lang="zh-CN" altLang="en-US" sz="1200" dirty="0" smtClean="0">
                <a:latin typeface="黑体" pitchFamily="49" charset="-122"/>
                <a:ea typeface="黑体" pitchFamily="49" charset="-122"/>
              </a:rPr>
              <a:t>在遗传算法中，染色体</a:t>
            </a:r>
            <a:r>
              <a:rPr lang="en-US" altLang="zh-CN" sz="1200" dirty="0" smtClean="0">
                <a:latin typeface="黑体" pitchFamily="49" charset="-122"/>
                <a:ea typeface="黑体" pitchFamily="49" charset="-122"/>
              </a:rPr>
              <a:t>(chromosomes) </a:t>
            </a:r>
            <a:r>
              <a:rPr lang="zh-CN" altLang="en-US" sz="1200" dirty="0" smtClean="0">
                <a:latin typeface="黑体" pitchFamily="49" charset="-122"/>
                <a:ea typeface="黑体" pitchFamily="49" charset="-122"/>
              </a:rPr>
              <a:t>互相共享信息，所以整个种群的移动是比较均匀的向最优区域移动</a:t>
            </a:r>
            <a:r>
              <a:rPr lang="en-US" altLang="zh-CN" sz="1200" dirty="0" smtClean="0">
                <a:latin typeface="黑体" pitchFamily="49" charset="-122"/>
                <a:ea typeface="黑体" pitchFamily="49" charset="-122"/>
              </a:rPr>
              <a:t>     </a:t>
            </a:r>
          </a:p>
          <a:p>
            <a:pPr>
              <a:lnSpc>
                <a:spcPct val="140000"/>
              </a:lnSpc>
            </a:pPr>
            <a:r>
              <a:rPr lang="zh-CN" altLang="en-US" sz="1200" dirty="0" smtClean="0">
                <a:latin typeface="黑体" pitchFamily="49" charset="-122"/>
                <a:ea typeface="黑体" pitchFamily="49" charset="-122"/>
              </a:rPr>
              <a:t>在</a:t>
            </a:r>
            <a:r>
              <a:rPr lang="en-US" altLang="zh-CN" sz="1200" dirty="0" smtClean="0">
                <a:latin typeface="黑体" pitchFamily="49" charset="-122"/>
                <a:ea typeface="黑体" pitchFamily="49" charset="-122"/>
              </a:rPr>
              <a:t>PSO</a:t>
            </a:r>
            <a:r>
              <a:rPr lang="zh-CN" altLang="en-US" sz="1200" dirty="0" smtClean="0">
                <a:latin typeface="黑体" pitchFamily="49" charset="-122"/>
                <a:ea typeface="黑体" pitchFamily="49" charset="-122"/>
              </a:rPr>
              <a:t>中</a:t>
            </a:r>
            <a:r>
              <a:rPr lang="en-US" altLang="zh-CN" sz="1200" dirty="0" smtClean="0">
                <a:latin typeface="黑体" pitchFamily="49" charset="-122"/>
                <a:ea typeface="黑体" pitchFamily="49" charset="-122"/>
              </a:rPr>
              <a:t>, </a:t>
            </a:r>
            <a:r>
              <a:rPr lang="zh-CN" altLang="en-US" sz="1200" dirty="0" smtClean="0">
                <a:latin typeface="黑体" pitchFamily="49" charset="-122"/>
                <a:ea typeface="黑体" pitchFamily="49" charset="-122"/>
              </a:rPr>
              <a:t>只有</a:t>
            </a:r>
            <a:r>
              <a:rPr lang="en-US" altLang="zh-CN" sz="1200" dirty="0" err="1" smtClean="0">
                <a:latin typeface="黑体" pitchFamily="49" charset="-122"/>
                <a:ea typeface="黑体" pitchFamily="49" charset="-122"/>
              </a:rPr>
              <a:t>gBest</a:t>
            </a:r>
            <a:r>
              <a:rPr lang="en-US" altLang="zh-CN" sz="1200" dirty="0" smtClean="0">
                <a:latin typeface="黑体" pitchFamily="49" charset="-122"/>
                <a:ea typeface="黑体" pitchFamily="49" charset="-122"/>
              </a:rPr>
              <a:t> (or </a:t>
            </a:r>
            <a:r>
              <a:rPr lang="en-US" altLang="zh-CN" sz="1200" dirty="0" err="1" smtClean="0">
                <a:latin typeface="黑体" pitchFamily="49" charset="-122"/>
                <a:ea typeface="黑体" pitchFamily="49" charset="-122"/>
              </a:rPr>
              <a:t>pBest</a:t>
            </a:r>
            <a:r>
              <a:rPr lang="en-US" altLang="zh-CN" sz="1200" dirty="0" smtClean="0">
                <a:latin typeface="黑体" pitchFamily="49" charset="-122"/>
                <a:ea typeface="黑体" pitchFamily="49" charset="-122"/>
              </a:rPr>
              <a:t>) </a:t>
            </a:r>
            <a:r>
              <a:rPr lang="zh-CN" altLang="en-US" sz="1200" dirty="0" smtClean="0">
                <a:latin typeface="黑体" pitchFamily="49" charset="-122"/>
                <a:ea typeface="黑体" pitchFamily="49" charset="-122"/>
              </a:rPr>
              <a:t>给其他粒子信息，这是单向的信息流动</a:t>
            </a:r>
            <a:r>
              <a:rPr lang="en-US" altLang="zh-CN" sz="1200" dirty="0" smtClean="0">
                <a:latin typeface="黑体" pitchFamily="49" charset="-122"/>
                <a:ea typeface="黑体" pitchFamily="49" charset="-122"/>
              </a:rPr>
              <a:t>. </a:t>
            </a:r>
            <a:r>
              <a:rPr lang="zh-CN" altLang="en-US" sz="1200" dirty="0" smtClean="0">
                <a:latin typeface="黑体" pitchFamily="49" charset="-122"/>
                <a:ea typeface="黑体" pitchFamily="49" charset="-122"/>
              </a:rPr>
              <a:t>整个搜索更新过程是跟随当前最优解的</a:t>
            </a:r>
            <a:endParaRPr lang="en-US" altLang="zh-CN" sz="1200" dirty="0" smtClean="0">
              <a:latin typeface="黑体" pitchFamily="49" charset="-122"/>
              <a:ea typeface="黑体" pitchFamily="49" charset="-122"/>
            </a:endParaRPr>
          </a:p>
          <a:p>
            <a:endParaRPr lang="zh-CN" altLang="en-US" dirty="0"/>
          </a:p>
        </p:txBody>
      </p:sp>
      <p:sp>
        <p:nvSpPr>
          <p:cNvPr id="4" name="灯片编号占位符 3"/>
          <p:cNvSpPr>
            <a:spLocks noGrp="1"/>
          </p:cNvSpPr>
          <p:nvPr>
            <p:ph type="sldNum" sz="quarter" idx="10"/>
          </p:nvPr>
        </p:nvSpPr>
        <p:spPr/>
        <p:txBody>
          <a:bodyPr/>
          <a:lstStyle/>
          <a:p>
            <a:fld id="{BFA1E801-393E-446A-A1DF-459801F5ECDA}" type="slidenum">
              <a:rPr lang="zh-CN" altLang="en-US" smtClean="0"/>
              <a:t>29</a:t>
            </a:fld>
            <a:endParaRPr lang="zh-CN" altLang="en-US"/>
          </a:p>
        </p:txBody>
      </p:sp>
    </p:spTree>
    <p:extLst>
      <p:ext uri="{BB962C8B-B14F-4D97-AF65-F5344CB8AC3E}">
        <p14:creationId xmlns:p14="http://schemas.microsoft.com/office/powerpoint/2010/main" val="1915918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6FEB16B-8BA6-4ED2-A786-7C63BB912E0C}" type="slidenum">
              <a:rPr lang="en-US" altLang="zh-CN" smtClean="0"/>
              <a:pPr/>
              <a:t>35</a:t>
            </a:fld>
            <a:endParaRPr lang="en-US" altLang="zh-CN"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685800" y="4343400"/>
            <a:ext cx="5486400" cy="4114800"/>
          </a:xfrm>
          <a:noFill/>
        </p:spPr>
        <p:txBody>
          <a:bodyPr/>
          <a:lstStyle/>
          <a:p>
            <a:pPr eaLnBrk="1" hangingPunct="1"/>
            <a:r>
              <a:rPr lang="en-US" altLang="zh-CN" dirty="0" smtClean="0"/>
              <a:t>the first algorithm was aiming to search for an optimal path in a graph </a:t>
            </a:r>
          </a:p>
          <a:p>
            <a:pPr eaLnBrk="1" hangingPunct="1"/>
            <a:r>
              <a:rPr lang="zh-CN" altLang="en-US" dirty="0" smtClean="0"/>
              <a:t>目前的研究：</a:t>
            </a:r>
            <a:r>
              <a:rPr lang="en-US" altLang="zh-CN" dirty="0" smtClean="0"/>
              <a:t>swarm robotics</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宋体" panose="02010600030101010101" pitchFamily="2" charset="-122"/>
              </a:rPr>
              <a:t>虽然研究时间不长，但是现在的研究显示出，蚁群算法在求解复杂优化问题（特别是离散优化问题）方面有一定优势，表明它是一种有发展前景的算法．</a:t>
            </a:r>
          </a:p>
          <a:p>
            <a:pPr eaLnBrk="1" hangingPunct="1"/>
            <a:r>
              <a:rPr lang="zh-CN" altLang="en-US" dirty="0" smtClean="0"/>
              <a:t>先了解蚂蚁怎样搜索路径？</a:t>
            </a:r>
            <a:endParaRPr lang="en-US" altLang="zh-CN" dirty="0" smtClean="0"/>
          </a:p>
        </p:txBody>
      </p:sp>
    </p:spTree>
    <p:extLst>
      <p:ext uri="{BB962C8B-B14F-4D97-AF65-F5344CB8AC3E}">
        <p14:creationId xmlns:p14="http://schemas.microsoft.com/office/powerpoint/2010/main" val="740207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a:ln/>
        </p:spPr>
      </p:sp>
      <p:sp>
        <p:nvSpPr>
          <p:cNvPr id="111619" name="备注占位符 2"/>
          <p:cNvSpPr>
            <a:spLocks noGrp="1"/>
          </p:cNvSpPr>
          <p:nvPr>
            <p:ph type="body" idx="1"/>
          </p:nvPr>
        </p:nvSpPr>
        <p:spPr>
          <a:noFill/>
        </p:spPr>
        <p:txBody>
          <a:bodyPr/>
          <a:lstStyle/>
          <a:p>
            <a:pPr eaLnBrk="1" hangingPunct="1"/>
            <a:r>
              <a:rPr lang="zh-CN" altLang="en-US" dirty="0" smtClean="0"/>
              <a:t>刚开始铺了一个类似于桥的路，路的两端一个是食物，一个是巢穴，这个蚂蚁从食物到巢穴可以选择这两个桥当中的任何一个，</a:t>
            </a:r>
          </a:p>
        </p:txBody>
      </p:sp>
      <p:sp>
        <p:nvSpPr>
          <p:cNvPr id="11162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8B71627-ECCE-42F4-B46A-D6405EC837EF}" type="slidenum">
              <a:rPr lang="en-US" altLang="zh-CN" smtClean="0"/>
              <a:pPr/>
              <a:t>36</a:t>
            </a:fld>
            <a:endParaRPr lang="en-US" altLang="zh-CN" smtClean="0"/>
          </a:p>
        </p:txBody>
      </p:sp>
    </p:spTree>
    <p:extLst>
      <p:ext uri="{BB962C8B-B14F-4D97-AF65-F5344CB8AC3E}">
        <p14:creationId xmlns:p14="http://schemas.microsoft.com/office/powerpoint/2010/main" val="3893807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后来他们又把这个实验加大难度，原来的两条路变成了四条路，这两幅照片就是他们在做实验过程中拍下来的，左边的照片是实验进行到</a:t>
            </a:r>
            <a:r>
              <a:rPr lang="en-US" altLang="zh-CN" dirty="0" smtClean="0"/>
              <a:t>4</a:t>
            </a:r>
            <a:r>
              <a:rPr lang="zh-CN" altLang="en-US" dirty="0" smtClean="0"/>
              <a:t>分钟拍摄的，右边是</a:t>
            </a:r>
            <a:r>
              <a:rPr lang="en-US" altLang="zh-CN" dirty="0" smtClean="0"/>
              <a:t>8</a:t>
            </a:r>
            <a:r>
              <a:rPr lang="zh-CN" altLang="en-US" dirty="0" smtClean="0"/>
              <a:t>分钟，我们看下这张照片的区别。照片上的小黑点就是蚂蚁，在实验进行到</a:t>
            </a:r>
            <a:r>
              <a:rPr lang="en-US" altLang="zh-CN" dirty="0" smtClean="0"/>
              <a:t>4</a:t>
            </a:r>
            <a:r>
              <a:rPr lang="zh-CN" altLang="en-US" dirty="0" smtClean="0"/>
              <a:t>分钟的时候，每条路上的蚂蚁数量是差不多的，但是到了第</a:t>
            </a:r>
            <a:r>
              <a:rPr lang="en-US" altLang="zh-CN" dirty="0" smtClean="0"/>
              <a:t>8</a:t>
            </a:r>
            <a:r>
              <a:rPr lang="zh-CN" altLang="en-US" dirty="0" smtClean="0"/>
              <a:t>分钟，蚂蚁基本上都集中到了比较短的路径上面。蚂蚁是怎么做到的？他怎么知道那条路最短？</a:t>
            </a:r>
          </a:p>
          <a:p>
            <a:endParaRPr lang="zh-CN" altLang="en-US" dirty="0"/>
          </a:p>
        </p:txBody>
      </p:sp>
      <p:sp>
        <p:nvSpPr>
          <p:cNvPr id="4" name="灯片编号占位符 3"/>
          <p:cNvSpPr>
            <a:spLocks noGrp="1"/>
          </p:cNvSpPr>
          <p:nvPr>
            <p:ph type="sldNum" sz="quarter" idx="10"/>
          </p:nvPr>
        </p:nvSpPr>
        <p:spPr/>
        <p:txBody>
          <a:bodyPr/>
          <a:lstStyle/>
          <a:p>
            <a:fld id="{689573E3-669F-44DB-8796-0189F33C4ABA}" type="slidenum">
              <a:rPr lang="zh-CN" altLang="en-US" smtClean="0"/>
              <a:t>37</a:t>
            </a:fld>
            <a:endParaRPr lang="zh-CN" altLang="en-US"/>
          </a:p>
        </p:txBody>
      </p:sp>
    </p:spTree>
    <p:extLst>
      <p:ext uri="{BB962C8B-B14F-4D97-AF65-F5344CB8AC3E}">
        <p14:creationId xmlns:p14="http://schemas.microsoft.com/office/powerpoint/2010/main" val="4067454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A1E801-393E-446A-A1DF-459801F5ECDA}" type="slidenum">
              <a:rPr lang="zh-CN" altLang="en-US" smtClean="0"/>
              <a:t>38</a:t>
            </a:fld>
            <a:endParaRPr lang="zh-CN" altLang="en-US"/>
          </a:p>
        </p:txBody>
      </p:sp>
    </p:spTree>
    <p:extLst>
      <p:ext uri="{BB962C8B-B14F-4D97-AF65-F5344CB8AC3E}">
        <p14:creationId xmlns:p14="http://schemas.microsoft.com/office/powerpoint/2010/main" val="1074589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蚂蚁搜索路径靠的是信息素这样一种挥发物质。怎样寻找的呢？它先是随机的，出来觅食的时候，先是随机移动，然后它们在遇到食物的时候就开始分泌一种化学性物质，叫做信息素，那么大家可以看到，在这个图上面，这些蓝色的线实际上就是蚂蚁在遇到食物之后再返回巢穴的过程当中所留下的信息素，信息素分泌出来，那么在它们搬运食物回家的路上，就会留在这个地上，其他的蚂蚁在遇到了有信息素的路径的时候，它们就会结束它们这种无目的的漫游，然后开始沿着有信息素的路径移动。在遇到食物的时候，同样也会分泌信息素。那么有些蚂蚁可能没有遇到有信息素的路径也找到了食物，所以他就会自己选一条路走。经过一段时间之后，我们可以看懂啊，大多数的蚂蚁走的是比较短的路，为什么会产生这样子的现象？刚刚我们说过信息素是一种化学物质，而且是一种挥发性的化学物质，那么意味着随着时间的推移，地上留的这个信息素会慢慢地减少，当这个信息素留在这个比较长的路线上的时候，因为蚂蚁走长的路所花的时间长，那么这个路上的信息素慢慢挥发掉了。而走短的路呢，时间短一些，经过一段时间之后，相对来说短路径上的信息素的浓度就会比较高，“短路径挥发慢，长路径挥发快。短路径上信息素浓度高。”这样子就会有越来越多的蚂蚁走这个比较短的路，这条路的浓度高，它们在闻到气味之后，选择这条路径的概率就会比较大。这就是蚂蚁寻找路径的一个策略。</a:t>
            </a:r>
          </a:p>
          <a:p>
            <a:endParaRPr lang="zh-CN" altLang="en-US" dirty="0"/>
          </a:p>
        </p:txBody>
      </p:sp>
      <p:sp>
        <p:nvSpPr>
          <p:cNvPr id="4" name="灯片编号占位符 3"/>
          <p:cNvSpPr>
            <a:spLocks noGrp="1"/>
          </p:cNvSpPr>
          <p:nvPr>
            <p:ph type="sldNum" sz="quarter" idx="10"/>
          </p:nvPr>
        </p:nvSpPr>
        <p:spPr/>
        <p:txBody>
          <a:bodyPr/>
          <a:lstStyle/>
          <a:p>
            <a:fld id="{BFA1E801-393E-446A-A1DF-459801F5ECDA}" type="slidenum">
              <a:rPr lang="zh-CN" altLang="en-US" smtClean="0"/>
              <a:t>39</a:t>
            </a:fld>
            <a:endParaRPr lang="zh-CN" altLang="en-US"/>
          </a:p>
        </p:txBody>
      </p:sp>
    </p:spTree>
    <p:extLst>
      <p:ext uri="{BB962C8B-B14F-4D97-AF65-F5344CB8AC3E}">
        <p14:creationId xmlns:p14="http://schemas.microsoft.com/office/powerpoint/2010/main" val="1934432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891" indent="-342891">
              <a:lnSpc>
                <a:spcPct val="150000"/>
              </a:lnSpc>
              <a:spcBef>
                <a:spcPct val="20000"/>
              </a:spcBef>
              <a:defRPr/>
            </a:pPr>
            <a:r>
              <a:rPr lang="en-US" altLang="zh-CN" sz="1200" b="1" kern="0" dirty="0" smtClean="0">
                <a:solidFill>
                  <a:schemeClr val="accent2"/>
                </a:solidFill>
                <a:latin typeface="楷体_GB2312" pitchFamily="49" charset="-122"/>
                <a:ea typeface="楷体_GB2312" pitchFamily="49" charset="-122"/>
              </a:rPr>
              <a:t> m</a:t>
            </a:r>
            <a:r>
              <a:rPr lang="zh-CN" altLang="en-US" sz="1200" b="1" kern="0" dirty="0" smtClean="0">
                <a:solidFill>
                  <a:schemeClr val="accent2"/>
                </a:solidFill>
                <a:latin typeface="楷体_GB2312" pitchFamily="49" charset="-122"/>
                <a:ea typeface="楷体_GB2312" pitchFamily="49" charset="-122"/>
              </a:rPr>
              <a:t>个蚂蚁按照规则随机放在</a:t>
            </a:r>
            <a:r>
              <a:rPr lang="en-US" altLang="zh-CN" sz="1200" b="1" kern="0" dirty="0" smtClean="0">
                <a:solidFill>
                  <a:schemeClr val="accent2"/>
                </a:solidFill>
                <a:latin typeface="楷体_GB2312" pitchFamily="49" charset="-122"/>
                <a:ea typeface="楷体_GB2312" pitchFamily="49" charset="-122"/>
              </a:rPr>
              <a:t>n</a:t>
            </a:r>
            <a:r>
              <a:rPr lang="zh-CN" altLang="en-US" sz="1200" b="1" kern="0" dirty="0" smtClean="0">
                <a:solidFill>
                  <a:schemeClr val="accent2"/>
                </a:solidFill>
                <a:latin typeface="楷体_GB2312" pitchFamily="49" charset="-122"/>
                <a:ea typeface="楷体_GB2312" pitchFamily="49" charset="-122"/>
              </a:rPr>
              <a:t>个节点，每个蚂蚁通过状态转移规则创建一个合法路径。</a:t>
            </a:r>
            <a:endParaRPr lang="en-US" altLang="zh-CN" sz="1200" b="1" kern="0" dirty="0" smtClean="0">
              <a:solidFill>
                <a:schemeClr val="accent2"/>
              </a:solidFill>
              <a:latin typeface="楷体_GB2312" pitchFamily="49" charset="-122"/>
              <a:ea typeface="楷体_GB2312" pitchFamily="49" charset="-122"/>
            </a:endParaRPr>
          </a:p>
          <a:p>
            <a:pPr marL="342891" indent="-342891">
              <a:lnSpc>
                <a:spcPct val="150000"/>
              </a:lnSpc>
              <a:spcBef>
                <a:spcPct val="20000"/>
              </a:spcBef>
              <a:defRPr/>
            </a:pPr>
            <a:r>
              <a:rPr lang="en-US" altLang="zh-CN" sz="1200" b="1" kern="0" dirty="0" smtClean="0">
                <a:solidFill>
                  <a:schemeClr val="accent2"/>
                </a:solidFill>
                <a:latin typeface="楷体_GB2312" pitchFamily="49" charset="-122"/>
                <a:ea typeface="楷体_GB2312" pitchFamily="49" charset="-122"/>
              </a:rPr>
              <a:t>      </a:t>
            </a:r>
            <a:r>
              <a:rPr lang="zh-CN" altLang="en-US" sz="1200" b="1" kern="0" dirty="0" smtClean="0">
                <a:solidFill>
                  <a:schemeClr val="accent2"/>
                </a:solidFill>
                <a:latin typeface="楷体_GB2312" pitchFamily="49" charset="-122"/>
                <a:ea typeface="楷体_GB2312" pitchFamily="49" charset="-122"/>
              </a:rPr>
              <a:t>每个蚂蚁通过局部更新规则对走过路径进行信息素的更新。所有蚂蚁完成路径构造后，再对最佳路径上的信息素全局更新。</a:t>
            </a:r>
            <a:endParaRPr lang="zh-CN" altLang="en-US" dirty="0"/>
          </a:p>
        </p:txBody>
      </p:sp>
      <p:sp>
        <p:nvSpPr>
          <p:cNvPr id="4" name="灯片编号占位符 3"/>
          <p:cNvSpPr>
            <a:spLocks noGrp="1"/>
          </p:cNvSpPr>
          <p:nvPr>
            <p:ph type="sldNum" sz="quarter" idx="10"/>
          </p:nvPr>
        </p:nvSpPr>
        <p:spPr/>
        <p:txBody>
          <a:bodyPr/>
          <a:lstStyle/>
          <a:p>
            <a:fld id="{BFA1E801-393E-446A-A1DF-459801F5ECDA}" type="slidenum">
              <a:rPr lang="zh-CN" altLang="en-US" smtClean="0"/>
              <a:t>41</a:t>
            </a:fld>
            <a:endParaRPr lang="zh-CN" altLang="en-US"/>
          </a:p>
        </p:txBody>
      </p:sp>
    </p:spTree>
    <p:extLst>
      <p:ext uri="{BB962C8B-B14F-4D97-AF65-F5344CB8AC3E}">
        <p14:creationId xmlns:p14="http://schemas.microsoft.com/office/powerpoint/2010/main" val="3293007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eaLnBrk="1" hangingPunct="1">
                  <a:lnSpc>
                    <a:spcPct val="120000"/>
                  </a:lnSpc>
                  <a:buFontTx/>
                  <a:buNone/>
                </a:pPr>
                <a:r>
                  <a:rPr lang="en-US" altLang="zh-CN" sz="1200" dirty="0" smtClean="0">
                    <a:latin typeface="楷体_GB2312" pitchFamily="49" charset="-122"/>
                    <a:ea typeface="楷体_GB2312" pitchFamily="49" charset="-122"/>
                  </a:rPr>
                  <a:t>(l)</a:t>
                </a:r>
                <a:r>
                  <a:rPr lang="zh-CN" altLang="en-US" sz="1200" dirty="0">
                    <a:latin typeface="楷体_GB2312" pitchFamily="49" charset="-122"/>
                    <a:ea typeface="楷体_GB2312" pitchFamily="49" charset="-122"/>
                  </a:rPr>
                  <a:t>预先初始化各边信息素强度以及各蚂蚁的禁忌表。各蚂蚁按照一定的概率规则，在禁忌表的制约下选择下一个要到达的结点，直到最终形成一条合法路径。</a:t>
                </a:r>
              </a:p>
              <a:p>
                <a:pPr eaLnBrk="1" hangingPunct="1">
                  <a:lnSpc>
                    <a:spcPct val="120000"/>
                  </a:lnSpc>
                  <a:buFontTx/>
                  <a:buNone/>
                </a:pPr>
                <a:r>
                  <a:rPr lang="en-US" altLang="zh-CN" sz="1200" dirty="0" smtClean="0">
                    <a:latin typeface="楷体_GB2312" pitchFamily="49" charset="-122"/>
                    <a:ea typeface="楷体_GB2312" pitchFamily="49" charset="-122"/>
                  </a:rPr>
                  <a:t>(</a:t>
                </a:r>
                <a:r>
                  <a:rPr lang="en-US" altLang="zh-CN" sz="1200" dirty="0">
                    <a:latin typeface="楷体_GB2312" pitchFamily="49" charset="-122"/>
                    <a:ea typeface="楷体_GB2312" pitchFamily="49" charset="-122"/>
                  </a:rPr>
                  <a:t>2)</a:t>
                </a:r>
                <a:r>
                  <a:rPr lang="zh-CN" altLang="en-US" sz="1200" dirty="0">
                    <a:latin typeface="楷体_GB2312" pitchFamily="49" charset="-122"/>
                    <a:ea typeface="楷体_GB2312" pitchFamily="49" charset="-122"/>
                  </a:rPr>
                  <a:t>计算各蚂蚁所产生的路径长度，路径长度是路径中各边长度之和。</a:t>
                </a:r>
              </a:p>
              <a:p>
                <a:pPr eaLnBrk="1" hangingPunct="1">
                  <a:lnSpc>
                    <a:spcPct val="120000"/>
                  </a:lnSpc>
                  <a:buFontTx/>
                  <a:buNone/>
                </a:pPr>
                <a:r>
                  <a:rPr lang="en-US" altLang="zh-CN" sz="1200" dirty="0" smtClean="0">
                    <a:latin typeface="楷体_GB2312" pitchFamily="49" charset="-122"/>
                    <a:ea typeface="楷体_GB2312" pitchFamily="49" charset="-122"/>
                  </a:rPr>
                  <a:t>(</a:t>
                </a:r>
                <a:r>
                  <a:rPr lang="en-US" altLang="zh-CN" sz="1200" dirty="0">
                    <a:latin typeface="楷体_GB2312" pitchFamily="49" charset="-122"/>
                    <a:ea typeface="楷体_GB2312" pitchFamily="49" charset="-122"/>
                  </a:rPr>
                  <a:t>3)</a:t>
                </a:r>
                <a:r>
                  <a:rPr lang="zh-CN" altLang="en-US" sz="1200" dirty="0">
                    <a:latin typeface="楷体_GB2312" pitchFamily="49" charset="-122"/>
                    <a:ea typeface="楷体_GB2312" pitchFamily="49" charset="-122"/>
                  </a:rPr>
                  <a:t>更新各边的信息素。各边先进行信息素挥发操作，然后根据各蚂蚁产生的路径长度获取蚂蚁所释放的信息素。</a:t>
                </a:r>
              </a:p>
              <a:p>
                <a:pPr>
                  <a:lnSpc>
                    <a:spcPct val="120000"/>
                  </a:lnSpc>
                  <a:buNone/>
                </a:pPr>
                <a:r>
                  <a:rPr lang="en-US" altLang="zh-CN" sz="1200" dirty="0" smtClean="0">
                    <a:latin typeface="楷体_GB2312" pitchFamily="49" charset="-122"/>
                    <a:ea typeface="楷体_GB2312" pitchFamily="49" charset="-122"/>
                  </a:rPr>
                  <a:t>(</a:t>
                </a:r>
                <a:r>
                  <a:rPr lang="en-US" altLang="zh-CN" sz="1200" dirty="0">
                    <a:latin typeface="楷体_GB2312" pitchFamily="49" charset="-122"/>
                    <a:ea typeface="楷体_GB2312" pitchFamily="49" charset="-122"/>
                  </a:rPr>
                  <a:t>4)</a:t>
                </a:r>
                <a:r>
                  <a:rPr lang="zh-CN" altLang="en-US" sz="1200" dirty="0">
                    <a:latin typeface="楷体_GB2312" pitchFamily="49" charset="-122"/>
                    <a:ea typeface="楷体_GB2312" pitchFamily="49" charset="-122"/>
                  </a:rPr>
                  <a:t>当所有蚂蚁均完成信息素的更新操作，记录当前的最短路径，并且对禁忌表以及信息素的增加值</a:t>
                </a:r>
                <a14:m>
                  <m:oMath xmlns:m="http://schemas.openxmlformats.org/officeDocument/2006/math">
                    <m:r>
                      <m:rPr>
                        <m:sty m:val="p"/>
                      </m:rPr>
                      <a:rPr lang="el-GR" altLang="zh-CN" sz="1200" i="1">
                        <a:latin typeface="Cambria Math" panose="02040503050406030204" pitchFamily="18" charset="0"/>
                        <a:ea typeface="Cambria Math" panose="02040503050406030204" pitchFamily="18" charset="0"/>
                        <a:sym typeface="Arial" panose="020B0604020202020204" pitchFamily="34" charset="0"/>
                      </a:rPr>
                      <m:t>Δ</m:t>
                    </m:r>
                    <m:r>
                      <a:rPr lang="zh-CN" altLang="el-GR" sz="1200" i="1">
                        <a:latin typeface="Cambria Math" panose="02040503050406030204" pitchFamily="18" charset="0"/>
                        <a:ea typeface="Cambria Math" panose="02040503050406030204" pitchFamily="18" charset="0"/>
                        <a:sym typeface="Arial" panose="020B0604020202020204" pitchFamily="34" charset="0"/>
                      </a:rPr>
                      <m:t>𝜏</m:t>
                    </m:r>
                  </m:oMath>
                </a14:m>
                <a:r>
                  <a:rPr lang="zh-CN" altLang="en-US" sz="1200" dirty="0">
                    <a:latin typeface="楷体_GB2312" pitchFamily="49" charset="-122"/>
                    <a:ea typeface="楷体_GB2312" pitchFamily="49" charset="-122"/>
                  </a:rPr>
                  <a:t>进行初始化，并转到步骤</a:t>
                </a:r>
                <a:r>
                  <a:rPr lang="en-US" altLang="zh-CN" sz="1200" dirty="0">
                    <a:latin typeface="楷体_GB2312" pitchFamily="49" charset="-122"/>
                    <a:ea typeface="楷体_GB2312" pitchFamily="49" charset="-122"/>
                  </a:rPr>
                  <a:t>2</a:t>
                </a:r>
                <a:r>
                  <a:rPr lang="zh-CN" altLang="en-US" sz="1200" dirty="0">
                    <a:latin typeface="楷体_GB2312" pitchFamily="49" charset="-122"/>
                    <a:ea typeface="楷体_GB2312" pitchFamily="49" charset="-122"/>
                  </a:rPr>
                  <a:t>。依此循环，直到满足终了条件。</a:t>
                </a:r>
                <a:endParaRPr lang="zh-CN" altLang="en-US" dirty="0"/>
              </a:p>
            </p:txBody>
          </p:sp>
        </mc:Choice>
        <mc:Fallback xmlns="">
          <p:sp>
            <p:nvSpPr>
              <p:cNvPr id="3" name="备注占位符 2"/>
              <p:cNvSpPr>
                <a:spLocks noGrp="1"/>
              </p:cNvSpPr>
              <p:nvPr>
                <p:ph type="body" idx="1"/>
              </p:nvPr>
            </p:nvSpPr>
            <p:spPr/>
            <p:txBody>
              <a:bodyPr/>
              <a:lstStyle/>
              <a:p>
                <a:pPr eaLnBrk="1" hangingPunct="1">
                  <a:lnSpc>
                    <a:spcPct val="120000"/>
                  </a:lnSpc>
                  <a:buFontTx/>
                  <a:buNone/>
                </a:pPr>
                <a:r>
                  <a:rPr lang="en-US" altLang="zh-CN" sz="1200" dirty="0" smtClean="0">
                    <a:latin typeface="楷体_GB2312" pitchFamily="49" charset="-122"/>
                    <a:ea typeface="楷体_GB2312" pitchFamily="49" charset="-122"/>
                  </a:rPr>
                  <a:t>(l)</a:t>
                </a:r>
                <a:r>
                  <a:rPr lang="zh-CN" altLang="en-US" sz="1200" dirty="0">
                    <a:latin typeface="楷体_GB2312" pitchFamily="49" charset="-122"/>
                    <a:ea typeface="楷体_GB2312" pitchFamily="49" charset="-122"/>
                  </a:rPr>
                  <a:t>预先初始化各边信息素强度以及各蚂蚁的禁忌表。各蚂蚁按照一定的概率规则，在禁忌表的制约下选择下一个要到达的结点，直到最终形成一条合法路径。</a:t>
                </a:r>
              </a:p>
              <a:p>
                <a:pPr eaLnBrk="1" hangingPunct="1">
                  <a:lnSpc>
                    <a:spcPct val="120000"/>
                  </a:lnSpc>
                  <a:buFontTx/>
                  <a:buNone/>
                </a:pPr>
                <a:r>
                  <a:rPr lang="en-US" altLang="zh-CN" sz="1200" dirty="0" smtClean="0">
                    <a:latin typeface="楷体_GB2312" pitchFamily="49" charset="-122"/>
                    <a:ea typeface="楷体_GB2312" pitchFamily="49" charset="-122"/>
                  </a:rPr>
                  <a:t>(</a:t>
                </a:r>
                <a:r>
                  <a:rPr lang="en-US" altLang="zh-CN" sz="1200" dirty="0">
                    <a:latin typeface="楷体_GB2312" pitchFamily="49" charset="-122"/>
                    <a:ea typeface="楷体_GB2312" pitchFamily="49" charset="-122"/>
                  </a:rPr>
                  <a:t>2)</a:t>
                </a:r>
                <a:r>
                  <a:rPr lang="zh-CN" altLang="en-US" sz="1200" dirty="0">
                    <a:latin typeface="楷体_GB2312" pitchFamily="49" charset="-122"/>
                    <a:ea typeface="楷体_GB2312" pitchFamily="49" charset="-122"/>
                  </a:rPr>
                  <a:t>计算各蚂蚁所产生的路径长度，路径长度是路径中各边长度之和。</a:t>
                </a:r>
              </a:p>
              <a:p>
                <a:pPr eaLnBrk="1" hangingPunct="1">
                  <a:lnSpc>
                    <a:spcPct val="120000"/>
                  </a:lnSpc>
                  <a:buFontTx/>
                  <a:buNone/>
                </a:pPr>
                <a:r>
                  <a:rPr lang="en-US" altLang="zh-CN" sz="1200" dirty="0" smtClean="0">
                    <a:latin typeface="楷体_GB2312" pitchFamily="49" charset="-122"/>
                    <a:ea typeface="楷体_GB2312" pitchFamily="49" charset="-122"/>
                  </a:rPr>
                  <a:t>(</a:t>
                </a:r>
                <a:r>
                  <a:rPr lang="en-US" altLang="zh-CN" sz="1200" dirty="0">
                    <a:latin typeface="楷体_GB2312" pitchFamily="49" charset="-122"/>
                    <a:ea typeface="楷体_GB2312" pitchFamily="49" charset="-122"/>
                  </a:rPr>
                  <a:t>3)</a:t>
                </a:r>
                <a:r>
                  <a:rPr lang="zh-CN" altLang="en-US" sz="1200" dirty="0">
                    <a:latin typeface="楷体_GB2312" pitchFamily="49" charset="-122"/>
                    <a:ea typeface="楷体_GB2312" pitchFamily="49" charset="-122"/>
                  </a:rPr>
                  <a:t>更新各边的信息素。各边先进行信息素挥发操作，然后根据各蚂蚁产生的路径长度获取蚂蚁所释放的信息素。</a:t>
                </a:r>
              </a:p>
              <a:p>
                <a:pPr>
                  <a:lnSpc>
                    <a:spcPct val="120000"/>
                  </a:lnSpc>
                  <a:buNone/>
                </a:pPr>
                <a:r>
                  <a:rPr lang="en-US" altLang="zh-CN" sz="1200" dirty="0" smtClean="0">
                    <a:latin typeface="楷体_GB2312" pitchFamily="49" charset="-122"/>
                    <a:ea typeface="楷体_GB2312" pitchFamily="49" charset="-122"/>
                  </a:rPr>
                  <a:t>(</a:t>
                </a:r>
                <a:r>
                  <a:rPr lang="en-US" altLang="zh-CN" sz="1200" dirty="0">
                    <a:latin typeface="楷体_GB2312" pitchFamily="49" charset="-122"/>
                    <a:ea typeface="楷体_GB2312" pitchFamily="49" charset="-122"/>
                  </a:rPr>
                  <a:t>4)</a:t>
                </a:r>
                <a:r>
                  <a:rPr lang="zh-CN" altLang="en-US" sz="1200" dirty="0">
                    <a:latin typeface="楷体_GB2312" pitchFamily="49" charset="-122"/>
                    <a:ea typeface="楷体_GB2312" pitchFamily="49" charset="-122"/>
                  </a:rPr>
                  <a:t>当所有蚂蚁均完成信息素的更新操作，记录当前的最短路径，并且对禁忌表以及信息素的增加值</a:t>
                </a:r>
                <a:r>
                  <a:rPr lang="el-GR" altLang="zh-CN" sz="1200" i="0">
                    <a:latin typeface="Cambria Math" panose="02040503050406030204" pitchFamily="18" charset="0"/>
                    <a:ea typeface="Cambria Math" panose="02040503050406030204" pitchFamily="18" charset="0"/>
                    <a:sym typeface="Arial" panose="020B0604020202020204" pitchFamily="34" charset="0"/>
                  </a:rPr>
                  <a:t>Δ</a:t>
                </a:r>
                <a:r>
                  <a:rPr lang="zh-CN" altLang="el-GR" sz="1200" i="0">
                    <a:latin typeface="Cambria Math" panose="02040503050406030204" pitchFamily="18" charset="0"/>
                    <a:ea typeface="Cambria Math" panose="02040503050406030204" pitchFamily="18" charset="0"/>
                    <a:sym typeface="Arial" panose="020B0604020202020204" pitchFamily="34" charset="0"/>
                  </a:rPr>
                  <a:t>𝜏</a:t>
                </a:r>
                <a:r>
                  <a:rPr lang="zh-CN" altLang="en-US" sz="1200" dirty="0">
                    <a:latin typeface="楷体_GB2312" pitchFamily="49" charset="-122"/>
                    <a:ea typeface="楷体_GB2312" pitchFamily="49" charset="-122"/>
                  </a:rPr>
                  <a:t>进行初始化，并转到步骤</a:t>
                </a:r>
                <a:r>
                  <a:rPr lang="en-US" altLang="zh-CN" sz="1200" dirty="0">
                    <a:latin typeface="楷体_GB2312" pitchFamily="49" charset="-122"/>
                    <a:ea typeface="楷体_GB2312" pitchFamily="49" charset="-122"/>
                  </a:rPr>
                  <a:t>2</a:t>
                </a:r>
                <a:r>
                  <a:rPr lang="zh-CN" altLang="en-US" sz="1200" dirty="0">
                    <a:latin typeface="楷体_GB2312" pitchFamily="49" charset="-122"/>
                    <a:ea typeface="楷体_GB2312" pitchFamily="49" charset="-122"/>
                  </a:rPr>
                  <a:t>。依此循环，直到满足终了条件。</a:t>
                </a:r>
                <a:endParaRPr lang="zh-CN" altLang="en-US" dirty="0"/>
              </a:p>
            </p:txBody>
          </p:sp>
        </mc:Fallback>
      </mc:AlternateContent>
      <p:sp>
        <p:nvSpPr>
          <p:cNvPr id="4" name="灯片编号占位符 3"/>
          <p:cNvSpPr>
            <a:spLocks noGrp="1"/>
          </p:cNvSpPr>
          <p:nvPr>
            <p:ph type="sldNum" sz="quarter" idx="10"/>
          </p:nvPr>
        </p:nvSpPr>
        <p:spPr/>
        <p:txBody>
          <a:bodyPr/>
          <a:lstStyle/>
          <a:p>
            <a:fld id="{BFA1E801-393E-446A-A1DF-459801F5ECDA}" type="slidenum">
              <a:rPr lang="zh-CN" altLang="en-US" smtClean="0"/>
              <a:t>42</a:t>
            </a:fld>
            <a:endParaRPr lang="zh-CN" altLang="en-US"/>
          </a:p>
        </p:txBody>
      </p:sp>
    </p:spTree>
    <p:extLst>
      <p:ext uri="{BB962C8B-B14F-4D97-AF65-F5344CB8AC3E}">
        <p14:creationId xmlns:p14="http://schemas.microsoft.com/office/powerpoint/2010/main" val="1790720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a:ln/>
        </p:spPr>
      </p:sp>
      <p:sp>
        <p:nvSpPr>
          <p:cNvPr id="117763" name="备注占位符 2"/>
          <p:cNvSpPr>
            <a:spLocks noGrp="1"/>
          </p:cNvSpPr>
          <p:nvPr>
            <p:ph type="body" idx="1"/>
          </p:nvPr>
        </p:nvSpPr>
        <p:spPr>
          <a:noFill/>
        </p:spPr>
        <p:txBody>
          <a:bodyPr/>
          <a:lstStyle/>
          <a:p>
            <a:r>
              <a:rPr lang="zh-CN" altLang="en-US" dirty="0" smtClean="0"/>
              <a:t>走一圈，成本最低，走的路径最短。这里有四个城市，边上的值写的就是</a:t>
            </a:r>
            <a:r>
              <a:rPr lang="en-US" altLang="zh-CN" dirty="0" smtClean="0"/>
              <a:t>4</a:t>
            </a:r>
            <a:r>
              <a:rPr lang="zh-CN" altLang="en-US" dirty="0" smtClean="0"/>
              <a:t>个城市之间的距离，在这种情况下，一共有多少种路径呢？由于起始和最终的点都是确定的，比如从</a:t>
            </a:r>
            <a:r>
              <a:rPr lang="en-US" altLang="zh-CN" dirty="0" smtClean="0"/>
              <a:t>a</a:t>
            </a:r>
            <a:r>
              <a:rPr lang="zh-CN" altLang="en-US" dirty="0" smtClean="0"/>
              <a:t>出发再回到</a:t>
            </a:r>
            <a:r>
              <a:rPr lang="en-US" altLang="zh-CN" dirty="0" smtClean="0"/>
              <a:t>a</a:t>
            </a:r>
            <a:r>
              <a:rPr lang="zh-CN" altLang="en-US" dirty="0" smtClean="0"/>
              <a:t>，中间可以变的就是</a:t>
            </a:r>
            <a:r>
              <a:rPr lang="en-US" altLang="zh-CN" dirty="0" err="1" smtClean="0"/>
              <a:t>bcd</a:t>
            </a:r>
            <a:r>
              <a:rPr lang="zh-CN" altLang="en-US" dirty="0" smtClean="0"/>
              <a:t>，多少可能的路径实际上就对应着</a:t>
            </a:r>
            <a:r>
              <a:rPr lang="en-US" altLang="zh-CN" dirty="0" err="1" smtClean="0"/>
              <a:t>bcd</a:t>
            </a:r>
            <a:r>
              <a:rPr lang="zh-CN" altLang="en-US" dirty="0" smtClean="0"/>
              <a:t>的一个排列，那么由于又是一个圈，顺时针逆时针是一样的，所以一共有六种可能路径，其中</a:t>
            </a:r>
            <a:r>
              <a:rPr lang="en-US" altLang="zh-CN" dirty="0" smtClean="0"/>
              <a:t>3</a:t>
            </a:r>
            <a:r>
              <a:rPr lang="zh-CN" altLang="en-US" dirty="0" smtClean="0"/>
              <a:t>对是一样的。那么如果是</a:t>
            </a:r>
            <a:r>
              <a:rPr lang="en-US" altLang="zh-CN" dirty="0" smtClean="0"/>
              <a:t>n</a:t>
            </a:r>
            <a:r>
              <a:rPr lang="zh-CN" altLang="en-US" dirty="0" smtClean="0"/>
              <a:t>个城市的话，所有的路径就应该是</a:t>
            </a:r>
            <a:r>
              <a:rPr lang="en-US" altLang="zh-CN" dirty="0" smtClean="0">
                <a:solidFill>
                  <a:srgbClr val="FF0000"/>
                </a:solidFill>
              </a:rPr>
              <a:t>(</a:t>
            </a:r>
            <a:r>
              <a:rPr lang="en-US" altLang="zh-CN" i="1" dirty="0" smtClean="0">
                <a:solidFill>
                  <a:srgbClr val="FF0000"/>
                </a:solidFill>
              </a:rPr>
              <a:t>n</a:t>
            </a:r>
            <a:r>
              <a:rPr lang="en-US" altLang="zh-CN" dirty="0" smtClean="0">
                <a:solidFill>
                  <a:srgbClr val="FF0000"/>
                </a:solidFill>
              </a:rPr>
              <a:t>-1)!/2</a:t>
            </a:r>
            <a:r>
              <a:rPr lang="zh-CN" altLang="en-US" dirty="0" smtClean="0">
                <a:solidFill>
                  <a:srgbClr val="FF0000"/>
                </a:solidFill>
              </a:rPr>
              <a:t>个，这个值是个什么概念？当</a:t>
            </a:r>
            <a:r>
              <a:rPr lang="en-US" altLang="zh-CN" dirty="0" smtClean="0">
                <a:solidFill>
                  <a:srgbClr val="FF0000"/>
                </a:solidFill>
              </a:rPr>
              <a:t>n</a:t>
            </a:r>
            <a:r>
              <a:rPr lang="zh-CN" altLang="en-US" dirty="0" smtClean="0">
                <a:solidFill>
                  <a:srgbClr val="FF0000"/>
                </a:solidFill>
              </a:rPr>
              <a:t>比较大时，这个值</a:t>
            </a:r>
            <a:r>
              <a:rPr lang="en-US" altLang="zh-CN" dirty="0" smtClean="0">
                <a:solidFill>
                  <a:srgbClr val="FF0000"/>
                </a:solidFill>
              </a:rPr>
              <a:t>(</a:t>
            </a:r>
            <a:r>
              <a:rPr lang="en-US" altLang="zh-CN" i="1" dirty="0" smtClean="0">
                <a:solidFill>
                  <a:srgbClr val="FF0000"/>
                </a:solidFill>
              </a:rPr>
              <a:t>n</a:t>
            </a:r>
            <a:r>
              <a:rPr lang="en-US" altLang="zh-CN" dirty="0" smtClean="0">
                <a:solidFill>
                  <a:srgbClr val="FF0000"/>
                </a:solidFill>
              </a:rPr>
              <a:t>-1)!/2&gt;2</a:t>
            </a:r>
            <a:r>
              <a:rPr lang="en-US" altLang="zh-CN" i="1" baseline="30000" dirty="0" smtClean="0">
                <a:solidFill>
                  <a:srgbClr val="FF0000"/>
                </a:solidFill>
              </a:rPr>
              <a:t>n</a:t>
            </a:r>
            <a:r>
              <a:rPr lang="en-US" altLang="zh-CN" baseline="30000" dirty="0" smtClean="0">
                <a:solidFill>
                  <a:srgbClr val="FF0000"/>
                </a:solidFill>
              </a:rPr>
              <a:t>-2</a:t>
            </a:r>
            <a:r>
              <a:rPr lang="en-US" altLang="zh-CN" dirty="0" smtClean="0">
                <a:solidFill>
                  <a:srgbClr val="FF0000"/>
                </a:solidFill>
                <a:latin typeface="Arial" panose="020B0604020202020204" pitchFamily="34" charset="0"/>
              </a:rPr>
              <a:t> </a:t>
            </a:r>
            <a:r>
              <a:rPr lang="zh-CN" altLang="en-US" dirty="0" smtClean="0">
                <a:solidFill>
                  <a:srgbClr val="FF0000"/>
                </a:solidFill>
                <a:latin typeface="Arial" panose="020B0604020202020204" pitchFamily="34" charset="0"/>
              </a:rPr>
              <a:t>这意味着这个问题不可能在一个</a:t>
            </a:r>
            <a:r>
              <a:rPr lang="en-US" altLang="zh-CN" dirty="0" smtClean="0">
                <a:solidFill>
                  <a:srgbClr val="FF0000"/>
                </a:solidFill>
                <a:latin typeface="Arial" panose="020B0604020202020204" pitchFamily="34" charset="0"/>
              </a:rPr>
              <a:t>n</a:t>
            </a:r>
            <a:r>
              <a:rPr lang="zh-CN" altLang="en-US" dirty="0" smtClean="0">
                <a:solidFill>
                  <a:srgbClr val="FF0000"/>
                </a:solidFill>
                <a:latin typeface="Arial" panose="020B0604020202020204" pitchFamily="34" charset="0"/>
              </a:rPr>
              <a:t>的多项式次时间内求解，它这个问题的规模是呈指数增加的，也就传统算法是没有办法求解的</a:t>
            </a:r>
            <a:endParaRPr lang="en-US" altLang="zh-CN" dirty="0" smtClean="0"/>
          </a:p>
        </p:txBody>
      </p:sp>
      <p:sp>
        <p:nvSpPr>
          <p:cNvPr id="11776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35DC4CA-E04E-4F3E-8E34-52FDB75F6FAD}" type="slidenum">
              <a:rPr lang="en-US" altLang="zh-CN" smtClean="0"/>
              <a:pPr/>
              <a:t>43</a:t>
            </a:fld>
            <a:endParaRPr lang="en-US" altLang="zh-CN" smtClean="0"/>
          </a:p>
        </p:txBody>
      </p:sp>
    </p:spTree>
    <p:extLst>
      <p:ext uri="{BB962C8B-B14F-4D97-AF65-F5344CB8AC3E}">
        <p14:creationId xmlns:p14="http://schemas.microsoft.com/office/powerpoint/2010/main" val="344990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smtClean="0"/>
              <a:t>Swarm</a:t>
            </a:r>
            <a:r>
              <a:rPr lang="zh-CN" altLang="en-US" dirty="0" smtClean="0"/>
              <a:t>可被描述为一些相互作用相邻个体的集合体，蜂群、蚁群、鸟群都是</a:t>
            </a:r>
            <a:r>
              <a:rPr lang="en-US" altLang="zh-CN" dirty="0" smtClean="0"/>
              <a:t>Swarm</a:t>
            </a:r>
            <a:r>
              <a:rPr lang="zh-CN" altLang="en-US" dirty="0" smtClean="0"/>
              <a:t>的典型例子。鱼聚集成群可以有效地逃避捕食者，因为任何一只鱼发现异常都可带动整个鱼群逃避。蚂蚁成群则有利于寻找食物，因为任一只蚂蚁发现食物都可带领蚁群来共同搬运和进食。一只蜜蜂或蚂蚁的行为能力非常有限，它几乎不可能独立存在于自然世界中，而多个蜜蜂或蚂蚁形成的</a:t>
            </a:r>
            <a:r>
              <a:rPr lang="en-US" altLang="zh-CN" dirty="0" smtClean="0"/>
              <a:t>Swarm</a:t>
            </a:r>
            <a:r>
              <a:rPr lang="zh-CN" altLang="en-US" dirty="0" smtClean="0"/>
              <a:t>则具有非常强的生存能力，且这种能力不是通过多个个体之间能力简单叠加所获得的。社会性动物群体所拥有的这种特性能帮助个体很好地适应环境，个体所能获得的信息远比它通过自身感觉器官所取得的多，其根本原因在于个体之间存在着信息交互能力。</a:t>
            </a:r>
          </a:p>
          <a:p>
            <a:pPr eaLnBrk="1" hangingPunct="1"/>
            <a:r>
              <a:rPr lang="zh-CN" altLang="en-US" dirty="0" smtClean="0"/>
              <a:t>      信息的交互过程不仅仅在群体内传播了信息，而且群内个体还能处理信息，并根据所获得的信息（包括环境信息和附近其它个体的信息）改变自身的一些行为模式和规范，这样就使得群体涌现出一些单个个体所不具备的能力和特性，尤其是对环境的适应能力。这种对环境变化所具有适应的能力可以被认为是一种智能</a:t>
            </a:r>
          </a:p>
          <a:p>
            <a:pPr eaLnBrk="1" hangingPunct="1"/>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FA1E801-393E-446A-A1DF-459801F5ECDA}" type="slidenum">
              <a:rPr lang="zh-CN" altLang="en-US" smtClean="0"/>
              <a:t>4</a:t>
            </a:fld>
            <a:endParaRPr lang="zh-CN" altLang="en-US"/>
          </a:p>
        </p:txBody>
      </p:sp>
    </p:spTree>
    <p:extLst>
      <p:ext uri="{BB962C8B-B14F-4D97-AF65-F5344CB8AC3E}">
        <p14:creationId xmlns:p14="http://schemas.microsoft.com/office/powerpoint/2010/main" val="464790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smtClean="0"/>
              <a:t>NP hard</a:t>
            </a:r>
            <a:r>
              <a:rPr lang="zh-CN" altLang="en-US" dirty="0" smtClean="0"/>
              <a:t>问题</a:t>
            </a:r>
            <a:endParaRPr lang="en-US" altLang="zh-CN" dirty="0" smtClean="0"/>
          </a:p>
          <a:p>
            <a:pPr eaLnBrk="1" hangingPunct="1"/>
            <a:r>
              <a:rPr lang="zh-CN" altLang="en-US" dirty="0" smtClean="0">
                <a:solidFill>
                  <a:srgbClr val="FF0000"/>
                </a:solidFill>
                <a:latin typeface="Arial" panose="020B0604020202020204" pitchFamily="34" charset="0"/>
              </a:rPr>
              <a:t>所以多里戈就提出了我们可以模拟蚂蚁的行为，最终找到最短路径</a:t>
            </a:r>
            <a:endParaRPr lang="en-US" altLang="zh-CN" dirty="0" smtClean="0">
              <a:solidFill>
                <a:srgbClr val="FF0000"/>
              </a:solidFill>
              <a:latin typeface="Arial" panose="020B0604020202020204" pitchFamily="34" charset="0"/>
            </a:endParaRPr>
          </a:p>
          <a:p>
            <a:r>
              <a:rPr lang="zh-CN" altLang="en-US" sz="1200" dirty="0" smtClean="0">
                <a:latin typeface="楷体_GB2312" pitchFamily="49" charset="-122"/>
                <a:ea typeface="楷体_GB2312" pitchFamily="49" charset="-122"/>
              </a:rPr>
              <a:t>对每只蚂蚁，需要一个禁忌表记录其已走过的结点</a:t>
            </a:r>
            <a:endParaRPr lang="zh-CN" altLang="en-US" dirty="0"/>
          </a:p>
        </p:txBody>
      </p:sp>
      <p:sp>
        <p:nvSpPr>
          <p:cNvPr id="4" name="灯片编号占位符 3"/>
          <p:cNvSpPr>
            <a:spLocks noGrp="1"/>
          </p:cNvSpPr>
          <p:nvPr>
            <p:ph type="sldNum" sz="quarter" idx="10"/>
          </p:nvPr>
        </p:nvSpPr>
        <p:spPr/>
        <p:txBody>
          <a:bodyPr/>
          <a:lstStyle/>
          <a:p>
            <a:fld id="{BFA1E801-393E-446A-A1DF-459801F5ECDA}" type="slidenum">
              <a:rPr lang="zh-CN" altLang="en-US" smtClean="0"/>
              <a:t>44</a:t>
            </a:fld>
            <a:endParaRPr lang="zh-CN" altLang="en-US"/>
          </a:p>
        </p:txBody>
      </p:sp>
    </p:spTree>
    <p:extLst>
      <p:ext uri="{BB962C8B-B14F-4D97-AF65-F5344CB8AC3E}">
        <p14:creationId xmlns:p14="http://schemas.microsoft.com/office/powerpoint/2010/main" val="1618694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楷体_GB2312" pitchFamily="49" charset="-122"/>
                <a:ea typeface="楷体_GB2312" pitchFamily="49" charset="-122"/>
              </a:rPr>
              <a:t>蚂蚁构造路径。蚂蚁</a:t>
            </a:r>
            <a:r>
              <a:rPr lang="en-US" altLang="zh-CN" sz="1200" i="1" dirty="0" smtClean="0">
                <a:latin typeface="楷体_GB2312" pitchFamily="49" charset="-122"/>
                <a:ea typeface="楷体_GB2312" pitchFamily="49" charset="-122"/>
              </a:rPr>
              <a:t>k</a:t>
            </a:r>
            <a:r>
              <a:rPr lang="zh-CN" altLang="en-US" sz="1200" dirty="0" smtClean="0">
                <a:latin typeface="楷体_GB2312" pitchFamily="49" charset="-122"/>
                <a:ea typeface="楷体_GB2312" pitchFamily="49" charset="-122"/>
              </a:rPr>
              <a:t>在运动过程中，根据各条路径上的信息量决定转移方向。按照一定的概率独立选择下一步要到达的城市。概率的计算如下式。</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latin typeface="楷体_GB2312" pitchFamily="49" charset="-122"/>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folHlink"/>
                </a:solidFill>
                <a:ea typeface="楷体_GB2312" pitchFamily="49" charset="-122"/>
              </a:rPr>
              <a:t>下一步允许的城市的集合。</a:t>
            </a:r>
            <a:r>
              <a:rPr lang="zh-CN" altLang="en-US" sz="1200" dirty="0" smtClean="0">
                <a:latin typeface="楷体_GB2312" pitchFamily="49" charset="-122"/>
                <a:ea typeface="楷体_GB2312" pitchFamily="49" charset="-122"/>
              </a:rPr>
              <a:t>蚂蚁不会选择禁忌表中的城市，保证解的合法性。</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A1E801-393E-446A-A1DF-459801F5ECDA}" type="slidenum">
              <a:rPr lang="zh-CN" altLang="en-US" smtClean="0"/>
              <a:t>45</a:t>
            </a:fld>
            <a:endParaRPr lang="zh-CN" altLang="en-US"/>
          </a:p>
        </p:txBody>
      </p:sp>
    </p:spTree>
    <p:extLst>
      <p:ext uri="{BB962C8B-B14F-4D97-AF65-F5344CB8AC3E}">
        <p14:creationId xmlns:p14="http://schemas.microsoft.com/office/powerpoint/2010/main" val="3737344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楷体_GB2312" pitchFamily="49" charset="-122"/>
                <a:ea typeface="楷体_GB2312" pitchFamily="49" charset="-122"/>
                <a:sym typeface="Arial" panose="020B0604020202020204" pitchFamily="34" charset="0"/>
              </a:rPr>
              <a:t>随着时间的推移，以前留下的信息逐渐消失，用</a:t>
            </a:r>
            <a:r>
              <a:rPr lang="en-US" altLang="zh-CN" sz="1200" dirty="0" smtClean="0">
                <a:latin typeface="楷体_GB2312" pitchFamily="49" charset="-122"/>
                <a:ea typeface="楷体_GB2312" pitchFamily="49" charset="-122"/>
                <a:sym typeface="Arial" panose="020B0604020202020204" pitchFamily="34" charset="0"/>
              </a:rPr>
              <a:t>1</a:t>
            </a:r>
            <a:r>
              <a:rPr lang="el-GR" altLang="zh-CN" sz="1200" dirty="0" smtClean="0">
                <a:latin typeface="微软雅黑" panose="020B0503020204020204" pitchFamily="34" charset="-122"/>
                <a:ea typeface="微软雅黑" panose="020B0503020204020204" pitchFamily="34" charset="-122"/>
                <a:sym typeface="Arial" panose="020B0604020202020204" pitchFamily="34" charset="0"/>
              </a:rPr>
              <a:t>ρ</a:t>
            </a:r>
            <a:r>
              <a:rPr lang="zh-CN" altLang="en-US" sz="1200" dirty="0" smtClean="0">
                <a:latin typeface="微软雅黑" panose="020B0503020204020204" pitchFamily="34" charset="-122"/>
                <a:ea typeface="微软雅黑" panose="020B0503020204020204" pitchFamily="34" charset="-122"/>
                <a:sym typeface="Arial" panose="020B0604020202020204" pitchFamily="34" charset="0"/>
              </a:rPr>
              <a:t>表示信息消逝程度，经过</a:t>
            </a:r>
            <a:r>
              <a:rPr lang="en-US" altLang="zh-CN" sz="1200" dirty="0" smtClean="0">
                <a:latin typeface="微软雅黑" panose="020B0503020204020204" pitchFamily="34" charset="-122"/>
                <a:ea typeface="微软雅黑" panose="020B0503020204020204" pitchFamily="34" charset="-122"/>
                <a:sym typeface="Arial" panose="020B0604020202020204" pitchFamily="34" charset="0"/>
              </a:rPr>
              <a:t>n</a:t>
            </a:r>
            <a:r>
              <a:rPr lang="zh-CN" altLang="en-US" sz="1200" dirty="0" smtClean="0">
                <a:latin typeface="微软雅黑" panose="020B0503020204020204" pitchFamily="34" charset="-122"/>
                <a:ea typeface="微软雅黑" panose="020B0503020204020204" pitchFamily="34" charset="-122"/>
                <a:sym typeface="Arial" panose="020B0604020202020204" pitchFamily="34" charset="0"/>
              </a:rPr>
              <a:t>个时刻，蚂蚁完成一次循环。各路径上信息量要根据下式作调整</a:t>
            </a:r>
            <a:endParaRPr lang="en-US" altLang="zh-CN" sz="1200" dirty="0" smtClean="0">
              <a:latin typeface="微软雅黑" panose="020B0503020204020204" pitchFamily="34" charset="-122"/>
              <a:ea typeface="微软雅黑" panose="020B0503020204020204" pitchFamily="34" charset="-122"/>
              <a:sym typeface="Arial" panose="020B0604020202020204" pitchFamily="34" charset="0"/>
            </a:endParaRPr>
          </a:p>
          <a:p>
            <a:r>
              <a:rPr lang="en-US" altLang="zh-CN" sz="1200" dirty="0" smtClean="0">
                <a:latin typeface="微软雅黑" panose="020B0503020204020204" pitchFamily="34" charset="-122"/>
                <a:ea typeface="微软雅黑" panose="020B0503020204020204" pitchFamily="34" charset="-122"/>
                <a:sym typeface="Arial" panose="020B0604020202020204" pitchFamily="34" charset="0"/>
              </a:rPr>
              <a:t>Q</a:t>
            </a:r>
            <a:r>
              <a:rPr lang="zh-CN" altLang="en-US" sz="1200" dirty="0" smtClean="0">
                <a:latin typeface="微软雅黑" panose="020B0503020204020204" pitchFamily="34" charset="-122"/>
                <a:ea typeface="微软雅黑" panose="020B0503020204020204" pitchFamily="34" charset="-122"/>
                <a:sym typeface="Arial" panose="020B0604020202020204" pitchFamily="34" charset="0"/>
              </a:rPr>
              <a:t>是常数，</a:t>
            </a:r>
            <a:r>
              <a:rPr lang="en-US" altLang="zh-CN" sz="1200" dirty="0" smtClean="0">
                <a:latin typeface="微软雅黑" panose="020B0503020204020204" pitchFamily="34" charset="-122"/>
                <a:ea typeface="微软雅黑" panose="020B0503020204020204" pitchFamily="34" charset="-122"/>
                <a:sym typeface="Arial" panose="020B0604020202020204" pitchFamily="34" charset="0"/>
              </a:rPr>
              <a:t>Lk</a:t>
            </a:r>
            <a:r>
              <a:rPr lang="zh-CN" altLang="en-US" sz="1200" dirty="0" smtClean="0">
                <a:latin typeface="微软雅黑" panose="020B0503020204020204" pitchFamily="34" charset="-122"/>
                <a:ea typeface="微软雅黑" panose="020B0503020204020204" pitchFamily="34" charset="-122"/>
                <a:sym typeface="Arial" panose="020B0604020202020204" pitchFamily="34" charset="0"/>
              </a:rPr>
              <a:t>表示第</a:t>
            </a:r>
            <a:r>
              <a:rPr lang="en-US" altLang="zh-CN" sz="1200" dirty="0" smtClean="0">
                <a:latin typeface="微软雅黑" panose="020B0503020204020204" pitchFamily="34" charset="-122"/>
                <a:ea typeface="微软雅黑" panose="020B0503020204020204" pitchFamily="34" charset="-122"/>
                <a:sym typeface="Arial" panose="020B0604020202020204" pitchFamily="34" charset="0"/>
              </a:rPr>
              <a:t>k</a:t>
            </a:r>
            <a:r>
              <a:rPr lang="zh-CN" altLang="en-US" sz="1200" dirty="0" smtClean="0">
                <a:latin typeface="微软雅黑" panose="020B0503020204020204" pitchFamily="34" charset="-122"/>
                <a:ea typeface="微软雅黑" panose="020B0503020204020204" pitchFamily="34" charset="-122"/>
                <a:sym typeface="Arial" panose="020B0604020202020204" pitchFamily="34" charset="0"/>
              </a:rPr>
              <a:t>只蚂蚁在本次循环中所走过的路径长度。</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BFA1E801-393E-446A-A1DF-459801F5ECDA}" type="slidenum">
              <a:rPr lang="zh-CN" altLang="en-US" smtClean="0"/>
              <a:t>46</a:t>
            </a:fld>
            <a:endParaRPr lang="zh-CN" altLang="en-US"/>
          </a:p>
        </p:txBody>
      </p:sp>
    </p:spTree>
    <p:extLst>
      <p:ext uri="{BB962C8B-B14F-4D97-AF65-F5344CB8AC3E}">
        <p14:creationId xmlns:p14="http://schemas.microsoft.com/office/powerpoint/2010/main" val="3575801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dirty="0" smtClean="0"/>
                  <a:t>根据具体算法的不同，</a:t>
                </a:r>
                <a14:m>
                  <m:oMath xmlns:m="http://schemas.openxmlformats.org/officeDocument/2006/math">
                    <m:sSub>
                      <m:sSubPr>
                        <m:ctrlPr>
                          <a:rPr lang="en-US" altLang="zh-CN" sz="1200" i="1">
                            <a:latin typeface="Cambria Math" panose="02040503050406030204" pitchFamily="18" charset="0"/>
                            <a:ea typeface="楷体_GB2312" pitchFamily="49" charset="-122"/>
                            <a:sym typeface="Arial" panose="020B0604020202020204" pitchFamily="34" charset="0"/>
                          </a:rPr>
                        </m:ctrlPr>
                      </m:sSubPr>
                      <m:e>
                        <m:r>
                          <a:rPr lang="zh-CN" altLang="en-US" sz="1200" i="1">
                            <a:latin typeface="Cambria Math" panose="02040503050406030204" pitchFamily="18" charset="0"/>
                            <a:ea typeface="楷体_GB2312" pitchFamily="49" charset="-122"/>
                            <a:sym typeface="Arial" panose="020B0604020202020204" pitchFamily="34" charset="0"/>
                          </a:rPr>
                          <m:t>𝜏</m:t>
                        </m:r>
                      </m:e>
                      <m:sub>
                        <m:r>
                          <a:rPr lang="en-US" altLang="zh-CN" sz="1200" i="1">
                            <a:latin typeface="Cambria Math" panose="02040503050406030204" pitchFamily="18" charset="0"/>
                            <a:ea typeface="楷体_GB2312" pitchFamily="49" charset="-122"/>
                            <a:sym typeface="Arial" panose="020B0604020202020204" pitchFamily="34" charset="0"/>
                          </a:rPr>
                          <m:t>𝑖𝑗</m:t>
                        </m:r>
                      </m:sub>
                    </m:sSub>
                  </m:oMath>
                </a14:m>
                <a:r>
                  <a:rPr lang="zh-CN" altLang="en-US" sz="1200" dirty="0"/>
                  <a:t>、</a:t>
                </a:r>
                <a14:m>
                  <m:oMath xmlns:m="http://schemas.openxmlformats.org/officeDocument/2006/math">
                    <m:r>
                      <m:rPr>
                        <m:sty m:val="p"/>
                      </m:rPr>
                      <a:rPr lang="el-GR" altLang="zh-CN" sz="1200" i="1">
                        <a:latin typeface="Cambria Math" panose="02040503050406030204" pitchFamily="18" charset="0"/>
                        <a:ea typeface="Cambria Math" panose="02040503050406030204" pitchFamily="18" charset="0"/>
                        <a:sym typeface="Arial" panose="020B0604020202020204" pitchFamily="34" charset="0"/>
                      </a:rPr>
                      <m:t>Δ</m:t>
                    </m:r>
                    <m:sSub>
                      <m:sSubPr>
                        <m:ctrlPr>
                          <a:rPr lang="en-US" altLang="zh-CN" sz="1200" i="1">
                            <a:latin typeface="Cambria Math" panose="02040503050406030204" pitchFamily="18" charset="0"/>
                            <a:ea typeface="楷体_GB2312" pitchFamily="49" charset="-122"/>
                            <a:sym typeface="Arial" panose="020B0604020202020204" pitchFamily="34" charset="0"/>
                          </a:rPr>
                        </m:ctrlPr>
                      </m:sSubPr>
                      <m:e>
                        <m:r>
                          <a:rPr lang="zh-CN" altLang="en-US" sz="1200" i="1">
                            <a:latin typeface="Cambria Math" panose="02040503050406030204" pitchFamily="18" charset="0"/>
                            <a:ea typeface="楷体_GB2312" pitchFamily="49" charset="-122"/>
                            <a:sym typeface="Arial" panose="020B0604020202020204" pitchFamily="34" charset="0"/>
                          </a:rPr>
                          <m:t>𝜏</m:t>
                        </m:r>
                      </m:e>
                      <m:sub>
                        <m:r>
                          <a:rPr lang="en-US" altLang="zh-CN" sz="1200" i="1">
                            <a:latin typeface="Cambria Math" panose="02040503050406030204" pitchFamily="18" charset="0"/>
                            <a:ea typeface="楷体_GB2312" pitchFamily="49" charset="-122"/>
                            <a:sym typeface="Arial" panose="020B0604020202020204" pitchFamily="34" charset="0"/>
                          </a:rPr>
                          <m:t>𝑖𝑗</m:t>
                        </m:r>
                      </m:sub>
                    </m:sSub>
                  </m:oMath>
                </a14:m>
                <a:r>
                  <a:rPr lang="zh-CN" altLang="en-US" sz="1200" dirty="0"/>
                  <a:t>、</a:t>
                </a:r>
                <a14:m>
                  <m:oMath xmlns:m="http://schemas.openxmlformats.org/officeDocument/2006/math">
                    <m:sSubSup>
                      <m:sSubSupPr>
                        <m:ctrlPr>
                          <a:rPr lang="el-GR" altLang="zh-CN" sz="1200" i="1">
                            <a:latin typeface="Cambria Math" panose="02040503050406030204" pitchFamily="18" charset="0"/>
                            <a:ea typeface="Cambria Math" panose="02040503050406030204" pitchFamily="18" charset="0"/>
                            <a:sym typeface="Arial" panose="020B0604020202020204" pitchFamily="34" charset="0"/>
                          </a:rPr>
                        </m:ctrlPr>
                      </m:sSubSupPr>
                      <m:e>
                        <m:r>
                          <a:rPr lang="en-US" altLang="zh-CN" sz="1200" i="1">
                            <a:latin typeface="Cambria Math" panose="02040503050406030204" pitchFamily="18" charset="0"/>
                            <a:ea typeface="Cambria Math" panose="02040503050406030204" pitchFamily="18" charset="0"/>
                            <a:sym typeface="Arial" panose="020B0604020202020204" pitchFamily="34" charset="0"/>
                          </a:rPr>
                          <m:t>𝑝</m:t>
                        </m:r>
                      </m:e>
                      <m:sub>
                        <m:r>
                          <a:rPr lang="en-US" altLang="zh-CN" sz="1200" i="1">
                            <a:latin typeface="Cambria Math" panose="02040503050406030204" pitchFamily="18" charset="0"/>
                            <a:ea typeface="Cambria Math" panose="02040503050406030204" pitchFamily="18" charset="0"/>
                            <a:sym typeface="Arial" panose="020B0604020202020204" pitchFamily="34" charset="0"/>
                          </a:rPr>
                          <m:t>𝑖𝑗</m:t>
                        </m:r>
                      </m:sub>
                      <m:sup>
                        <m:r>
                          <a:rPr lang="en-US" altLang="zh-CN" sz="1200" i="1">
                            <a:latin typeface="Cambria Math" panose="02040503050406030204" pitchFamily="18" charset="0"/>
                            <a:ea typeface="Cambria Math" panose="02040503050406030204" pitchFamily="18" charset="0"/>
                            <a:sym typeface="Arial" panose="020B0604020202020204" pitchFamily="34" charset="0"/>
                          </a:rPr>
                          <m:t>𝑘</m:t>
                        </m:r>
                      </m:sup>
                    </m:sSubSup>
                    <m:r>
                      <a:rPr lang="en-US" altLang="zh-CN" sz="1200" i="1">
                        <a:latin typeface="Cambria Math" panose="02040503050406030204" pitchFamily="18" charset="0"/>
                        <a:ea typeface="Cambria Math" panose="02040503050406030204" pitchFamily="18" charset="0"/>
                        <a:sym typeface="Arial" panose="020B0604020202020204" pitchFamily="34" charset="0"/>
                      </a:rPr>
                      <m:t>(</m:t>
                    </m:r>
                    <m:r>
                      <a:rPr lang="en-US" altLang="zh-CN" sz="1200" i="1">
                        <a:latin typeface="Cambria Math" panose="02040503050406030204" pitchFamily="18" charset="0"/>
                        <a:ea typeface="Cambria Math" panose="02040503050406030204" pitchFamily="18" charset="0"/>
                        <a:sym typeface="Arial" panose="020B0604020202020204" pitchFamily="34" charset="0"/>
                      </a:rPr>
                      <m:t>𝑡</m:t>
                    </m:r>
                    <m:r>
                      <a:rPr lang="en-US" altLang="zh-CN" sz="1200" i="1">
                        <a:latin typeface="Cambria Math" panose="02040503050406030204" pitchFamily="18" charset="0"/>
                        <a:ea typeface="Cambria Math" panose="02040503050406030204" pitchFamily="18" charset="0"/>
                        <a:sym typeface="Arial" panose="020B0604020202020204" pitchFamily="34" charset="0"/>
                      </a:rPr>
                      <m:t>)</m:t>
                    </m:r>
                  </m:oMath>
                </a14:m>
                <a:r>
                  <a:rPr lang="zh-CN" altLang="en-US" sz="1200" dirty="0"/>
                  <a:t>表达形式可以不同，根据具体问题而定。参数</a:t>
                </a:r>
                <a:r>
                  <a:rPr lang="en-US" altLang="zh-CN" sz="1200" dirty="0"/>
                  <a:t>Q</a:t>
                </a:r>
                <a:r>
                  <a:rPr lang="zh-CN" altLang="en-US" sz="1200" dirty="0"/>
                  <a:t>、</a:t>
                </a:r>
                <a:r>
                  <a:rPr lang="en-US" altLang="zh-CN" sz="1200" dirty="0"/>
                  <a:t>C</a:t>
                </a:r>
                <a:r>
                  <a:rPr lang="zh-CN" altLang="en-US" sz="1200" dirty="0"/>
                  <a:t>、</a:t>
                </a:r>
                <a:r>
                  <a:rPr lang="el-GR" altLang="zh-CN" sz="1200" dirty="0">
                    <a:latin typeface="楷体_GB2312" pitchFamily="49" charset="-122"/>
                    <a:ea typeface="楷体_GB2312" pitchFamily="49" charset="-122"/>
                  </a:rPr>
                  <a:t>α</a:t>
                </a:r>
                <a:r>
                  <a:rPr lang="zh-CN" altLang="en-US" sz="1200" dirty="0">
                    <a:latin typeface="楷体_GB2312" pitchFamily="49" charset="-122"/>
                    <a:ea typeface="楷体_GB2312" pitchFamily="49" charset="-122"/>
                  </a:rPr>
                  <a:t>、</a:t>
                </a:r>
                <a:r>
                  <a:rPr lang="el-GR" altLang="zh-CN" sz="1200" dirty="0">
                    <a:latin typeface="楷体_GB2312" pitchFamily="49" charset="-122"/>
                    <a:ea typeface="楷体_GB2312" pitchFamily="49" charset="-122"/>
                  </a:rPr>
                  <a:t>β</a:t>
                </a:r>
                <a:r>
                  <a:rPr lang="zh-CN" altLang="en-US" sz="1200" dirty="0">
                    <a:latin typeface="楷体_GB2312" pitchFamily="49" charset="-122"/>
                    <a:ea typeface="楷体_GB2312" pitchFamily="49" charset="-122"/>
                  </a:rPr>
                  <a:t>、</a:t>
                </a:r>
                <a:r>
                  <a:rPr lang="el-GR" altLang="zh-CN" sz="1200" dirty="0">
                    <a:latin typeface="楷体_GB2312" pitchFamily="49" charset="-122"/>
                    <a:ea typeface="楷体_GB2312" pitchFamily="49" charset="-122"/>
                  </a:rPr>
                  <a:t>ρ</a:t>
                </a:r>
                <a:r>
                  <a:rPr lang="zh-CN" altLang="en-US" sz="1200" dirty="0"/>
                  <a:t>可以用实验方法确定。</a:t>
                </a:r>
                <a:endParaRPr lang="en-US" altLang="zh-CN" sz="1200" dirty="0"/>
              </a:p>
              <a:p>
                <a:r>
                  <a:rPr lang="zh-CN" altLang="en-US" sz="1200" dirty="0"/>
                  <a:t>大部分的蚁群算法都是在蚂蚁系统的基础上发展而来的。它们都是将蚂蚁系统与具体问题相结合，并且在蚂蚁系统的基础上引入一些新的控制机制。所以，通常都是把蚂蚁系统认为是蚁群算法的先驱与研究的基础。</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dirty="0" smtClean="0"/>
                  <a:t>根据具体算法的不同，</a:t>
                </a:r>
                <a:r>
                  <a:rPr lang="zh-CN" altLang="en-US" sz="1200" i="0">
                    <a:latin typeface="Cambria Math" panose="02040503050406030204" pitchFamily="18" charset="0"/>
                    <a:ea typeface="楷体_GB2312" pitchFamily="49" charset="-122"/>
                    <a:sym typeface="Arial" panose="020B0604020202020204" pitchFamily="34" charset="0"/>
                  </a:rPr>
                  <a:t>𝜏</a:t>
                </a:r>
                <a:r>
                  <a:rPr lang="en-US" altLang="zh-CN" sz="1200" i="0">
                    <a:latin typeface="Cambria Math" panose="02040503050406030204" pitchFamily="18" charset="0"/>
                    <a:ea typeface="楷体_GB2312" pitchFamily="49" charset="-122"/>
                    <a:sym typeface="Arial" panose="020B0604020202020204" pitchFamily="34" charset="0"/>
                  </a:rPr>
                  <a:t>_𝑖𝑗</a:t>
                </a:r>
                <a:r>
                  <a:rPr lang="zh-CN" altLang="en-US" sz="1200" dirty="0"/>
                  <a:t>、</a:t>
                </a:r>
                <a:r>
                  <a:rPr lang="el-GR" altLang="zh-CN" sz="1200" i="0">
                    <a:latin typeface="Cambria Math" panose="02040503050406030204" pitchFamily="18" charset="0"/>
                    <a:ea typeface="Cambria Math" panose="02040503050406030204" pitchFamily="18" charset="0"/>
                    <a:sym typeface="Arial" panose="020B0604020202020204" pitchFamily="34" charset="0"/>
                  </a:rPr>
                  <a:t>Δ</a:t>
                </a:r>
                <a:r>
                  <a:rPr lang="zh-CN" altLang="en-US" sz="1200" i="0">
                    <a:latin typeface="Cambria Math" panose="02040503050406030204" pitchFamily="18" charset="0"/>
                    <a:ea typeface="楷体_GB2312" pitchFamily="49" charset="-122"/>
                    <a:sym typeface="Arial" panose="020B0604020202020204" pitchFamily="34" charset="0"/>
                  </a:rPr>
                  <a:t>𝜏</a:t>
                </a:r>
                <a:r>
                  <a:rPr lang="en-US" altLang="zh-CN" sz="1200" i="0">
                    <a:latin typeface="Cambria Math" panose="02040503050406030204" pitchFamily="18" charset="0"/>
                    <a:ea typeface="楷体_GB2312" pitchFamily="49" charset="-122"/>
                    <a:sym typeface="Arial" panose="020B0604020202020204" pitchFamily="34" charset="0"/>
                  </a:rPr>
                  <a:t>_𝑖𝑗</a:t>
                </a:r>
                <a:r>
                  <a:rPr lang="zh-CN" altLang="en-US" sz="1200" dirty="0"/>
                  <a:t>、</a:t>
                </a:r>
                <a:r>
                  <a:rPr lang="en-US" altLang="zh-CN" sz="1200" i="0">
                    <a:latin typeface="Cambria Math" panose="02040503050406030204" pitchFamily="18" charset="0"/>
                    <a:ea typeface="Cambria Math" panose="02040503050406030204" pitchFamily="18" charset="0"/>
                    <a:sym typeface="Arial" panose="020B0604020202020204" pitchFamily="34" charset="0"/>
                  </a:rPr>
                  <a:t>𝑝</a:t>
                </a:r>
                <a:r>
                  <a:rPr lang="el-GR" altLang="zh-CN" sz="1200" i="0">
                    <a:latin typeface="Cambria Math" panose="02040503050406030204" pitchFamily="18" charset="0"/>
                    <a:ea typeface="Cambria Math" panose="02040503050406030204" pitchFamily="18" charset="0"/>
                    <a:sym typeface="Arial" panose="020B0604020202020204" pitchFamily="34" charset="0"/>
                  </a:rPr>
                  <a:t>_</a:t>
                </a:r>
                <a:r>
                  <a:rPr lang="en-US" altLang="zh-CN" sz="1200" i="0">
                    <a:latin typeface="Cambria Math" panose="02040503050406030204" pitchFamily="18" charset="0"/>
                    <a:ea typeface="Cambria Math" panose="02040503050406030204" pitchFamily="18" charset="0"/>
                    <a:sym typeface="Arial" panose="020B0604020202020204" pitchFamily="34" charset="0"/>
                  </a:rPr>
                  <a:t>𝑖𝑗^𝑘 (𝑡)</a:t>
                </a:r>
                <a:r>
                  <a:rPr lang="zh-CN" altLang="en-US" sz="1200" dirty="0"/>
                  <a:t>表达形式可以不同，根据具体问题而定。参数</a:t>
                </a:r>
                <a:r>
                  <a:rPr lang="en-US" altLang="zh-CN" sz="1200" dirty="0"/>
                  <a:t>Q</a:t>
                </a:r>
                <a:r>
                  <a:rPr lang="zh-CN" altLang="en-US" sz="1200" dirty="0"/>
                  <a:t>、</a:t>
                </a:r>
                <a:r>
                  <a:rPr lang="en-US" altLang="zh-CN" sz="1200" dirty="0"/>
                  <a:t>C</a:t>
                </a:r>
                <a:r>
                  <a:rPr lang="zh-CN" altLang="en-US" sz="1200" dirty="0"/>
                  <a:t>、</a:t>
                </a:r>
                <a:r>
                  <a:rPr lang="el-GR" altLang="zh-CN" sz="1200" dirty="0">
                    <a:latin typeface="楷体_GB2312" pitchFamily="49" charset="-122"/>
                    <a:ea typeface="楷体_GB2312" pitchFamily="49" charset="-122"/>
                  </a:rPr>
                  <a:t>α</a:t>
                </a:r>
                <a:r>
                  <a:rPr lang="zh-CN" altLang="en-US" sz="1200" dirty="0">
                    <a:latin typeface="楷体_GB2312" pitchFamily="49" charset="-122"/>
                    <a:ea typeface="楷体_GB2312" pitchFamily="49" charset="-122"/>
                  </a:rPr>
                  <a:t>、</a:t>
                </a:r>
                <a:r>
                  <a:rPr lang="el-GR" altLang="zh-CN" sz="1200" dirty="0">
                    <a:latin typeface="楷体_GB2312" pitchFamily="49" charset="-122"/>
                    <a:ea typeface="楷体_GB2312" pitchFamily="49" charset="-122"/>
                  </a:rPr>
                  <a:t>β</a:t>
                </a:r>
                <a:r>
                  <a:rPr lang="zh-CN" altLang="en-US" sz="1200" dirty="0">
                    <a:latin typeface="楷体_GB2312" pitchFamily="49" charset="-122"/>
                    <a:ea typeface="楷体_GB2312" pitchFamily="49" charset="-122"/>
                  </a:rPr>
                  <a:t>、</a:t>
                </a:r>
                <a:r>
                  <a:rPr lang="el-GR" altLang="zh-CN" sz="1200" dirty="0">
                    <a:latin typeface="楷体_GB2312" pitchFamily="49" charset="-122"/>
                    <a:ea typeface="楷体_GB2312" pitchFamily="49" charset="-122"/>
                  </a:rPr>
                  <a:t>ρ</a:t>
                </a:r>
                <a:r>
                  <a:rPr lang="zh-CN" altLang="en-US" sz="1200" dirty="0"/>
                  <a:t>可以用实验方法确定。</a:t>
                </a:r>
                <a:endParaRPr lang="en-US" altLang="zh-CN" sz="1200" dirty="0"/>
              </a:p>
              <a:p>
                <a:r>
                  <a:rPr lang="zh-CN" altLang="en-US" sz="1200" dirty="0"/>
                  <a:t>大部分的蚁群算法都是在蚂蚁系统的基础上发展而来的。它们都是将蚂蚁系统与具体问题相结合，并且在蚂蚁系统的基础上引入一些新的控制机制。所以，通常都是把蚂蚁系统认为是蚁群算法的先驱与研究的基础。</a:t>
                </a:r>
              </a:p>
              <a:p>
                <a:endParaRPr lang="zh-CN" altLang="en-US" dirty="0"/>
              </a:p>
            </p:txBody>
          </p:sp>
        </mc:Fallback>
      </mc:AlternateContent>
      <p:sp>
        <p:nvSpPr>
          <p:cNvPr id="4" name="灯片编号占位符 3"/>
          <p:cNvSpPr>
            <a:spLocks noGrp="1"/>
          </p:cNvSpPr>
          <p:nvPr>
            <p:ph type="sldNum" sz="quarter" idx="10"/>
          </p:nvPr>
        </p:nvSpPr>
        <p:spPr/>
        <p:txBody>
          <a:bodyPr/>
          <a:lstStyle/>
          <a:p>
            <a:fld id="{BFA1E801-393E-446A-A1DF-459801F5ECDA}" type="slidenum">
              <a:rPr lang="zh-CN" altLang="en-US" smtClean="0"/>
              <a:t>47</a:t>
            </a:fld>
            <a:endParaRPr lang="zh-CN" altLang="en-US"/>
          </a:p>
        </p:txBody>
      </p:sp>
    </p:spTree>
    <p:extLst>
      <p:ext uri="{BB962C8B-B14F-4D97-AF65-F5344CB8AC3E}">
        <p14:creationId xmlns:p14="http://schemas.microsoft.com/office/powerpoint/2010/main" val="3096019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000000"/>
                </a:solidFill>
                <a:latin typeface="宋体" panose="02010600030101010101" pitchFamily="2" charset="-122"/>
              </a:rPr>
              <a:t>无论是从理论研究还是应用研究的角度分析，群智能理论及其应用研究都是具有重要学术意义和现实价值的。</a:t>
            </a:r>
            <a:r>
              <a:rPr lang="zh-CN" altLang="en-US" dirty="0" smtClean="0">
                <a:solidFill>
                  <a:srgbClr val="000000"/>
                </a:solidFill>
              </a:rPr>
              <a:t> </a:t>
            </a:r>
          </a:p>
          <a:p>
            <a:endParaRPr lang="zh-CN" altLang="en-US" dirty="0"/>
          </a:p>
        </p:txBody>
      </p:sp>
      <p:sp>
        <p:nvSpPr>
          <p:cNvPr id="4" name="灯片编号占位符 3"/>
          <p:cNvSpPr>
            <a:spLocks noGrp="1"/>
          </p:cNvSpPr>
          <p:nvPr>
            <p:ph type="sldNum" sz="quarter" idx="10"/>
          </p:nvPr>
        </p:nvSpPr>
        <p:spPr/>
        <p:txBody>
          <a:bodyPr/>
          <a:lstStyle/>
          <a:p>
            <a:fld id="{BFA1E801-393E-446A-A1DF-459801F5ECDA}" type="slidenum">
              <a:rPr lang="zh-CN" altLang="en-US" smtClean="0"/>
              <a:t>50</a:t>
            </a:fld>
            <a:endParaRPr lang="zh-CN" altLang="en-US"/>
          </a:p>
        </p:txBody>
      </p:sp>
    </p:spTree>
    <p:extLst>
      <p:ext uri="{BB962C8B-B14F-4D97-AF65-F5344CB8AC3E}">
        <p14:creationId xmlns:p14="http://schemas.microsoft.com/office/powerpoint/2010/main" val="27777878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宋体" panose="02010600030101010101" pitchFamily="2" charset="-122"/>
              </a:rPr>
              <a:t>这种方法能够被用于解决大多数优化问题或者能够转化为优化求解的问题。现在其应用领域已扩展到多目标优化、数据分类、数据聚类、模式识别、电信</a:t>
            </a:r>
            <a:r>
              <a:rPr lang="en-US" altLang="zh-CN" sz="1200" dirty="0" err="1" smtClean="0">
                <a:latin typeface="Times New Roman" panose="02020603050405020304" pitchFamily="18" charset="0"/>
              </a:rPr>
              <a:t>QoS</a:t>
            </a:r>
            <a:r>
              <a:rPr lang="zh-CN" altLang="en-US" sz="1200" dirty="0" smtClean="0">
                <a:latin typeface="宋体" panose="02010600030101010101" pitchFamily="2" charset="-122"/>
              </a:rPr>
              <a:t>管理、生物系统建模、流程规划、信号处理、机器人控制、决策支持以及仿真和系统辩识等方面，群智能理论和方法为解决这类应用问题提供了新的途径</a:t>
            </a:r>
            <a:r>
              <a:rPr lang="zh-CN" altLang="en-US" sz="1050" dirty="0" smtClean="0">
                <a:latin typeface="宋体" panose="02010600030101010101" pitchFamily="2" charset="-122"/>
              </a:rPr>
              <a:t>。</a:t>
            </a:r>
          </a:p>
          <a:p>
            <a:endParaRPr lang="zh-CN" altLang="en-US" dirty="0"/>
          </a:p>
        </p:txBody>
      </p:sp>
      <p:sp>
        <p:nvSpPr>
          <p:cNvPr id="4" name="灯片编号占位符 3"/>
          <p:cNvSpPr>
            <a:spLocks noGrp="1"/>
          </p:cNvSpPr>
          <p:nvPr>
            <p:ph type="sldNum" sz="quarter" idx="10"/>
          </p:nvPr>
        </p:nvSpPr>
        <p:spPr/>
        <p:txBody>
          <a:bodyPr/>
          <a:lstStyle/>
          <a:p>
            <a:fld id="{BFA1E801-393E-446A-A1DF-459801F5ECDA}" type="slidenum">
              <a:rPr lang="zh-CN" altLang="en-US" smtClean="0"/>
              <a:t>51</a:t>
            </a:fld>
            <a:endParaRPr lang="zh-CN" altLang="en-US"/>
          </a:p>
        </p:txBody>
      </p:sp>
    </p:spTree>
    <p:extLst>
      <p:ext uri="{BB962C8B-B14F-4D97-AF65-F5344CB8AC3E}">
        <p14:creationId xmlns:p14="http://schemas.microsoft.com/office/powerpoint/2010/main" val="1919471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a:ln/>
        </p:spPr>
      </p:sp>
      <p:sp>
        <p:nvSpPr>
          <p:cNvPr id="123907" name="备注占位符 2"/>
          <p:cNvSpPr>
            <a:spLocks noGrp="1"/>
          </p:cNvSpPr>
          <p:nvPr>
            <p:ph type="body" idx="1"/>
          </p:nvPr>
        </p:nvSpPr>
        <p:spPr>
          <a:noFill/>
        </p:spPr>
        <p:txBody>
          <a:bodyPr/>
          <a:lstStyle/>
          <a:p>
            <a:r>
              <a:rPr lang="zh-CN" altLang="en-US" smtClean="0"/>
              <a:t>所谓聚类，就是要把相似的数据放在一起，一直到把所有数据都归好类为止。</a:t>
            </a:r>
          </a:p>
        </p:txBody>
      </p:sp>
      <p:sp>
        <p:nvSpPr>
          <p:cNvPr id="123908"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17CD4F0-693F-4513-BE9D-9B1DFE026F24}" type="slidenum">
              <a:rPr lang="en-US" altLang="zh-CN" smtClean="0"/>
              <a:pPr/>
              <a:t>52</a:t>
            </a:fld>
            <a:endParaRPr lang="en-US" altLang="zh-CN" smtClean="0"/>
          </a:p>
        </p:txBody>
      </p:sp>
    </p:spTree>
    <p:extLst>
      <p:ext uri="{BB962C8B-B14F-4D97-AF65-F5344CB8AC3E}">
        <p14:creationId xmlns:p14="http://schemas.microsoft.com/office/powerpoint/2010/main" val="32099360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CF5D07D-16F0-4017-AA90-675884A36A7C}" type="slidenum">
              <a:rPr lang="en-US" altLang="zh-CN" smtClean="0"/>
              <a:pPr/>
              <a:t>56</a:t>
            </a:fld>
            <a:endParaRPr lang="en-US" altLang="zh-CN" smtClean="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xfrm>
            <a:off x="685800" y="4343400"/>
            <a:ext cx="5486400" cy="4114800"/>
          </a:xfrm>
          <a:noFill/>
        </p:spPr>
        <p:txBody>
          <a:bodyPr/>
          <a:lstStyle/>
          <a:p>
            <a:pPr eaLnBrk="1" hangingPunct="1"/>
            <a:r>
              <a:rPr lang="zh-CN" altLang="en-US" dirty="0" smtClean="0"/>
              <a:t>由于</a:t>
            </a:r>
            <a:r>
              <a:rPr lang="en-US" altLang="zh-CN" dirty="0" smtClean="0"/>
              <a:t>SI</a:t>
            </a:r>
            <a:r>
              <a:rPr lang="zh-CN" altLang="en-US" dirty="0" smtClean="0"/>
              <a:t>的理论依据是源于对生物群落社会性的模拟，因此其相关数学分析还比较薄弱，这就导致了现有研究还存在一些问题。</a:t>
            </a:r>
          </a:p>
          <a:p>
            <a:pPr eaLnBrk="1" hangingPunct="1"/>
            <a:r>
              <a:rPr lang="zh-CN" altLang="en-US" dirty="0" smtClean="0"/>
              <a:t>首先，群智能算法的数学理论基础相对薄弱，缺乏具备普遍意义的理论性分析，算法中涉及的各种参数设置一直没有确切的理论依据，通常都是按照经验型方法确定，对具体问题和应用环境的依赖性比较大。其次，同其它的自适应问题处理方法一样，群智能也不具备绝对的可信性，当处理突发事件时</a:t>
            </a:r>
            <a:r>
              <a:rPr lang="en-US" altLang="zh-CN" dirty="0" smtClean="0"/>
              <a:t>,</a:t>
            </a:r>
            <a:r>
              <a:rPr lang="zh-CN" altLang="en-US" dirty="0" smtClean="0"/>
              <a:t>系统的反应可能是不可测的</a:t>
            </a:r>
            <a:r>
              <a:rPr lang="en-US" altLang="zh-CN" dirty="0" smtClean="0"/>
              <a:t>,</a:t>
            </a:r>
            <a:r>
              <a:rPr lang="zh-CN" altLang="en-US" dirty="0" smtClean="0"/>
              <a:t>这在一定程度上增加了其应用风险。另外</a:t>
            </a:r>
            <a:r>
              <a:rPr lang="en-US" altLang="zh-CN" dirty="0" smtClean="0"/>
              <a:t>,</a:t>
            </a:r>
            <a:r>
              <a:rPr lang="zh-CN" altLang="en-US" dirty="0" smtClean="0"/>
              <a:t>群智能与其它各种先进技术</a:t>
            </a:r>
            <a:r>
              <a:rPr lang="en-US" altLang="zh-CN" dirty="0" smtClean="0"/>
              <a:t>(</a:t>
            </a:r>
            <a:r>
              <a:rPr lang="zh-CN" altLang="en-US" dirty="0" smtClean="0"/>
              <a:t>如</a:t>
            </a:r>
            <a:r>
              <a:rPr lang="en-US" altLang="zh-CN" dirty="0" smtClean="0"/>
              <a:t>:</a:t>
            </a:r>
            <a:r>
              <a:rPr lang="zh-CN" altLang="en-US" dirty="0" smtClean="0"/>
              <a:t>神经网络、模糊逻辑、禁忌搜索和支持向量机等</a:t>
            </a:r>
            <a:r>
              <a:rPr lang="en-US" altLang="zh-CN" dirty="0" smtClean="0"/>
              <a:t>) </a:t>
            </a:r>
            <a:r>
              <a:rPr lang="zh-CN" altLang="en-US" dirty="0" smtClean="0"/>
              <a:t>的融合还不足。</a:t>
            </a:r>
          </a:p>
        </p:txBody>
      </p:sp>
    </p:spTree>
    <p:extLst>
      <p:ext uri="{BB962C8B-B14F-4D97-AF65-F5344CB8AC3E}">
        <p14:creationId xmlns:p14="http://schemas.microsoft.com/office/powerpoint/2010/main" val="3109079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A1E801-393E-446A-A1DF-459801F5ECDA}" type="slidenum">
              <a:rPr lang="zh-CN" altLang="en-US" smtClean="0"/>
              <a:t>58</a:t>
            </a:fld>
            <a:endParaRPr lang="zh-CN" altLang="en-US"/>
          </a:p>
        </p:txBody>
      </p:sp>
    </p:spTree>
    <p:extLst>
      <p:ext uri="{BB962C8B-B14F-4D97-AF65-F5344CB8AC3E}">
        <p14:creationId xmlns:p14="http://schemas.microsoft.com/office/powerpoint/2010/main" val="4140099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77976DC-22F6-4B7A-8241-0FDF14884B9E}" type="slidenum">
              <a:rPr lang="en-US" altLang="zh-CN" smtClean="0"/>
              <a:pPr/>
              <a:t>5</a:t>
            </a:fld>
            <a:endParaRPr lang="en-US" altLang="zh-CN" smtClean="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685800" y="4343400"/>
            <a:ext cx="5486400" cy="4114800"/>
          </a:xfrm>
          <a:noFill/>
        </p:spPr>
        <p:txBody>
          <a:bodyPr/>
          <a:lstStyle/>
          <a:p>
            <a:pPr eaLnBrk="1" hangingPunct="1"/>
            <a:r>
              <a:rPr lang="zh-CN" altLang="en-US" smtClean="0"/>
              <a:t>分子自动机中的主体在一维或二维网格空间中与相邻个体相互作用，从而实现自组织。</a:t>
            </a:r>
          </a:p>
          <a:p>
            <a:pPr eaLnBrk="1" hangingPunct="1"/>
            <a:r>
              <a:rPr lang="en-US" altLang="zh-CN" i="1" u="sng" smtClean="0"/>
              <a:t>Bonabeau</a:t>
            </a:r>
            <a:r>
              <a:rPr lang="zh-CN" altLang="en-US" smtClean="0"/>
              <a:t>为美国麻省剑桥咨询公司“伊可系统”的首席科学家，著名企业管理顾问，在</a:t>
            </a:r>
            <a:r>
              <a:rPr lang="en-US" altLang="zh-CN" smtClean="0"/>
              <a:t>1999</a:t>
            </a:r>
            <a:r>
              <a:rPr lang="zh-CN" altLang="en-US" smtClean="0"/>
              <a:t>年的著作中提出一个群智能的不精确定义</a:t>
            </a:r>
            <a:endParaRPr lang="en-US" altLang="zh-CN" smtClean="0"/>
          </a:p>
          <a:p>
            <a:pPr eaLnBrk="1" hangingPunct="1"/>
            <a:r>
              <a:rPr lang="en-US" altLang="zh-CN" smtClean="0"/>
              <a:t>Bonabeau</a:t>
            </a:r>
            <a:r>
              <a:rPr lang="zh-CN" altLang="en-US" smtClean="0"/>
              <a:t>关心的不是个体之间的竞争，而是它们之间的协同</a:t>
            </a:r>
            <a:endParaRPr lang="en-US" altLang="zh-CN" smtClean="0"/>
          </a:p>
          <a:p>
            <a:pPr eaLnBrk="1" hangingPunct="1"/>
            <a:r>
              <a:rPr lang="zh-CN" altLang="en-US" smtClean="0"/>
              <a:t>主体的概念引起了之后这两个人的注意</a:t>
            </a:r>
          </a:p>
          <a:p>
            <a:pPr eaLnBrk="1" hangingPunct="1"/>
            <a:endParaRPr lang="zh-CN" altLang="en-US" smtClean="0"/>
          </a:p>
        </p:txBody>
      </p:sp>
    </p:spTree>
    <p:extLst>
      <p:ext uri="{BB962C8B-B14F-4D97-AF65-F5344CB8AC3E}">
        <p14:creationId xmlns:p14="http://schemas.microsoft.com/office/powerpoint/2010/main" val="2536808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70D80A4-2CF9-4DBF-B43A-6BFD122E78D7}" type="slidenum">
              <a:rPr lang="en-US" altLang="zh-CN" smtClean="0"/>
              <a:pPr/>
              <a:t>6</a:t>
            </a:fld>
            <a:endParaRPr lang="en-US" altLang="zh-CN" smtClean="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685800" y="4343400"/>
            <a:ext cx="5486400" cy="4114800"/>
          </a:xfrm>
          <a:noFill/>
        </p:spPr>
        <p:txBody>
          <a:bodyPr/>
          <a:lstStyle/>
          <a:p>
            <a:pPr eaLnBrk="1" hangingPunct="1"/>
            <a:r>
              <a:rPr lang="en-US" altLang="zh-CN" smtClean="0"/>
              <a:t>James Kennedy</a:t>
            </a:r>
            <a:r>
              <a:rPr lang="zh-CN" altLang="en-US" smtClean="0"/>
              <a:t>和</a:t>
            </a:r>
            <a:r>
              <a:rPr lang="en-US" altLang="zh-CN" smtClean="0"/>
              <a:t>Russell C.Eberhart</a:t>
            </a:r>
            <a:r>
              <a:rPr lang="zh-CN" altLang="en-US" smtClean="0"/>
              <a:t>他们不反对</a:t>
            </a:r>
            <a:r>
              <a:rPr lang="en-US" altLang="zh-CN" smtClean="0"/>
              <a:t>Bonabeau</a:t>
            </a:r>
            <a:r>
              <a:rPr lang="zh-CN" altLang="en-US" smtClean="0"/>
              <a:t>关于</a:t>
            </a:r>
            <a:r>
              <a:rPr lang="en-US" altLang="zh-CN" smtClean="0"/>
              <a:t>SI</a:t>
            </a:r>
            <a:r>
              <a:rPr lang="zh-CN" altLang="en-US" smtClean="0"/>
              <a:t>定义，赞同其定义的基本精神，但反对定义中使用“主体”一词。其理由是“主体”所带有自治性和特殊性是许多</a:t>
            </a:r>
            <a:r>
              <a:rPr lang="en-US" altLang="zh-CN" smtClean="0"/>
              <a:t>Swarm</a:t>
            </a:r>
            <a:r>
              <a:rPr lang="zh-CN" altLang="en-US" smtClean="0"/>
              <a:t>的个体所不具备和拥有的，这将大大限制</a:t>
            </a:r>
            <a:r>
              <a:rPr lang="en-US" altLang="zh-CN" smtClean="0"/>
              <a:t>Swarm</a:t>
            </a:r>
            <a:r>
              <a:rPr lang="zh-CN" altLang="en-US" smtClean="0"/>
              <a:t>的定义范围。他们认为暂时无法给出合适的定义，赞同由</a:t>
            </a:r>
            <a:r>
              <a:rPr lang="en-US" altLang="zh-CN" smtClean="0"/>
              <a:t>Mark Millonas</a:t>
            </a:r>
            <a:r>
              <a:rPr lang="zh-CN" altLang="en-US" smtClean="0"/>
              <a:t>（</a:t>
            </a:r>
            <a:r>
              <a:rPr lang="en-US" altLang="zh-CN" smtClean="0"/>
              <a:t>1994</a:t>
            </a:r>
            <a:r>
              <a:rPr lang="zh-CN" altLang="en-US" smtClean="0"/>
              <a:t>）提出的构建一个</a:t>
            </a:r>
            <a:r>
              <a:rPr lang="en-US" altLang="zh-CN" smtClean="0"/>
              <a:t>SI</a:t>
            </a:r>
            <a:r>
              <a:rPr lang="zh-CN" altLang="en-US" smtClean="0"/>
              <a:t>系统所应满足的五条基本原则：</a:t>
            </a:r>
          </a:p>
          <a:p>
            <a:pPr eaLnBrk="1" hangingPunct="1"/>
            <a:endParaRPr lang="en-US" altLang="zh-CN" smtClean="0"/>
          </a:p>
          <a:p>
            <a:pPr eaLnBrk="1" hangingPunct="1"/>
            <a:r>
              <a:rPr lang="en-US" altLang="zh-CN" smtClean="0"/>
              <a:t>《Swarm Intelligence》</a:t>
            </a:r>
            <a:r>
              <a:rPr lang="zh-CN" altLang="en-US" smtClean="0"/>
              <a:t>最重要的观点是：</a:t>
            </a:r>
            <a:r>
              <a:rPr lang="en-US" altLang="zh-CN" smtClean="0"/>
              <a:t>Mind is social</a:t>
            </a:r>
            <a:r>
              <a:rPr lang="zh-CN" altLang="en-US" smtClean="0"/>
              <a:t>，也就是认为人的智能是源于社会性的相互作用，文化和认知是人类社会性不可分割的重要部分，这一观点成为了群智能发展的基石。群智能已成为有别于传统人工智能中连接主义和符号主义的一种新的关于智能的描述方法。</a:t>
            </a:r>
          </a:p>
        </p:txBody>
      </p:sp>
    </p:spTree>
    <p:extLst>
      <p:ext uri="{BB962C8B-B14F-4D97-AF65-F5344CB8AC3E}">
        <p14:creationId xmlns:p14="http://schemas.microsoft.com/office/powerpoint/2010/main" val="129455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9A122C7-8420-40D5-98F4-5D12AB7CEDB8}" type="slidenum">
              <a:rPr lang="en-US" altLang="zh-CN" smtClean="0"/>
              <a:pPr/>
              <a:t>7</a:t>
            </a:fld>
            <a:endParaRPr lang="en-US" altLang="zh-CN"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685800" y="4343400"/>
            <a:ext cx="5486400" cy="4114800"/>
          </a:xfrm>
          <a:noFill/>
        </p:spPr>
        <p:txBody>
          <a:bodyPr/>
          <a:lstStyle/>
          <a:p>
            <a:pPr eaLnBrk="1" hangingPunct="1">
              <a:lnSpc>
                <a:spcPct val="120000"/>
              </a:lnSpc>
              <a:spcBef>
                <a:spcPct val="10000"/>
              </a:spcBef>
            </a:pPr>
            <a:r>
              <a:rPr lang="zh-CN" altLang="en-US" smtClean="0">
                <a:ea typeface="黑体" panose="02010609060101010101" pitchFamily="49" charset="-122"/>
              </a:rPr>
              <a:t>蚁群算法是从蚂蚁觅食的行为当中获得的灵感，构造出来的一种优化算法。</a:t>
            </a:r>
            <a:endParaRPr lang="en-US" altLang="zh-CN" smtClean="0">
              <a:ea typeface="黑体" panose="02010609060101010101" pitchFamily="49" charset="-122"/>
            </a:endParaRPr>
          </a:p>
          <a:p>
            <a:pPr eaLnBrk="1" hangingPunct="1">
              <a:lnSpc>
                <a:spcPct val="120000"/>
              </a:lnSpc>
              <a:spcBef>
                <a:spcPct val="10000"/>
              </a:spcBef>
            </a:pPr>
            <a:r>
              <a:rPr lang="zh-CN" altLang="en-US" b="1" smtClean="0">
                <a:ea typeface="黑体" panose="02010609060101010101" pitchFamily="49" charset="-122"/>
              </a:rPr>
              <a:t>共同特点：</a:t>
            </a:r>
          </a:p>
          <a:p>
            <a:pPr lvl="1" eaLnBrk="1" hangingPunct="1">
              <a:lnSpc>
                <a:spcPct val="120000"/>
              </a:lnSpc>
              <a:spcBef>
                <a:spcPct val="10000"/>
              </a:spcBef>
            </a:pPr>
            <a:r>
              <a:rPr lang="zh-CN" altLang="en-US" sz="1300" smtClean="0">
                <a:latin typeface="楷体_GB2312" pitchFamily="49" charset="-122"/>
              </a:rPr>
              <a:t>灵活性：群体可以适应随时变化的环境；</a:t>
            </a:r>
          </a:p>
          <a:p>
            <a:pPr lvl="1" eaLnBrk="1" hangingPunct="1">
              <a:lnSpc>
                <a:spcPct val="120000"/>
              </a:lnSpc>
              <a:spcBef>
                <a:spcPct val="10000"/>
              </a:spcBef>
            </a:pPr>
            <a:r>
              <a:rPr lang="zh-CN" altLang="en-US" sz="1300" smtClean="0">
                <a:latin typeface="楷体_GB2312" pitchFamily="49" charset="-122"/>
              </a:rPr>
              <a:t>稳健性：即使个体失败，整个群体仍能完成任务；</a:t>
            </a:r>
          </a:p>
          <a:p>
            <a:pPr lvl="1" eaLnBrk="1" hangingPunct="1">
              <a:lnSpc>
                <a:spcPct val="120000"/>
              </a:lnSpc>
              <a:spcBef>
                <a:spcPct val="10000"/>
              </a:spcBef>
            </a:pPr>
            <a:r>
              <a:rPr lang="zh-CN" altLang="en-US" sz="1300" smtClean="0">
                <a:latin typeface="楷体_GB2312" pitchFamily="49" charset="-122"/>
              </a:rPr>
              <a:t>自组织：活动既不受中央控制，也不受局部监管。</a:t>
            </a:r>
          </a:p>
          <a:p>
            <a:pPr eaLnBrk="1" hangingPunct="1"/>
            <a:endParaRPr lang="zh-CN" altLang="en-US" smtClean="0"/>
          </a:p>
          <a:p>
            <a:pPr eaLnBrk="1" hangingPunct="1"/>
            <a:r>
              <a:rPr lang="zh-CN" altLang="en-US" smtClean="0"/>
              <a:t>目前，已有的群智能理论和应用研究证明群智能方法是一种能够有效解决大多数优化问题的新方法。</a:t>
            </a:r>
          </a:p>
          <a:p>
            <a:pPr eaLnBrk="1" hangingPunct="1"/>
            <a:r>
              <a:rPr lang="zh-CN" altLang="en-US" smtClean="0"/>
              <a:t>更重要是</a:t>
            </a:r>
            <a:r>
              <a:rPr lang="en-US" altLang="zh-CN" smtClean="0"/>
              <a:t>,</a:t>
            </a:r>
            <a:r>
              <a:rPr lang="zh-CN" altLang="en-US" smtClean="0"/>
              <a:t>群智能</a:t>
            </a:r>
            <a:r>
              <a:rPr lang="zh-CN" altLang="en-US" b="1" smtClean="0"/>
              <a:t>潜在的并行性和分布式特点</a:t>
            </a:r>
            <a:r>
              <a:rPr lang="zh-CN" altLang="en-US" smtClean="0"/>
              <a:t>为处理大量的以数据库形式存在的数据提供了技术保证。</a:t>
            </a:r>
          </a:p>
          <a:p>
            <a:pPr eaLnBrk="1" hangingPunct="1"/>
            <a:r>
              <a:rPr lang="zh-CN" altLang="en-US" smtClean="0"/>
              <a:t>无论是从理论研究还是应用研究的角度分析</a:t>
            </a:r>
            <a:r>
              <a:rPr lang="en-US" altLang="zh-CN" smtClean="0"/>
              <a:t>,</a:t>
            </a:r>
            <a:r>
              <a:rPr lang="zh-CN" altLang="en-US" smtClean="0"/>
              <a:t>群智能理论及应用研究都是具有重要学术意义和现实价值的。</a:t>
            </a:r>
          </a:p>
        </p:txBody>
      </p:sp>
    </p:spTree>
    <p:extLst>
      <p:ext uri="{BB962C8B-B14F-4D97-AF65-F5344CB8AC3E}">
        <p14:creationId xmlns:p14="http://schemas.microsoft.com/office/powerpoint/2010/main" val="1408044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36BE5E3-B0B7-4A93-BF2B-CFB7A4F301EB}" type="slidenum">
              <a:rPr lang="en-US" altLang="zh-CN" smtClean="0"/>
              <a:pPr/>
              <a:t>10</a:t>
            </a:fld>
            <a:endParaRPr lang="en-US" altLang="zh-CN" smtClean="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pPr eaLnBrk="1" hangingPunct="1"/>
            <a:r>
              <a:rPr lang="zh-CN" altLang="en-US" smtClean="0"/>
              <a:t>协作和信息共享怎么样来完成呢？</a:t>
            </a:r>
            <a:endParaRPr lang="en-GB" altLang="zh-CN" smtClean="0"/>
          </a:p>
        </p:txBody>
      </p:sp>
    </p:spTree>
    <p:extLst>
      <p:ext uri="{BB962C8B-B14F-4D97-AF65-F5344CB8AC3E}">
        <p14:creationId xmlns:p14="http://schemas.microsoft.com/office/powerpoint/2010/main" val="1284000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ln/>
        </p:spPr>
      </p:sp>
      <p:sp>
        <p:nvSpPr>
          <p:cNvPr id="129027" name="备注占位符 2"/>
          <p:cNvSpPr>
            <a:spLocks noGrp="1"/>
          </p:cNvSpPr>
          <p:nvPr>
            <p:ph type="body" idx="1"/>
          </p:nvPr>
        </p:nvSpPr>
        <p:spPr>
          <a:noFill/>
        </p:spPr>
        <p:txBody>
          <a:bodyPr/>
          <a:lstStyle/>
          <a:p>
            <a:r>
              <a:rPr lang="zh-CN" altLang="en-US" smtClean="0"/>
              <a:t>鸟不知道虫子在哪里，但是凭着它们敏锐的嗅觉，知道离着食物越来越近还是越来越远了，也就是知道自己到食物的距离，那么我们怎么样来找到这个食物呢</a:t>
            </a:r>
          </a:p>
        </p:txBody>
      </p:sp>
      <p:sp>
        <p:nvSpPr>
          <p:cNvPr id="129028"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C7BB2F-B20B-421A-A84E-6541C4B565DC}" type="slidenum">
              <a:rPr lang="en-US" altLang="zh-CN" smtClean="0"/>
              <a:pPr/>
              <a:t>12</a:t>
            </a:fld>
            <a:endParaRPr lang="en-US" altLang="zh-CN" smtClean="0"/>
          </a:p>
        </p:txBody>
      </p:sp>
    </p:spTree>
    <p:extLst>
      <p:ext uri="{BB962C8B-B14F-4D97-AF65-F5344CB8AC3E}">
        <p14:creationId xmlns:p14="http://schemas.microsoft.com/office/powerpoint/2010/main" val="364216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p:spPr>
        <p:txBody>
          <a:bodyPr/>
          <a:lstStyle/>
          <a:p>
            <a:pPr eaLnBrk="1" hangingPunct="1"/>
            <a:r>
              <a:rPr lang="zh-CN" altLang="en-US" dirty="0" smtClean="0"/>
              <a:t>我们看一个群体协作的例子：假设我们有一群人出去捕鱼，一般来说，大鱼会在比较深的区域，我们从不同方向开始搜索，这个人探测到这里水的深度是多少，另一个人也探测到当前的水的深度，两个人都把自己知道的消息报告给对方，互通深度，深度差不多，就再继续走，走到下一个地方探测，假如这时有个人探测的深度比较深，也就是说这里有大鱼的概率比较大，他就会通知其他的同伴，我这里的水深可能会有大的鱼，其他人都会聚集到这里。这就是群体协作，共享信息。</a:t>
            </a:r>
            <a:r>
              <a:rPr lang="zh-CN" altLang="en-US" dirty="0" smtClean="0">
                <a:latin typeface="Arial" panose="020B0604020202020204" pitchFamily="34" charset="0"/>
              </a:rPr>
              <a:t>蜂群或鸟群在觅食时有类似的行为</a:t>
            </a:r>
            <a:r>
              <a:rPr lang="zh-CN" altLang="en-US" dirty="0" smtClean="0"/>
              <a:t>，群体协作行为，也就是它们会互相通知彼此的位置。</a:t>
            </a:r>
            <a:endParaRPr lang="zh-CN" altLang="en-US" dirty="0" smtClean="0">
              <a:latin typeface="Arial" panose="020B0604020202020204" pitchFamily="34" charset="0"/>
            </a:endParaRPr>
          </a:p>
        </p:txBody>
      </p:sp>
      <p:sp>
        <p:nvSpPr>
          <p:cNvPr id="1310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BF03016-224B-48CC-BF9A-58C616D690FA}" type="slidenum">
              <a:rPr lang="en-US" altLang="zh-CN" smtClean="0"/>
              <a:pPr/>
              <a:t>13</a:t>
            </a:fld>
            <a:endParaRPr lang="en-US" altLang="zh-CN" smtClean="0"/>
          </a:p>
        </p:txBody>
      </p:sp>
    </p:spTree>
    <p:extLst>
      <p:ext uri="{BB962C8B-B14F-4D97-AF65-F5344CB8AC3E}">
        <p14:creationId xmlns:p14="http://schemas.microsoft.com/office/powerpoint/2010/main" val="21968144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13" name="그림 12"/>
          <p:cNvPicPr>
            <a:picLocks noChangeAspect="1"/>
          </p:cNvPicPr>
          <p:nvPr userDrawn="1"/>
        </p:nvPicPr>
        <p:blipFill rotWithShape="1">
          <a:blip r:embed="rId2">
            <a:extLst>
              <a:ext uri="{28A0092B-C50C-407E-A947-70E740481C1C}">
                <a14:useLocalDpi xmlns:a14="http://schemas.microsoft.com/office/drawing/2010/main" val="0"/>
              </a:ext>
            </a:extLst>
          </a:blip>
          <a:srcRect t="33489" b="27316"/>
          <a:stretch/>
        </p:blipFill>
        <p:spPr>
          <a:xfrm>
            <a:off x="0" y="1665377"/>
            <a:ext cx="6858000" cy="2687963"/>
          </a:xfrm>
          <a:prstGeom prst="rect">
            <a:avLst/>
          </a:prstGeom>
        </p:spPr>
      </p:pic>
      <p:sp>
        <p:nvSpPr>
          <p:cNvPr id="3" name="직사각형 2"/>
          <p:cNvSpPr/>
          <p:nvPr userDrawn="1"/>
        </p:nvSpPr>
        <p:spPr>
          <a:xfrm flipV="1">
            <a:off x="0" y="1512877"/>
            <a:ext cx="6858000" cy="85395"/>
          </a:xfrm>
          <a:prstGeom prst="rect">
            <a:avLst/>
          </a:prstGeom>
          <a:solidFill>
            <a:srgbClr val="80B7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직사각형 3"/>
          <p:cNvSpPr/>
          <p:nvPr userDrawn="1"/>
        </p:nvSpPr>
        <p:spPr>
          <a:xfrm flipV="1">
            <a:off x="0" y="4415455"/>
            <a:ext cx="6858000" cy="45719"/>
          </a:xfrm>
          <a:prstGeom prst="rect">
            <a:avLst/>
          </a:prstGeom>
          <a:solidFill>
            <a:srgbClr val="80B7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6" name="텍스트 개체 틀 4"/>
          <p:cNvSpPr>
            <a:spLocks noGrp="1"/>
          </p:cNvSpPr>
          <p:nvPr>
            <p:ph type="body" sz="quarter" idx="10" hasCustomPrompt="1"/>
          </p:nvPr>
        </p:nvSpPr>
        <p:spPr>
          <a:xfrm>
            <a:off x="2888456" y="1814182"/>
            <a:ext cx="3835004" cy="1393825"/>
          </a:xfrm>
          <a:prstGeom prst="rect">
            <a:avLst/>
          </a:prstGeom>
        </p:spPr>
        <p:txBody>
          <a:bodyPr lIns="0" tIns="0" rIns="0" bIns="0"/>
          <a:lstStyle>
            <a:lvl1pPr marL="0" indent="0">
              <a:lnSpc>
                <a:spcPct val="80000"/>
              </a:lnSpc>
              <a:buNone/>
              <a:defRPr sz="4050" b="1">
                <a:latin typeface="Calibri" panose="020F0502020204030204" pitchFamily="34" charset="0"/>
              </a:defRPr>
            </a:lvl1pPr>
          </a:lstStyle>
          <a:p>
            <a:pPr lvl="0"/>
            <a:r>
              <a:rPr lang="en-US" altLang="ko-KR" smtClean="0"/>
              <a:t>Presentation main title</a:t>
            </a:r>
            <a:endParaRPr lang="ko-KR" altLang="en-US"/>
          </a:p>
        </p:txBody>
      </p:sp>
      <p:sp>
        <p:nvSpPr>
          <p:cNvPr id="7" name="텍스트 개체 틀 4"/>
          <p:cNvSpPr>
            <a:spLocks noGrp="1"/>
          </p:cNvSpPr>
          <p:nvPr>
            <p:ph type="body" sz="quarter" idx="11" hasCustomPrompt="1"/>
          </p:nvPr>
        </p:nvSpPr>
        <p:spPr>
          <a:xfrm>
            <a:off x="2888456" y="3294640"/>
            <a:ext cx="3835004" cy="385578"/>
          </a:xfrm>
          <a:prstGeom prst="rect">
            <a:avLst/>
          </a:prstGeom>
        </p:spPr>
        <p:txBody>
          <a:bodyPr lIns="0" tIns="0" rIns="0" bIns="0"/>
          <a:lstStyle>
            <a:lvl1pPr marL="0" indent="0">
              <a:lnSpc>
                <a:spcPct val="80000"/>
              </a:lnSpc>
              <a:buNone/>
              <a:defRPr sz="1800" b="1">
                <a:latin typeface="Calibri" panose="020F0502020204030204" pitchFamily="34" charset="0"/>
              </a:defRPr>
            </a:lvl1pPr>
          </a:lstStyle>
          <a:p>
            <a:pPr lvl="0"/>
            <a:r>
              <a:rPr lang="en-US" altLang="ko-KR" smtClean="0"/>
              <a:t>Presentation sub title</a:t>
            </a:r>
            <a:endParaRPr lang="ko-KR" altLang="en-US"/>
          </a:p>
        </p:txBody>
      </p:sp>
    </p:spTree>
    <p:extLst>
      <p:ext uri="{BB962C8B-B14F-4D97-AF65-F5344CB8AC3E}">
        <p14:creationId xmlns:p14="http://schemas.microsoft.com/office/powerpoint/2010/main" val="340788094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63204" y="463154"/>
            <a:ext cx="5844778"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87016" y="1513285"/>
            <a:ext cx="2857500" cy="308610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858816" y="1513285"/>
            <a:ext cx="2857500" cy="308610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2"/>
          <p:cNvSpPr>
            <a:spLocks noGrp="1" noChangeArrowheads="1"/>
          </p:cNvSpPr>
          <p:nvPr>
            <p:ph type="ftr" sz="quarter" idx="10"/>
          </p:nvPr>
        </p:nvSpPr>
        <p:spPr>
          <a:xfrm>
            <a:off x="2514600" y="4743450"/>
            <a:ext cx="2171700" cy="342900"/>
          </a:xfrm>
          <a:prstGeom prst="rect">
            <a:avLst/>
          </a:prstGeom>
          <a:ln/>
        </p:spPr>
        <p:txBody>
          <a:bodyPr/>
          <a:lstStyle>
            <a:lvl1pPr>
              <a:defRPr/>
            </a:lvl1pPr>
          </a:lstStyle>
          <a:p>
            <a:pPr>
              <a:defRPr/>
            </a:pPr>
            <a:endParaRPr lang="en-US" altLang="zh-CN"/>
          </a:p>
        </p:txBody>
      </p:sp>
      <p:sp>
        <p:nvSpPr>
          <p:cNvPr id="6" name="Rectangle 13"/>
          <p:cNvSpPr>
            <a:spLocks noGrp="1" noChangeArrowheads="1"/>
          </p:cNvSpPr>
          <p:nvPr>
            <p:ph type="sldNum" sz="quarter" idx="11"/>
          </p:nvPr>
        </p:nvSpPr>
        <p:spPr>
          <a:xfrm>
            <a:off x="5086350" y="4743450"/>
            <a:ext cx="1428750" cy="342900"/>
          </a:xfrm>
          <a:prstGeom prst="rect">
            <a:avLst/>
          </a:prstGeom>
          <a:ln/>
        </p:spPr>
        <p:txBody>
          <a:bodyPr/>
          <a:lstStyle>
            <a:lvl1pPr>
              <a:defRPr/>
            </a:lvl1pPr>
          </a:lstStyle>
          <a:p>
            <a:fld id="{62E8041C-6CAF-458E-B79A-69450A2DA607}" type="slidenum">
              <a:rPr lang="zh-CN" altLang="en-US"/>
              <a:pPr/>
              <a:t>‹#›</a:t>
            </a:fld>
            <a:endParaRPr lang="en-US" altLang="zh-CN"/>
          </a:p>
        </p:txBody>
      </p:sp>
    </p:spTree>
    <p:extLst>
      <p:ext uri="{BB962C8B-B14F-4D97-AF65-F5344CB8AC3E}">
        <p14:creationId xmlns:p14="http://schemas.microsoft.com/office/powerpoint/2010/main" val="3393139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제목 및 내용">
    <p:spTree>
      <p:nvGrpSpPr>
        <p:cNvPr id="1" name=""/>
        <p:cNvGrpSpPr/>
        <p:nvPr/>
      </p:nvGrpSpPr>
      <p:grpSpPr>
        <a:xfrm>
          <a:off x="0" y="0"/>
          <a:ext cx="0" cy="0"/>
          <a:chOff x="0" y="0"/>
          <a:chExt cx="0" cy="0"/>
        </a:xfrm>
      </p:grpSpPr>
      <p:pic>
        <p:nvPicPr>
          <p:cNvPr id="13" name="그림 12"/>
          <p:cNvPicPr>
            <a:picLocks noChangeAspect="1"/>
          </p:cNvPicPr>
          <p:nvPr userDrawn="1"/>
        </p:nvPicPr>
        <p:blipFill rotWithShape="1">
          <a:blip r:embed="rId2">
            <a:extLst>
              <a:ext uri="{28A0092B-C50C-407E-A947-70E740481C1C}">
                <a14:useLocalDpi xmlns:a14="http://schemas.microsoft.com/office/drawing/2010/main" val="0"/>
              </a:ext>
            </a:extLst>
          </a:blip>
          <a:srcRect l="30313" t="9205" b="15793"/>
          <a:stretch/>
        </p:blipFill>
        <p:spPr>
          <a:xfrm>
            <a:off x="2078850" y="0"/>
            <a:ext cx="4779150" cy="5143500"/>
          </a:xfrm>
          <a:prstGeom prst="rect">
            <a:avLst/>
          </a:prstGeom>
        </p:spPr>
      </p:pic>
      <p:sp>
        <p:nvSpPr>
          <p:cNvPr id="3" name="직사각형 2"/>
          <p:cNvSpPr/>
          <p:nvPr userDrawn="1"/>
        </p:nvSpPr>
        <p:spPr>
          <a:xfrm rot="5400000" flipH="1" flipV="1">
            <a:off x="-565940" y="2554605"/>
            <a:ext cx="5143500" cy="34290"/>
          </a:xfrm>
          <a:prstGeom prst="rect">
            <a:avLst/>
          </a:prstGeom>
          <a:solidFill>
            <a:srgbClr val="80B7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텍스트 개체 틀 4"/>
          <p:cNvSpPr>
            <a:spLocks noGrp="1"/>
          </p:cNvSpPr>
          <p:nvPr>
            <p:ph type="body" sz="quarter" idx="10" hasCustomPrompt="1"/>
          </p:nvPr>
        </p:nvSpPr>
        <p:spPr>
          <a:xfrm>
            <a:off x="2497461" y="776691"/>
            <a:ext cx="3469821" cy="504056"/>
          </a:xfrm>
          <a:prstGeom prst="rect">
            <a:avLst/>
          </a:prstGeom>
        </p:spPr>
        <p:txBody>
          <a:bodyPr lIns="0" tIns="0" rIns="0" bIns="0"/>
          <a:lstStyle>
            <a:lvl1pPr marL="0" indent="0">
              <a:lnSpc>
                <a:spcPct val="80000"/>
              </a:lnSpc>
              <a:buNone/>
              <a:defRPr sz="3300" b="1" baseline="0">
                <a:latin typeface="Calibri" panose="020F0502020204030204" pitchFamily="34" charset="0"/>
              </a:defRPr>
            </a:lvl1pPr>
          </a:lstStyle>
          <a:p>
            <a:pPr lvl="0"/>
            <a:r>
              <a:rPr lang="en-US" altLang="ko-KR" smtClean="0"/>
              <a:t>Contents title</a:t>
            </a:r>
            <a:endParaRPr lang="ko-KR" altLang="en-US"/>
          </a:p>
        </p:txBody>
      </p:sp>
      <p:sp>
        <p:nvSpPr>
          <p:cNvPr id="5" name="텍스트 개체 틀 4"/>
          <p:cNvSpPr>
            <a:spLocks noGrp="1"/>
          </p:cNvSpPr>
          <p:nvPr>
            <p:ph type="body" sz="quarter" idx="11" hasCustomPrompt="1"/>
          </p:nvPr>
        </p:nvSpPr>
        <p:spPr>
          <a:xfrm>
            <a:off x="2497461" y="2075993"/>
            <a:ext cx="3469821" cy="385578"/>
          </a:xfrm>
          <a:prstGeom prst="rect">
            <a:avLst/>
          </a:prstGeom>
        </p:spPr>
        <p:txBody>
          <a:bodyPr lIns="0" tIns="0" rIns="0" bIns="0"/>
          <a:lstStyle>
            <a:lvl1pPr marL="0" indent="0">
              <a:lnSpc>
                <a:spcPct val="80000"/>
              </a:lnSpc>
              <a:buNone/>
              <a:defRPr sz="1500" b="0">
                <a:latin typeface="Calibri" panose="020F0502020204030204" pitchFamily="34" charset="0"/>
              </a:defRPr>
            </a:lvl1pPr>
          </a:lstStyle>
          <a:p>
            <a:pPr lvl="0"/>
            <a:r>
              <a:rPr lang="en-US" altLang="ko-KR" smtClean="0"/>
              <a:t>01. Contents sub title</a:t>
            </a:r>
            <a:endParaRPr lang="ko-KR" altLang="en-US"/>
          </a:p>
        </p:txBody>
      </p:sp>
      <p:sp>
        <p:nvSpPr>
          <p:cNvPr id="6" name="텍스트 개체 틀 4"/>
          <p:cNvSpPr>
            <a:spLocks noGrp="1"/>
          </p:cNvSpPr>
          <p:nvPr>
            <p:ph type="body" sz="quarter" idx="12" hasCustomPrompt="1"/>
          </p:nvPr>
        </p:nvSpPr>
        <p:spPr>
          <a:xfrm>
            <a:off x="2497461" y="2563564"/>
            <a:ext cx="3469821" cy="385578"/>
          </a:xfrm>
          <a:prstGeom prst="rect">
            <a:avLst/>
          </a:prstGeom>
        </p:spPr>
        <p:txBody>
          <a:bodyPr lIns="0" tIns="0" rIns="0" bIns="0"/>
          <a:lstStyle>
            <a:lvl1pPr marL="0" indent="0">
              <a:lnSpc>
                <a:spcPct val="80000"/>
              </a:lnSpc>
              <a:buNone/>
              <a:defRPr sz="1500" b="0">
                <a:latin typeface="Calibri" panose="020F0502020204030204" pitchFamily="34" charset="0"/>
              </a:defRPr>
            </a:lvl1pPr>
          </a:lstStyle>
          <a:p>
            <a:pPr lvl="0"/>
            <a:r>
              <a:rPr lang="en-US" altLang="ko-KR" smtClean="0"/>
              <a:t>02. Contents sub title</a:t>
            </a:r>
            <a:endParaRPr lang="ko-KR" altLang="en-US"/>
          </a:p>
        </p:txBody>
      </p:sp>
      <p:sp>
        <p:nvSpPr>
          <p:cNvPr id="7" name="텍스트 개체 틀 4"/>
          <p:cNvSpPr>
            <a:spLocks noGrp="1"/>
          </p:cNvSpPr>
          <p:nvPr>
            <p:ph type="body" sz="quarter" idx="13" hasCustomPrompt="1"/>
          </p:nvPr>
        </p:nvSpPr>
        <p:spPr>
          <a:xfrm>
            <a:off x="2497461" y="3051135"/>
            <a:ext cx="3469821" cy="385578"/>
          </a:xfrm>
          <a:prstGeom prst="rect">
            <a:avLst/>
          </a:prstGeom>
        </p:spPr>
        <p:txBody>
          <a:bodyPr lIns="0" tIns="0" rIns="0" bIns="0"/>
          <a:lstStyle>
            <a:lvl1pPr marL="0" indent="0">
              <a:lnSpc>
                <a:spcPct val="80000"/>
              </a:lnSpc>
              <a:buNone/>
              <a:defRPr sz="1500" b="0">
                <a:latin typeface="Calibri" panose="020F0502020204030204" pitchFamily="34" charset="0"/>
              </a:defRPr>
            </a:lvl1pPr>
          </a:lstStyle>
          <a:p>
            <a:pPr lvl="0"/>
            <a:r>
              <a:rPr lang="en-US" altLang="ko-KR" smtClean="0"/>
              <a:t>03. Contents sub title</a:t>
            </a:r>
            <a:endParaRPr lang="ko-KR" altLang="en-US"/>
          </a:p>
        </p:txBody>
      </p:sp>
      <p:sp>
        <p:nvSpPr>
          <p:cNvPr id="8" name="텍스트 개체 틀 4"/>
          <p:cNvSpPr>
            <a:spLocks noGrp="1"/>
          </p:cNvSpPr>
          <p:nvPr>
            <p:ph type="body" sz="quarter" idx="14" hasCustomPrompt="1"/>
          </p:nvPr>
        </p:nvSpPr>
        <p:spPr>
          <a:xfrm>
            <a:off x="2497461" y="3538706"/>
            <a:ext cx="3469821" cy="385578"/>
          </a:xfrm>
          <a:prstGeom prst="rect">
            <a:avLst/>
          </a:prstGeom>
        </p:spPr>
        <p:txBody>
          <a:bodyPr lIns="0" tIns="0" rIns="0" bIns="0"/>
          <a:lstStyle>
            <a:lvl1pPr marL="0" indent="0">
              <a:lnSpc>
                <a:spcPct val="80000"/>
              </a:lnSpc>
              <a:buNone/>
              <a:defRPr sz="1500" b="0">
                <a:latin typeface="Calibri" panose="020F0502020204030204" pitchFamily="34" charset="0"/>
              </a:defRPr>
            </a:lvl1pPr>
          </a:lstStyle>
          <a:p>
            <a:pPr lvl="0"/>
            <a:r>
              <a:rPr lang="en-US" altLang="ko-KR" smtClean="0"/>
              <a:t>04. Contents sub title</a:t>
            </a:r>
            <a:endParaRPr lang="ko-KR" altLang="en-US"/>
          </a:p>
        </p:txBody>
      </p:sp>
      <p:sp>
        <p:nvSpPr>
          <p:cNvPr id="9" name="텍스트 개체 틀 4"/>
          <p:cNvSpPr>
            <a:spLocks noGrp="1"/>
          </p:cNvSpPr>
          <p:nvPr>
            <p:ph type="body" sz="quarter" idx="15" hasCustomPrompt="1"/>
          </p:nvPr>
        </p:nvSpPr>
        <p:spPr>
          <a:xfrm>
            <a:off x="2497461" y="4026276"/>
            <a:ext cx="3469821" cy="385578"/>
          </a:xfrm>
          <a:prstGeom prst="rect">
            <a:avLst/>
          </a:prstGeom>
        </p:spPr>
        <p:txBody>
          <a:bodyPr lIns="0" tIns="0" rIns="0" bIns="0"/>
          <a:lstStyle>
            <a:lvl1pPr marL="0" indent="0">
              <a:lnSpc>
                <a:spcPct val="80000"/>
              </a:lnSpc>
              <a:buNone/>
              <a:defRPr sz="1500" b="0">
                <a:latin typeface="Calibri" panose="020F0502020204030204" pitchFamily="34" charset="0"/>
              </a:defRPr>
            </a:lvl1pPr>
          </a:lstStyle>
          <a:p>
            <a:pPr lvl="0"/>
            <a:r>
              <a:rPr lang="en-US" altLang="ko-KR" smtClean="0"/>
              <a:t>05. Contents sub title</a:t>
            </a:r>
            <a:endParaRPr lang="ko-KR" altLang="en-US"/>
          </a:p>
        </p:txBody>
      </p:sp>
    </p:spTree>
    <p:extLst>
      <p:ext uri="{BB962C8B-B14F-4D97-AF65-F5344CB8AC3E}">
        <p14:creationId xmlns:p14="http://schemas.microsoft.com/office/powerpoint/2010/main" val="32415839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제목 및 내용">
    <p:spTree>
      <p:nvGrpSpPr>
        <p:cNvPr id="1" name=""/>
        <p:cNvGrpSpPr/>
        <p:nvPr/>
      </p:nvGrpSpPr>
      <p:grpSpPr>
        <a:xfrm>
          <a:off x="0" y="0"/>
          <a:ext cx="0" cy="0"/>
          <a:chOff x="0" y="0"/>
          <a:chExt cx="0" cy="0"/>
        </a:xfrm>
      </p:grpSpPr>
      <p:pic>
        <p:nvPicPr>
          <p:cNvPr id="9" name="그림 8"/>
          <p:cNvPicPr>
            <a:picLocks noChangeAspect="1"/>
          </p:cNvPicPr>
          <p:nvPr userDrawn="1"/>
        </p:nvPicPr>
        <p:blipFill rotWithShape="1">
          <a:blip r:embed="rId2">
            <a:extLst>
              <a:ext uri="{28A0092B-C50C-407E-A947-70E740481C1C}">
                <a14:useLocalDpi xmlns:a14="http://schemas.microsoft.com/office/drawing/2010/main" val="0"/>
              </a:ext>
            </a:extLst>
          </a:blip>
          <a:srcRect t="9205" b="43133"/>
          <a:stretch/>
        </p:blipFill>
        <p:spPr>
          <a:xfrm>
            <a:off x="0" y="0"/>
            <a:ext cx="6858000" cy="3268588"/>
          </a:xfrm>
          <a:prstGeom prst="rect">
            <a:avLst/>
          </a:prstGeom>
        </p:spPr>
      </p:pic>
      <p:sp>
        <p:nvSpPr>
          <p:cNvPr id="3" name="직사각형 2"/>
          <p:cNvSpPr/>
          <p:nvPr userDrawn="1"/>
        </p:nvSpPr>
        <p:spPr>
          <a:xfrm flipV="1">
            <a:off x="0" y="3332147"/>
            <a:ext cx="6858000" cy="85395"/>
          </a:xfrm>
          <a:prstGeom prst="rect">
            <a:avLst/>
          </a:prstGeom>
          <a:solidFill>
            <a:srgbClr val="80B7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텍스트 개체 틀 4"/>
          <p:cNvSpPr>
            <a:spLocks noGrp="1"/>
          </p:cNvSpPr>
          <p:nvPr>
            <p:ph type="body" sz="quarter" idx="10" hasCustomPrompt="1"/>
          </p:nvPr>
        </p:nvSpPr>
        <p:spPr>
          <a:xfrm>
            <a:off x="2888456" y="1613265"/>
            <a:ext cx="3835004" cy="843473"/>
          </a:xfrm>
          <a:prstGeom prst="rect">
            <a:avLst/>
          </a:prstGeom>
        </p:spPr>
        <p:txBody>
          <a:bodyPr lIns="0" tIns="0" rIns="0" bIns="0"/>
          <a:lstStyle>
            <a:lvl1pPr marL="0" indent="0">
              <a:lnSpc>
                <a:spcPct val="80000"/>
              </a:lnSpc>
              <a:buNone/>
              <a:defRPr sz="5400" b="1">
                <a:latin typeface="Calibri" panose="020F0502020204030204" pitchFamily="34" charset="0"/>
              </a:defRPr>
            </a:lvl1pPr>
          </a:lstStyle>
          <a:p>
            <a:pPr lvl="0"/>
            <a:r>
              <a:rPr lang="en-US" altLang="ko-KR" smtClean="0"/>
              <a:t>01</a:t>
            </a:r>
            <a:endParaRPr lang="ko-KR" altLang="en-US"/>
          </a:p>
        </p:txBody>
      </p:sp>
      <p:sp>
        <p:nvSpPr>
          <p:cNvPr id="6" name="텍스트 개체 틀 4"/>
          <p:cNvSpPr>
            <a:spLocks noGrp="1"/>
          </p:cNvSpPr>
          <p:nvPr>
            <p:ph type="body" sz="quarter" idx="11" hasCustomPrompt="1"/>
          </p:nvPr>
        </p:nvSpPr>
        <p:spPr>
          <a:xfrm>
            <a:off x="2888456" y="3507854"/>
            <a:ext cx="3835004" cy="385578"/>
          </a:xfrm>
          <a:prstGeom prst="rect">
            <a:avLst/>
          </a:prstGeom>
        </p:spPr>
        <p:txBody>
          <a:bodyPr lIns="0" tIns="0" rIns="0" bIns="0"/>
          <a:lstStyle>
            <a:lvl1pPr marL="0" indent="0">
              <a:lnSpc>
                <a:spcPct val="80000"/>
              </a:lnSpc>
              <a:buNone/>
              <a:defRPr sz="1800" b="0" baseline="0">
                <a:latin typeface="Calibri" panose="020F0502020204030204" pitchFamily="34" charset="0"/>
              </a:defRPr>
            </a:lvl1pPr>
          </a:lstStyle>
          <a:p>
            <a:pPr lvl="0"/>
            <a:r>
              <a:rPr lang="en-US" altLang="ko-KR" smtClean="0"/>
              <a:t>Slide sub title</a:t>
            </a:r>
            <a:endParaRPr lang="ko-KR" altLang="en-US"/>
          </a:p>
        </p:txBody>
      </p:sp>
      <p:sp>
        <p:nvSpPr>
          <p:cNvPr id="7" name="텍스트 개체 틀 4"/>
          <p:cNvSpPr>
            <a:spLocks noGrp="1"/>
          </p:cNvSpPr>
          <p:nvPr>
            <p:ph type="body" sz="quarter" idx="12" hasCustomPrompt="1"/>
          </p:nvPr>
        </p:nvSpPr>
        <p:spPr>
          <a:xfrm>
            <a:off x="2888456" y="2631666"/>
            <a:ext cx="3835004" cy="533400"/>
          </a:xfrm>
          <a:prstGeom prst="rect">
            <a:avLst/>
          </a:prstGeom>
        </p:spPr>
        <p:txBody>
          <a:bodyPr lIns="0" tIns="0" rIns="0" bIns="0"/>
          <a:lstStyle>
            <a:lvl1pPr marL="0" indent="0">
              <a:lnSpc>
                <a:spcPct val="80000"/>
              </a:lnSpc>
              <a:buNone/>
              <a:defRPr sz="3300" b="1">
                <a:latin typeface="Calibri" panose="020F0502020204030204" pitchFamily="34" charset="0"/>
              </a:defRPr>
            </a:lvl1pPr>
          </a:lstStyle>
          <a:p>
            <a:pPr lvl="0"/>
            <a:r>
              <a:rPr lang="en-US" altLang="ko-KR" smtClean="0"/>
              <a:t>Slide main title</a:t>
            </a:r>
            <a:endParaRPr lang="ko-KR" altLang="en-US"/>
          </a:p>
        </p:txBody>
      </p:sp>
    </p:spTree>
    <p:extLst>
      <p:ext uri="{BB962C8B-B14F-4D97-AF65-F5344CB8AC3E}">
        <p14:creationId xmlns:p14="http://schemas.microsoft.com/office/powerpoint/2010/main" val="32415839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제목 및 내용">
    <p:spTree>
      <p:nvGrpSpPr>
        <p:cNvPr id="1" name=""/>
        <p:cNvGrpSpPr/>
        <p:nvPr/>
      </p:nvGrpSpPr>
      <p:grpSpPr>
        <a:xfrm>
          <a:off x="0" y="0"/>
          <a:ext cx="0" cy="0"/>
          <a:chOff x="0" y="0"/>
          <a:chExt cx="0" cy="0"/>
        </a:xfrm>
      </p:grpSpPr>
      <p:pic>
        <p:nvPicPr>
          <p:cNvPr id="8" name="그림 7"/>
          <p:cNvPicPr>
            <a:picLocks noChangeAspect="1"/>
          </p:cNvPicPr>
          <p:nvPr userDrawn="1"/>
        </p:nvPicPr>
        <p:blipFill rotWithShape="1">
          <a:blip r:embed="rId2">
            <a:extLst>
              <a:ext uri="{28A0092B-C50C-407E-A947-70E740481C1C}">
                <a14:useLocalDpi xmlns:a14="http://schemas.microsoft.com/office/drawing/2010/main" val="0"/>
              </a:ext>
            </a:extLst>
          </a:blip>
          <a:srcRect t="9205" b="78915"/>
          <a:stretch/>
        </p:blipFill>
        <p:spPr>
          <a:xfrm>
            <a:off x="0" y="1"/>
            <a:ext cx="6858000" cy="814727"/>
          </a:xfrm>
          <a:prstGeom prst="rect">
            <a:avLst/>
          </a:prstGeom>
        </p:spPr>
      </p:pic>
      <p:sp>
        <p:nvSpPr>
          <p:cNvPr id="4" name="직사각형 3"/>
          <p:cNvSpPr/>
          <p:nvPr userDrawn="1"/>
        </p:nvSpPr>
        <p:spPr>
          <a:xfrm flipV="1">
            <a:off x="0" y="847245"/>
            <a:ext cx="6858000" cy="36000"/>
          </a:xfrm>
          <a:prstGeom prst="rect">
            <a:avLst/>
          </a:prstGeom>
          <a:solidFill>
            <a:srgbClr val="80B7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텍스트 개체 틀 4"/>
          <p:cNvSpPr>
            <a:spLocks noGrp="1"/>
          </p:cNvSpPr>
          <p:nvPr userDrawn="1">
            <p:ph type="body" sz="quarter" idx="11" hasCustomPrompt="1"/>
          </p:nvPr>
        </p:nvSpPr>
        <p:spPr>
          <a:xfrm>
            <a:off x="188640" y="590852"/>
            <a:ext cx="6048672" cy="331148"/>
          </a:xfrm>
          <a:prstGeom prst="rect">
            <a:avLst/>
          </a:prstGeom>
        </p:spPr>
        <p:txBody>
          <a:bodyPr lIns="0" tIns="0" rIns="0" bIns="0"/>
          <a:lstStyle>
            <a:lvl1pPr marL="0" indent="0">
              <a:lnSpc>
                <a:spcPct val="80000"/>
              </a:lnSpc>
              <a:buNone/>
              <a:defRPr sz="1500" b="0" baseline="0">
                <a:latin typeface="Calibri" panose="020F0502020204030204" pitchFamily="34" charset="0"/>
              </a:defRPr>
            </a:lvl1pPr>
          </a:lstStyle>
          <a:p>
            <a:pPr lvl="0"/>
            <a:r>
              <a:rPr lang="en-US" altLang="ko-KR" smtClean="0"/>
              <a:t>Slide sub title</a:t>
            </a:r>
            <a:endParaRPr lang="ko-KR" altLang="en-US"/>
          </a:p>
        </p:txBody>
      </p:sp>
      <p:sp>
        <p:nvSpPr>
          <p:cNvPr id="6" name="텍스트 개체 틀 4"/>
          <p:cNvSpPr>
            <a:spLocks noGrp="1"/>
          </p:cNvSpPr>
          <p:nvPr userDrawn="1">
            <p:ph type="body" sz="quarter" idx="12" hasCustomPrompt="1"/>
          </p:nvPr>
        </p:nvSpPr>
        <p:spPr>
          <a:xfrm>
            <a:off x="188640" y="154136"/>
            <a:ext cx="6048672" cy="533400"/>
          </a:xfrm>
          <a:prstGeom prst="rect">
            <a:avLst/>
          </a:prstGeom>
        </p:spPr>
        <p:txBody>
          <a:bodyPr lIns="0" tIns="0" rIns="0" bIns="0"/>
          <a:lstStyle>
            <a:lvl1pPr marL="0" indent="0">
              <a:lnSpc>
                <a:spcPct val="80000"/>
              </a:lnSpc>
              <a:buNone/>
              <a:defRPr sz="2700" b="1">
                <a:latin typeface="Calibri" panose="020F0502020204030204" pitchFamily="34" charset="0"/>
              </a:defRPr>
            </a:lvl1pPr>
          </a:lstStyle>
          <a:p>
            <a:pPr lvl="0"/>
            <a:r>
              <a:rPr lang="en-US" altLang="ko-KR" smtClean="0"/>
              <a:t>Slide main title</a:t>
            </a:r>
            <a:endParaRPr lang="ko-KR" altLang="en-US"/>
          </a:p>
        </p:txBody>
      </p:sp>
    </p:spTree>
    <p:extLst>
      <p:ext uri="{BB962C8B-B14F-4D97-AF65-F5344CB8AC3E}">
        <p14:creationId xmlns:p14="http://schemas.microsoft.com/office/powerpoint/2010/main" val="32415839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제목 및 내용">
    <p:spTree>
      <p:nvGrpSpPr>
        <p:cNvPr id="1" name=""/>
        <p:cNvGrpSpPr/>
        <p:nvPr/>
      </p:nvGrpSpPr>
      <p:grpSpPr>
        <a:xfrm>
          <a:off x="0" y="0"/>
          <a:ext cx="0" cy="0"/>
          <a:chOff x="0" y="0"/>
          <a:chExt cx="0" cy="0"/>
        </a:xfrm>
      </p:grpSpPr>
      <p:pic>
        <p:nvPicPr>
          <p:cNvPr id="8" name="그림 7"/>
          <p:cNvPicPr>
            <a:picLocks noChangeAspect="1"/>
          </p:cNvPicPr>
          <p:nvPr userDrawn="1"/>
        </p:nvPicPr>
        <p:blipFill rotWithShape="1">
          <a:blip r:embed="rId2">
            <a:extLst>
              <a:ext uri="{28A0092B-C50C-407E-A947-70E740481C1C}">
                <a14:useLocalDpi xmlns:a14="http://schemas.microsoft.com/office/drawing/2010/main" val="0"/>
              </a:ext>
            </a:extLst>
          </a:blip>
          <a:srcRect t="9205" b="15793"/>
          <a:stretch/>
        </p:blipFill>
        <p:spPr>
          <a:xfrm>
            <a:off x="0" y="0"/>
            <a:ext cx="6858000" cy="5143500"/>
          </a:xfrm>
          <a:prstGeom prst="rect">
            <a:avLst/>
          </a:prstGeom>
        </p:spPr>
      </p:pic>
      <p:sp>
        <p:nvSpPr>
          <p:cNvPr id="5" name="텍스트 개체 틀 4"/>
          <p:cNvSpPr>
            <a:spLocks noGrp="1"/>
          </p:cNvSpPr>
          <p:nvPr>
            <p:ph type="body" sz="quarter" idx="11" hasCustomPrompt="1"/>
          </p:nvPr>
        </p:nvSpPr>
        <p:spPr>
          <a:xfrm>
            <a:off x="188640" y="590852"/>
            <a:ext cx="6048672" cy="331148"/>
          </a:xfrm>
          <a:prstGeom prst="rect">
            <a:avLst/>
          </a:prstGeom>
        </p:spPr>
        <p:txBody>
          <a:bodyPr lIns="0" tIns="0" rIns="0" bIns="0"/>
          <a:lstStyle>
            <a:lvl1pPr marL="0" indent="0">
              <a:lnSpc>
                <a:spcPct val="80000"/>
              </a:lnSpc>
              <a:buNone/>
              <a:defRPr sz="1500" b="0" baseline="0">
                <a:latin typeface="Calibri" panose="020F0502020204030204" pitchFamily="34" charset="0"/>
              </a:defRPr>
            </a:lvl1pPr>
          </a:lstStyle>
          <a:p>
            <a:pPr lvl="0"/>
            <a:r>
              <a:rPr lang="en-US" altLang="ko-KR" smtClean="0"/>
              <a:t>Slide sub title</a:t>
            </a:r>
            <a:endParaRPr lang="ko-KR" altLang="en-US"/>
          </a:p>
        </p:txBody>
      </p:sp>
      <p:sp>
        <p:nvSpPr>
          <p:cNvPr id="6" name="텍스트 개체 틀 4"/>
          <p:cNvSpPr>
            <a:spLocks noGrp="1"/>
          </p:cNvSpPr>
          <p:nvPr>
            <p:ph type="body" sz="quarter" idx="12" hasCustomPrompt="1"/>
          </p:nvPr>
        </p:nvSpPr>
        <p:spPr>
          <a:xfrm>
            <a:off x="188640" y="154136"/>
            <a:ext cx="6048672" cy="533400"/>
          </a:xfrm>
          <a:prstGeom prst="rect">
            <a:avLst/>
          </a:prstGeom>
        </p:spPr>
        <p:txBody>
          <a:bodyPr lIns="0" tIns="0" rIns="0" bIns="0"/>
          <a:lstStyle>
            <a:lvl1pPr marL="0" indent="0">
              <a:lnSpc>
                <a:spcPct val="80000"/>
              </a:lnSpc>
              <a:buNone/>
              <a:defRPr sz="2700" b="1">
                <a:latin typeface="Calibri" panose="020F0502020204030204" pitchFamily="34" charset="0"/>
              </a:defRPr>
            </a:lvl1pPr>
          </a:lstStyle>
          <a:p>
            <a:pPr lvl="0"/>
            <a:r>
              <a:rPr lang="en-US" altLang="ko-KR" smtClean="0"/>
              <a:t>Slide main title</a:t>
            </a:r>
            <a:endParaRPr lang="ko-KR" altLang="en-US"/>
          </a:p>
        </p:txBody>
      </p:sp>
    </p:spTree>
    <p:extLst>
      <p:ext uri="{BB962C8B-B14F-4D97-AF65-F5344CB8AC3E}">
        <p14:creationId xmlns:p14="http://schemas.microsoft.com/office/powerpoint/2010/main" val="360748590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제목 및 내용">
    <p:spTree>
      <p:nvGrpSpPr>
        <p:cNvPr id="1" name=""/>
        <p:cNvGrpSpPr/>
        <p:nvPr/>
      </p:nvGrpSpPr>
      <p:grpSpPr>
        <a:xfrm>
          <a:off x="0" y="0"/>
          <a:ext cx="0" cy="0"/>
          <a:chOff x="0" y="0"/>
          <a:chExt cx="0" cy="0"/>
        </a:xfrm>
      </p:grpSpPr>
      <p:pic>
        <p:nvPicPr>
          <p:cNvPr id="11" name="그림 10"/>
          <p:cNvPicPr>
            <a:picLocks noChangeAspect="1"/>
          </p:cNvPicPr>
          <p:nvPr userDrawn="1"/>
        </p:nvPicPr>
        <p:blipFill rotWithShape="1">
          <a:blip r:embed="rId2">
            <a:extLst>
              <a:ext uri="{28A0092B-C50C-407E-A947-70E740481C1C}">
                <a14:useLocalDpi xmlns:a14="http://schemas.microsoft.com/office/drawing/2010/main" val="0"/>
              </a:ext>
            </a:extLst>
          </a:blip>
          <a:srcRect t="9205" b="43941"/>
          <a:stretch/>
        </p:blipFill>
        <p:spPr>
          <a:xfrm>
            <a:off x="0" y="0"/>
            <a:ext cx="6858000" cy="3213186"/>
          </a:xfrm>
          <a:prstGeom prst="rect">
            <a:avLst/>
          </a:prstGeom>
        </p:spPr>
      </p:pic>
      <p:sp>
        <p:nvSpPr>
          <p:cNvPr id="3" name="직사각형 2"/>
          <p:cNvSpPr/>
          <p:nvPr userDrawn="1"/>
        </p:nvSpPr>
        <p:spPr>
          <a:xfrm flipV="1">
            <a:off x="0" y="3276744"/>
            <a:ext cx="6858000" cy="85395"/>
          </a:xfrm>
          <a:prstGeom prst="rect">
            <a:avLst/>
          </a:prstGeom>
          <a:solidFill>
            <a:srgbClr val="80B7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텍스트 개체 틀 4"/>
          <p:cNvSpPr>
            <a:spLocks noGrp="1"/>
          </p:cNvSpPr>
          <p:nvPr>
            <p:ph type="body" sz="quarter" idx="12" hasCustomPrompt="1"/>
          </p:nvPr>
        </p:nvSpPr>
        <p:spPr>
          <a:xfrm>
            <a:off x="1511498" y="3470408"/>
            <a:ext cx="3835004" cy="533400"/>
          </a:xfrm>
          <a:prstGeom prst="rect">
            <a:avLst/>
          </a:prstGeom>
        </p:spPr>
        <p:txBody>
          <a:bodyPr lIns="0" tIns="0" rIns="0" bIns="0"/>
          <a:lstStyle>
            <a:lvl1pPr marL="0" indent="0" algn="ctr">
              <a:lnSpc>
                <a:spcPct val="80000"/>
              </a:lnSpc>
              <a:buNone/>
              <a:defRPr sz="3000" b="1">
                <a:latin typeface="Calibri" panose="020F0502020204030204" pitchFamily="34" charset="0"/>
              </a:defRPr>
            </a:lvl1pPr>
          </a:lstStyle>
          <a:p>
            <a:pPr lvl="0"/>
            <a:r>
              <a:rPr lang="en-US" altLang="ko-KR" smtClean="0"/>
              <a:t>Thank you</a:t>
            </a:r>
            <a:endParaRPr lang="ko-KR" altLang="en-US"/>
          </a:p>
        </p:txBody>
      </p:sp>
    </p:spTree>
    <p:extLst>
      <p:ext uri="{BB962C8B-B14F-4D97-AF65-F5344CB8AC3E}">
        <p14:creationId xmlns:p14="http://schemas.microsoft.com/office/powerpoint/2010/main" val="299323420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제목 및 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008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16" name="Picture 2" descr="C:\Users\iamisis\Desktop\0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6858000" cy="514667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42900" y="205980"/>
            <a:ext cx="6172200" cy="565571"/>
          </a:xfrm>
          <a:prstGeom prst="rect">
            <a:avLst/>
          </a:prstGeom>
        </p:spPr>
        <p:txBody>
          <a:bodyPr>
            <a:normAutofit/>
          </a:bodyPr>
          <a:lstStyle>
            <a:lvl1pPr algn="l">
              <a:defRPr sz="1500" b="1">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42900" y="1121494"/>
            <a:ext cx="6172200" cy="3394472"/>
          </a:xfrm>
          <a:prstGeom prst="rect">
            <a:avLst/>
          </a:prstGeom>
        </p:spPr>
        <p:txBody>
          <a:bodyPr/>
          <a:lstStyle>
            <a:lvl1pPr>
              <a:defRPr sz="1500">
                <a:latin typeface="微软雅黑" pitchFamily="34" charset="-122"/>
                <a:ea typeface="微软雅黑" pitchFamily="34" charset="-122"/>
              </a:defRPr>
            </a:lvl1pPr>
            <a:lvl2pPr>
              <a:defRPr sz="1350">
                <a:latin typeface="微软雅黑" pitchFamily="34" charset="-122"/>
                <a:ea typeface="微软雅黑" pitchFamily="34" charset="-122"/>
              </a:defRPr>
            </a:lvl2pPr>
            <a:lvl3pPr>
              <a:defRPr sz="1200">
                <a:latin typeface="微软雅黑" pitchFamily="34" charset="-122"/>
                <a:ea typeface="微软雅黑" pitchFamily="34" charset="-122"/>
              </a:defRPr>
            </a:lvl3pPr>
            <a:lvl4pPr>
              <a:defRPr sz="1050">
                <a:latin typeface="微软雅黑" pitchFamily="34" charset="-122"/>
                <a:ea typeface="微软雅黑" pitchFamily="34" charset="-122"/>
              </a:defRPr>
            </a:lvl4pPr>
            <a:lvl5pPr>
              <a:defRPr sz="105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9" name="11 Imagen"/>
          <p:cNvPicPr>
            <a:picLocks noChangeAspect="1"/>
          </p:cNvPicPr>
          <p:nvPr userDrawn="1"/>
        </p:nvPicPr>
        <p:blipFill>
          <a:blip r:embed="rId3"/>
          <a:stretch>
            <a:fillRect/>
          </a:stretch>
        </p:blipFill>
        <p:spPr>
          <a:xfrm>
            <a:off x="6010562" y="4808227"/>
            <a:ext cx="270775" cy="304028"/>
          </a:xfrm>
          <a:prstGeom prst="rect">
            <a:avLst/>
          </a:prstGeom>
        </p:spPr>
      </p:pic>
      <p:pic>
        <p:nvPicPr>
          <p:cNvPr id="13" name="Imagen 6" descr="C:\Users\Design\Documents\Edu\Product Launch\btns.png">
            <a:hlinkClick r:id="" action="ppaction://hlinkshowjump?jump=nextslide"/>
          </p:cNvPr>
          <p:cNvPicPr>
            <a:picLocks noChangeAspect="1" noChangeArrowheads="1"/>
          </p:cNvPicPr>
          <p:nvPr userDrawn="1"/>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320414" y="4876006"/>
            <a:ext cx="132922" cy="177229"/>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6" descr="C:\Users\Design\Documents\Edu\Product Launch\btns.png">
            <a:hlinkClick r:id="" action="ppaction://hlinkshowjump?jump=previousslide"/>
          </p:cNvPr>
          <p:cNvPicPr>
            <a:picLocks noChangeAspect="1" noChangeArrowheads="1"/>
          </p:cNvPicPr>
          <p:nvPr userDrawn="1"/>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flipH="1">
            <a:off x="5834825" y="4870376"/>
            <a:ext cx="132922" cy="17722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userDrawn="1"/>
        </p:nvSpPr>
        <p:spPr>
          <a:xfrm>
            <a:off x="5967747" y="4808227"/>
            <a:ext cx="413581" cy="276999"/>
          </a:xfrm>
          <a:prstGeom prst="rect">
            <a:avLst/>
          </a:prstGeom>
        </p:spPr>
        <p:txBody>
          <a:bodyPr wrap="square">
            <a:spAutoFit/>
          </a:bodyPr>
          <a:lstStyle/>
          <a:p>
            <a:fld id="{0C913308-F349-4B6D-A68A-DD1791B4A57B}" type="slidenum">
              <a:rPr lang="zh-CN" altLang="en-US" sz="1200" smtClean="0"/>
              <a:pPr/>
              <a:t>‹#›</a:t>
            </a:fld>
            <a:endParaRPr lang="zh-CN" altLang="en-US" sz="1200" dirty="0"/>
          </a:p>
        </p:txBody>
      </p:sp>
    </p:spTree>
    <p:extLst>
      <p:ext uri="{BB962C8B-B14F-4D97-AF65-F5344CB8AC3E}">
        <p14:creationId xmlns:p14="http://schemas.microsoft.com/office/powerpoint/2010/main" val="86255596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4098" name="Picture 2" descr="C:\Users\iamisis\Desktop\0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6858000" cy="514667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541735" y="3305176"/>
            <a:ext cx="5829300" cy="1021556"/>
          </a:xfrm>
          <a:prstGeom prst="rect">
            <a:avLst/>
          </a:prstGeo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41735" y="2180035"/>
            <a:ext cx="5829300" cy="1125140"/>
          </a:xfrm>
          <a:prstGeom prst="rect">
            <a:avLst/>
          </a:prstGeo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342900" y="4767263"/>
            <a:ext cx="1600200" cy="273844"/>
          </a:xfrm>
          <a:prstGeom prst="rect">
            <a:avLst/>
          </a:prstGeom>
        </p:spPr>
        <p:txBody>
          <a:bodyPr/>
          <a:lstStyle/>
          <a:p>
            <a:endParaRPr lang="zh-CN" altLang="en-US"/>
          </a:p>
        </p:txBody>
      </p:sp>
      <p:sp>
        <p:nvSpPr>
          <p:cNvPr id="5" name="页脚占位符 4"/>
          <p:cNvSpPr>
            <a:spLocks noGrp="1"/>
          </p:cNvSpPr>
          <p:nvPr>
            <p:ph type="ftr" sz="quarter" idx="11"/>
          </p:nvPr>
        </p:nvSpPr>
        <p:spPr>
          <a:xfrm>
            <a:off x="2343150" y="4767263"/>
            <a:ext cx="21717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4914900" y="4767263"/>
            <a:ext cx="1600200" cy="273844"/>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4449943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직사각형 1"/>
          <p:cNvSpPr/>
          <p:nvPr userDrawn="1"/>
        </p:nvSpPr>
        <p:spPr>
          <a:xfrm>
            <a:off x="0" y="0"/>
            <a:ext cx="6858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079642759"/>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62" r:id="rId5"/>
    <p:sldLayoutId id="2147483661" r:id="rId6"/>
    <p:sldLayoutId id="2147483659" r:id="rId7"/>
    <p:sldLayoutId id="2147483663" r:id="rId8"/>
    <p:sldLayoutId id="2147483664" r:id="rId9"/>
    <p:sldLayoutId id="2147483665" r:id="rId10"/>
  </p:sldLayoutIdLst>
  <p:timing>
    <p:tnLst>
      <p:par>
        <p:cTn id="1" dur="indefinite" restart="never" nodeType="tmRoot"/>
      </p:par>
    </p:tnLst>
  </p:timing>
  <p:txStyles>
    <p:titleStyle>
      <a:lvl1pPr algn="ctr" defTabSz="685800" rtl="0" eaLnBrk="1" latinLnBrk="1"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notesSlide" Target="../notesSlides/notesSlide7.xml"/><Relationship Id="rId7" Type="http://schemas.openxmlformats.org/officeDocument/2006/relationships/image" Target="../media/image23.jpe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8.xml"/><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26.jpe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7.w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2.wmf"/><Relationship Id="rId18" Type="http://schemas.openxmlformats.org/officeDocument/2006/relationships/image" Target="../media/image33.wmf"/><Relationship Id="rId3" Type="http://schemas.openxmlformats.org/officeDocument/2006/relationships/notesSlide" Target="../notesSlides/notesSlide11.xml"/><Relationship Id="rId7" Type="http://schemas.openxmlformats.org/officeDocument/2006/relationships/image" Target="../media/image29.wmf"/><Relationship Id="rId12" Type="http://schemas.openxmlformats.org/officeDocument/2006/relationships/oleObject" Target="../embeddings/oleObject5.bin"/><Relationship Id="rId17" Type="http://schemas.openxmlformats.org/officeDocument/2006/relationships/oleObject" Target="../embeddings/oleObject6.bin"/><Relationship Id="rId2" Type="http://schemas.openxmlformats.org/officeDocument/2006/relationships/slideLayout" Target="../slideLayouts/slideLayout7.xml"/><Relationship Id="rId16" Type="http://schemas.openxmlformats.org/officeDocument/2006/relationships/image" Target="../media/image8.png"/><Relationship Id="rId20" Type="http://schemas.openxmlformats.org/officeDocument/2006/relationships/image" Target="../media/image34.wmf"/><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1.wmf"/><Relationship Id="rId5" Type="http://schemas.openxmlformats.org/officeDocument/2006/relationships/image" Target="../media/image28.wmf"/><Relationship Id="rId15" Type="http://schemas.openxmlformats.org/officeDocument/2006/relationships/image" Target="../media/image7.png"/><Relationship Id="rId10" Type="http://schemas.openxmlformats.org/officeDocument/2006/relationships/oleObject" Target="../embeddings/oleObject4.bin"/><Relationship Id="rId19" Type="http://schemas.openxmlformats.org/officeDocument/2006/relationships/oleObject" Target="../embeddings/oleObject7.bin"/><Relationship Id="rId4" Type="http://schemas.openxmlformats.org/officeDocument/2006/relationships/oleObject" Target="../embeddings/oleObject1.bin"/><Relationship Id="rId9" Type="http://schemas.openxmlformats.org/officeDocument/2006/relationships/image" Target="../media/image30.wmf"/><Relationship Id="rId1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12.xml"/><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35.wmf"/><Relationship Id="rId4"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40.wmf"/><Relationship Id="rId3" Type="http://schemas.openxmlformats.org/officeDocument/2006/relationships/notesSlide" Target="../notesSlides/notesSlide13.xml"/><Relationship Id="rId7" Type="http://schemas.openxmlformats.org/officeDocument/2006/relationships/image" Target="../media/image37.wmf"/><Relationship Id="rId12"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10.bin"/><Relationship Id="rId11" Type="http://schemas.openxmlformats.org/officeDocument/2006/relationships/image" Target="../media/image39.wmf"/><Relationship Id="rId5" Type="http://schemas.openxmlformats.org/officeDocument/2006/relationships/image" Target="../media/image36.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38.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19.bin"/><Relationship Id="rId18" Type="http://schemas.openxmlformats.org/officeDocument/2006/relationships/image" Target="../media/image48.wmf"/><Relationship Id="rId3" Type="http://schemas.openxmlformats.org/officeDocument/2006/relationships/oleObject" Target="../embeddings/oleObject14.bin"/><Relationship Id="rId21" Type="http://schemas.openxmlformats.org/officeDocument/2006/relationships/oleObject" Target="../embeddings/oleObject23.bin"/><Relationship Id="rId7" Type="http://schemas.openxmlformats.org/officeDocument/2006/relationships/oleObject" Target="../embeddings/oleObject16.bin"/><Relationship Id="rId12" Type="http://schemas.openxmlformats.org/officeDocument/2006/relationships/image" Target="../media/image45.wmf"/><Relationship Id="rId17" Type="http://schemas.openxmlformats.org/officeDocument/2006/relationships/oleObject" Target="../embeddings/oleObject21.bin"/><Relationship Id="rId2" Type="http://schemas.openxmlformats.org/officeDocument/2006/relationships/slideLayout" Target="../slideLayouts/slideLayout7.xml"/><Relationship Id="rId16" Type="http://schemas.openxmlformats.org/officeDocument/2006/relationships/image" Target="../media/image47.wmf"/><Relationship Id="rId20" Type="http://schemas.openxmlformats.org/officeDocument/2006/relationships/image" Target="../media/image49.wmf"/><Relationship Id="rId1" Type="http://schemas.openxmlformats.org/officeDocument/2006/relationships/vmlDrawing" Target="../drawings/vmlDrawing4.vml"/><Relationship Id="rId6" Type="http://schemas.openxmlformats.org/officeDocument/2006/relationships/image" Target="../media/image42.wmf"/><Relationship Id="rId11" Type="http://schemas.openxmlformats.org/officeDocument/2006/relationships/oleObject" Target="../embeddings/oleObject18.bin"/><Relationship Id="rId24" Type="http://schemas.openxmlformats.org/officeDocument/2006/relationships/image" Target="../media/image51.wmf"/><Relationship Id="rId5" Type="http://schemas.openxmlformats.org/officeDocument/2006/relationships/oleObject" Target="../embeddings/oleObject15.bin"/><Relationship Id="rId15" Type="http://schemas.openxmlformats.org/officeDocument/2006/relationships/oleObject" Target="../embeddings/oleObject20.bin"/><Relationship Id="rId23" Type="http://schemas.openxmlformats.org/officeDocument/2006/relationships/oleObject" Target="../embeddings/oleObject24.bin"/><Relationship Id="rId10" Type="http://schemas.openxmlformats.org/officeDocument/2006/relationships/image" Target="../media/image44.wmf"/><Relationship Id="rId19" Type="http://schemas.openxmlformats.org/officeDocument/2006/relationships/oleObject" Target="../embeddings/oleObject22.bin"/><Relationship Id="rId4" Type="http://schemas.openxmlformats.org/officeDocument/2006/relationships/image" Target="../media/image41.wmf"/><Relationship Id="rId9" Type="http://schemas.openxmlformats.org/officeDocument/2006/relationships/oleObject" Target="../embeddings/oleObject17.bin"/><Relationship Id="rId14" Type="http://schemas.openxmlformats.org/officeDocument/2006/relationships/image" Target="../media/image46.wmf"/><Relationship Id="rId22" Type="http://schemas.openxmlformats.org/officeDocument/2006/relationships/image" Target="../media/image50.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52.w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control" Target="../activeX/activeX1.xml"/><Relationship Id="rId7" Type="http://schemas.openxmlformats.org/officeDocument/2006/relationships/image" Target="../media/image55.png"/><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image" Target="../media/image54.png"/><Relationship Id="rId5" Type="http://schemas.openxmlformats.org/officeDocument/2006/relationships/notesSlide" Target="../notesSlides/notesSlide19.xml"/><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8.jpeg"/></Relationships>
</file>

<file path=ppt/slides/_rels/slide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22.xml"/><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65.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8.jpeg"/><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67.png"/><Relationship Id="rId5" Type="http://schemas.openxmlformats.org/officeDocument/2006/relationships/oleObject" Target="../embeddings/oleObject26.bin"/><Relationship Id="rId4"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24.xml"/><Relationship Id="rId7"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83.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21.xml"/><Relationship Id="rId5" Type="http://schemas.openxmlformats.org/officeDocument/2006/relationships/image" Target="../media/image88.png"/><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49.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notesSlide" Target="../notesSlides/notesSlide4.xml"/><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7.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23.xml"/><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24.xml"/><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25.xml"/><Relationship Id="rId5" Type="http://schemas.openxmlformats.org/officeDocument/2006/relationships/image" Target="../media/image91.png"/><Relationship Id="rId4" Type="http://schemas.openxmlformats.org/officeDocument/2006/relationships/hyperlink" Target="http://upload.wikimedia.org/wikipedia/commons/e/ec/Knapsack_ants.svg"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7.xml"/><Relationship Id="rId1" Type="http://schemas.openxmlformats.org/officeDocument/2006/relationships/tags" Target="../tags/tag27.xml"/><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28.xml"/><Relationship Id="rId5" Type="http://schemas.openxmlformats.org/officeDocument/2006/relationships/image" Target="../media/image98.png"/><Relationship Id="rId4" Type="http://schemas.openxmlformats.org/officeDocument/2006/relationships/image" Target="../media/image97.png"/></Relationships>
</file>

<file path=ppt/slides/_rels/slide57.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eg"/><Relationship Id="rId1" Type="http://schemas.openxmlformats.org/officeDocument/2006/relationships/slideLayout" Target="../slideLayouts/slideLayout7.xml"/><Relationship Id="rId4" Type="http://schemas.openxmlformats.org/officeDocument/2006/relationships/image" Target="../media/image101.jpg"/></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6.xml"/><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xfrm>
            <a:off x="3284984" y="2715766"/>
            <a:ext cx="2520280" cy="516418"/>
          </a:xfrm>
        </p:spPr>
        <p:txBody>
          <a:bodyPr/>
          <a:lstStyle/>
          <a:p>
            <a:r>
              <a:rPr lang="zh-CN" altLang="en-US" sz="4800" dirty="0" smtClean="0"/>
              <a:t>计算智能</a:t>
            </a:r>
            <a:endParaRPr lang="en-US" altLang="ko-KR" sz="4800" dirty="0"/>
          </a:p>
        </p:txBody>
      </p:sp>
      <p:pic>
        <p:nvPicPr>
          <p:cNvPr id="5" name="그림 4"/>
          <p:cNvPicPr>
            <a:picLocks noChangeAspect="1"/>
          </p:cNvPicPr>
          <p:nvPr/>
        </p:nvPicPr>
        <p:blipFill rotWithShape="1">
          <a:blip r:embed="rId2">
            <a:extLst>
              <a:ext uri="{28A0092B-C50C-407E-A947-70E740481C1C}">
                <a14:useLocalDpi xmlns:a14="http://schemas.microsoft.com/office/drawing/2010/main" val="0"/>
              </a:ext>
            </a:extLst>
          </a:blip>
          <a:srcRect r="70714" b="28889"/>
          <a:stretch/>
        </p:blipFill>
        <p:spPr>
          <a:xfrm>
            <a:off x="684988" y="775237"/>
            <a:ext cx="2131116" cy="3881058"/>
          </a:xfrm>
          <a:prstGeom prst="rect">
            <a:avLst/>
          </a:prstGeom>
        </p:spPr>
      </p:pic>
      <p:grpSp>
        <p:nvGrpSpPr>
          <p:cNvPr id="6" name="그룹 7"/>
          <p:cNvGrpSpPr/>
          <p:nvPr/>
        </p:nvGrpSpPr>
        <p:grpSpPr>
          <a:xfrm>
            <a:off x="2530088" y="1347614"/>
            <a:ext cx="572032" cy="536340"/>
            <a:chOff x="2992438" y="1774825"/>
            <a:chExt cx="3689350" cy="3459163"/>
          </a:xfrm>
        </p:grpSpPr>
        <p:sp>
          <p:nvSpPr>
            <p:cNvPr id="8" name="Freeform 6"/>
            <p:cNvSpPr>
              <a:spLocks/>
            </p:cNvSpPr>
            <p:nvPr/>
          </p:nvSpPr>
          <p:spPr bwMode="auto">
            <a:xfrm>
              <a:off x="2992438" y="1774825"/>
              <a:ext cx="3689350" cy="2047875"/>
            </a:xfrm>
            <a:custGeom>
              <a:avLst/>
              <a:gdLst>
                <a:gd name="T0" fmla="*/ 6614 w 11624"/>
                <a:gd name="T1" fmla="*/ 6449 h 6452"/>
                <a:gd name="T2" fmla="*/ 6588 w 11624"/>
                <a:gd name="T3" fmla="*/ 6427 h 6452"/>
                <a:gd name="T4" fmla="*/ 3419 w 11624"/>
                <a:gd name="T5" fmla="*/ 4924 h 6452"/>
                <a:gd name="T6" fmla="*/ 3386 w 11624"/>
                <a:gd name="T7" fmla="*/ 4943 h 6452"/>
                <a:gd name="T8" fmla="*/ 248 w 11624"/>
                <a:gd name="T9" fmla="*/ 4948 h 6452"/>
                <a:gd name="T10" fmla="*/ 213 w 11624"/>
                <a:gd name="T11" fmla="*/ 4926 h 6452"/>
                <a:gd name="T12" fmla="*/ 167 w 11624"/>
                <a:gd name="T13" fmla="*/ 4755 h 6452"/>
                <a:gd name="T14" fmla="*/ 86 w 11624"/>
                <a:gd name="T15" fmla="*/ 4363 h 6452"/>
                <a:gd name="T16" fmla="*/ 31 w 11624"/>
                <a:gd name="T17" fmla="*/ 3968 h 6452"/>
                <a:gd name="T18" fmla="*/ 6 w 11624"/>
                <a:gd name="T19" fmla="*/ 3650 h 6452"/>
                <a:gd name="T20" fmla="*/ 1 w 11624"/>
                <a:gd name="T21" fmla="*/ 3371 h 6452"/>
                <a:gd name="T22" fmla="*/ 38 w 11624"/>
                <a:gd name="T23" fmla="*/ 2922 h 6452"/>
                <a:gd name="T24" fmla="*/ 131 w 11624"/>
                <a:gd name="T25" fmla="*/ 2485 h 6452"/>
                <a:gd name="T26" fmla="*/ 278 w 11624"/>
                <a:gd name="T27" fmla="*/ 2063 h 6452"/>
                <a:gd name="T28" fmla="*/ 477 w 11624"/>
                <a:gd name="T29" fmla="*/ 1662 h 6452"/>
                <a:gd name="T30" fmla="*/ 725 w 11624"/>
                <a:gd name="T31" fmla="*/ 1287 h 6452"/>
                <a:gd name="T32" fmla="*/ 958 w 11624"/>
                <a:gd name="T33" fmla="*/ 1011 h 6452"/>
                <a:gd name="T34" fmla="*/ 1249 w 11624"/>
                <a:gd name="T35" fmla="*/ 735 h 6452"/>
                <a:gd name="T36" fmla="*/ 1563 w 11624"/>
                <a:gd name="T37" fmla="*/ 500 h 6452"/>
                <a:gd name="T38" fmla="*/ 1901 w 11624"/>
                <a:gd name="T39" fmla="*/ 307 h 6452"/>
                <a:gd name="T40" fmla="*/ 2194 w 11624"/>
                <a:gd name="T41" fmla="*/ 180 h 6452"/>
                <a:gd name="T42" fmla="*/ 2573 w 11624"/>
                <a:gd name="T43" fmla="*/ 68 h 6452"/>
                <a:gd name="T44" fmla="*/ 2961 w 11624"/>
                <a:gd name="T45" fmla="*/ 10 h 6452"/>
                <a:gd name="T46" fmla="*/ 3240 w 11624"/>
                <a:gd name="T47" fmla="*/ 0 h 6452"/>
                <a:gd name="T48" fmla="*/ 3457 w 11624"/>
                <a:gd name="T49" fmla="*/ 12 h 6452"/>
                <a:gd name="T50" fmla="*/ 3717 w 11624"/>
                <a:gd name="T51" fmla="*/ 46 h 6452"/>
                <a:gd name="T52" fmla="*/ 4142 w 11624"/>
                <a:gd name="T53" fmla="*/ 157 h 6452"/>
                <a:gd name="T54" fmla="*/ 4560 w 11624"/>
                <a:gd name="T55" fmla="*/ 330 h 6452"/>
                <a:gd name="T56" fmla="*/ 4966 w 11624"/>
                <a:gd name="T57" fmla="*/ 566 h 6452"/>
                <a:gd name="T58" fmla="*/ 5360 w 11624"/>
                <a:gd name="T59" fmla="*/ 863 h 6452"/>
                <a:gd name="T60" fmla="*/ 5738 w 11624"/>
                <a:gd name="T61" fmla="*/ 1220 h 6452"/>
                <a:gd name="T62" fmla="*/ 6035 w 11624"/>
                <a:gd name="T63" fmla="*/ 1070 h 6452"/>
                <a:gd name="T64" fmla="*/ 6420 w 11624"/>
                <a:gd name="T65" fmla="*/ 736 h 6452"/>
                <a:gd name="T66" fmla="*/ 6819 w 11624"/>
                <a:gd name="T67" fmla="*/ 464 h 6452"/>
                <a:gd name="T68" fmla="*/ 7231 w 11624"/>
                <a:gd name="T69" fmla="*/ 254 h 6452"/>
                <a:gd name="T70" fmla="*/ 7652 w 11624"/>
                <a:gd name="T71" fmla="*/ 105 h 6452"/>
                <a:gd name="T72" fmla="*/ 8038 w 11624"/>
                <a:gd name="T73" fmla="*/ 26 h 6452"/>
                <a:gd name="T74" fmla="*/ 8254 w 11624"/>
                <a:gd name="T75" fmla="*/ 5 h 6452"/>
                <a:gd name="T76" fmla="*/ 8428 w 11624"/>
                <a:gd name="T77" fmla="*/ 0 h 6452"/>
                <a:gd name="T78" fmla="*/ 8820 w 11624"/>
                <a:gd name="T79" fmla="*/ 27 h 6452"/>
                <a:gd name="T80" fmla="*/ 9205 w 11624"/>
                <a:gd name="T81" fmla="*/ 107 h 6452"/>
                <a:gd name="T82" fmla="*/ 9580 w 11624"/>
                <a:gd name="T83" fmla="*/ 240 h 6452"/>
                <a:gd name="T84" fmla="*/ 9862 w 11624"/>
                <a:gd name="T85" fmla="*/ 379 h 6452"/>
                <a:gd name="T86" fmla="*/ 10190 w 11624"/>
                <a:gd name="T87" fmla="*/ 589 h 6452"/>
                <a:gd name="T88" fmla="*/ 10496 w 11624"/>
                <a:gd name="T89" fmla="*/ 840 h 6452"/>
                <a:gd name="T90" fmla="*/ 10727 w 11624"/>
                <a:gd name="T91" fmla="*/ 1078 h 6452"/>
                <a:gd name="T92" fmla="*/ 11006 w 11624"/>
                <a:gd name="T93" fmla="*/ 1433 h 6452"/>
                <a:gd name="T94" fmla="*/ 11235 w 11624"/>
                <a:gd name="T95" fmla="*/ 1820 h 6452"/>
                <a:gd name="T96" fmla="*/ 11413 w 11624"/>
                <a:gd name="T97" fmla="*/ 2230 h 6452"/>
                <a:gd name="T98" fmla="*/ 11538 w 11624"/>
                <a:gd name="T99" fmla="*/ 2659 h 6452"/>
                <a:gd name="T100" fmla="*/ 11608 w 11624"/>
                <a:gd name="T101" fmla="*/ 3101 h 6452"/>
                <a:gd name="T102" fmla="*/ 11622 w 11624"/>
                <a:gd name="T103" fmla="*/ 3551 h 6452"/>
                <a:gd name="T104" fmla="*/ 11615 w 11624"/>
                <a:gd name="T105" fmla="*/ 3728 h 6452"/>
                <a:gd name="T106" fmla="*/ 11576 w 11624"/>
                <a:gd name="T107" fmla="*/ 4119 h 6452"/>
                <a:gd name="T108" fmla="*/ 11512 w 11624"/>
                <a:gd name="T109" fmla="*/ 4507 h 6452"/>
                <a:gd name="T110" fmla="*/ 11424 w 11624"/>
                <a:gd name="T111" fmla="*/ 4890 h 6452"/>
                <a:gd name="T112" fmla="*/ 11405 w 11624"/>
                <a:gd name="T113" fmla="*/ 4918 h 6452"/>
                <a:gd name="T114" fmla="*/ 7299 w 11624"/>
                <a:gd name="T115" fmla="*/ 4929 h 6452"/>
                <a:gd name="T116" fmla="*/ 6669 w 11624"/>
                <a:gd name="T117" fmla="*/ 6438 h 6452"/>
                <a:gd name="T118" fmla="*/ 6637 w 11624"/>
                <a:gd name="T119" fmla="*/ 6452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24" h="6452">
                  <a:moveTo>
                    <a:pt x="6634" y="6452"/>
                  </a:moveTo>
                  <a:lnTo>
                    <a:pt x="6634" y="6452"/>
                  </a:lnTo>
                  <a:lnTo>
                    <a:pt x="6626" y="6452"/>
                  </a:lnTo>
                  <a:lnTo>
                    <a:pt x="6620" y="6451"/>
                  </a:lnTo>
                  <a:lnTo>
                    <a:pt x="6614" y="6449"/>
                  </a:lnTo>
                  <a:lnTo>
                    <a:pt x="6608" y="6445"/>
                  </a:lnTo>
                  <a:lnTo>
                    <a:pt x="6602" y="6442"/>
                  </a:lnTo>
                  <a:lnTo>
                    <a:pt x="6597" y="6438"/>
                  </a:lnTo>
                  <a:lnTo>
                    <a:pt x="6593" y="6432"/>
                  </a:lnTo>
                  <a:lnTo>
                    <a:pt x="6588" y="6427"/>
                  </a:lnTo>
                  <a:lnTo>
                    <a:pt x="4348" y="2710"/>
                  </a:lnTo>
                  <a:lnTo>
                    <a:pt x="3426" y="4910"/>
                  </a:lnTo>
                  <a:lnTo>
                    <a:pt x="3426" y="4910"/>
                  </a:lnTo>
                  <a:lnTo>
                    <a:pt x="3423" y="4916"/>
                  </a:lnTo>
                  <a:lnTo>
                    <a:pt x="3419" y="4924"/>
                  </a:lnTo>
                  <a:lnTo>
                    <a:pt x="3413" y="4929"/>
                  </a:lnTo>
                  <a:lnTo>
                    <a:pt x="3408" y="4934"/>
                  </a:lnTo>
                  <a:lnTo>
                    <a:pt x="3401" y="4938"/>
                  </a:lnTo>
                  <a:lnTo>
                    <a:pt x="3394" y="4941"/>
                  </a:lnTo>
                  <a:lnTo>
                    <a:pt x="3386" y="4943"/>
                  </a:lnTo>
                  <a:lnTo>
                    <a:pt x="3378" y="4944"/>
                  </a:lnTo>
                  <a:lnTo>
                    <a:pt x="3378" y="4944"/>
                  </a:lnTo>
                  <a:lnTo>
                    <a:pt x="256" y="4948"/>
                  </a:lnTo>
                  <a:lnTo>
                    <a:pt x="256" y="4948"/>
                  </a:lnTo>
                  <a:lnTo>
                    <a:pt x="248" y="4948"/>
                  </a:lnTo>
                  <a:lnTo>
                    <a:pt x="239" y="4946"/>
                  </a:lnTo>
                  <a:lnTo>
                    <a:pt x="231" y="4943"/>
                  </a:lnTo>
                  <a:lnTo>
                    <a:pt x="225" y="4938"/>
                  </a:lnTo>
                  <a:lnTo>
                    <a:pt x="219" y="4932"/>
                  </a:lnTo>
                  <a:lnTo>
                    <a:pt x="213" y="4926"/>
                  </a:lnTo>
                  <a:lnTo>
                    <a:pt x="209" y="4918"/>
                  </a:lnTo>
                  <a:lnTo>
                    <a:pt x="207" y="4911"/>
                  </a:lnTo>
                  <a:lnTo>
                    <a:pt x="207" y="4911"/>
                  </a:lnTo>
                  <a:lnTo>
                    <a:pt x="186" y="4833"/>
                  </a:lnTo>
                  <a:lnTo>
                    <a:pt x="167" y="4755"/>
                  </a:lnTo>
                  <a:lnTo>
                    <a:pt x="148" y="4677"/>
                  </a:lnTo>
                  <a:lnTo>
                    <a:pt x="131" y="4600"/>
                  </a:lnTo>
                  <a:lnTo>
                    <a:pt x="115" y="4521"/>
                  </a:lnTo>
                  <a:lnTo>
                    <a:pt x="100" y="4442"/>
                  </a:lnTo>
                  <a:lnTo>
                    <a:pt x="86" y="4363"/>
                  </a:lnTo>
                  <a:lnTo>
                    <a:pt x="73" y="4284"/>
                  </a:lnTo>
                  <a:lnTo>
                    <a:pt x="61" y="4205"/>
                  </a:lnTo>
                  <a:lnTo>
                    <a:pt x="50" y="4127"/>
                  </a:lnTo>
                  <a:lnTo>
                    <a:pt x="40" y="4048"/>
                  </a:lnTo>
                  <a:lnTo>
                    <a:pt x="31" y="3968"/>
                  </a:lnTo>
                  <a:lnTo>
                    <a:pt x="23" y="3889"/>
                  </a:lnTo>
                  <a:lnTo>
                    <a:pt x="17" y="3809"/>
                  </a:lnTo>
                  <a:lnTo>
                    <a:pt x="11" y="3729"/>
                  </a:lnTo>
                  <a:lnTo>
                    <a:pt x="6" y="3650"/>
                  </a:lnTo>
                  <a:lnTo>
                    <a:pt x="6" y="3650"/>
                  </a:lnTo>
                  <a:lnTo>
                    <a:pt x="7" y="3642"/>
                  </a:lnTo>
                  <a:lnTo>
                    <a:pt x="7" y="3642"/>
                  </a:lnTo>
                  <a:lnTo>
                    <a:pt x="3" y="3551"/>
                  </a:lnTo>
                  <a:lnTo>
                    <a:pt x="0" y="3460"/>
                  </a:lnTo>
                  <a:lnTo>
                    <a:pt x="1" y="3371"/>
                  </a:lnTo>
                  <a:lnTo>
                    <a:pt x="4" y="3280"/>
                  </a:lnTo>
                  <a:lnTo>
                    <a:pt x="9" y="3190"/>
                  </a:lnTo>
                  <a:lnTo>
                    <a:pt x="17" y="3101"/>
                  </a:lnTo>
                  <a:lnTo>
                    <a:pt x="26" y="3011"/>
                  </a:lnTo>
                  <a:lnTo>
                    <a:pt x="38" y="2922"/>
                  </a:lnTo>
                  <a:lnTo>
                    <a:pt x="52" y="2834"/>
                  </a:lnTo>
                  <a:lnTo>
                    <a:pt x="68" y="2746"/>
                  </a:lnTo>
                  <a:lnTo>
                    <a:pt x="87" y="2658"/>
                  </a:lnTo>
                  <a:lnTo>
                    <a:pt x="108" y="2571"/>
                  </a:lnTo>
                  <a:lnTo>
                    <a:pt x="131" y="2485"/>
                  </a:lnTo>
                  <a:lnTo>
                    <a:pt x="156" y="2399"/>
                  </a:lnTo>
                  <a:lnTo>
                    <a:pt x="183" y="2313"/>
                  </a:lnTo>
                  <a:lnTo>
                    <a:pt x="213" y="2229"/>
                  </a:lnTo>
                  <a:lnTo>
                    <a:pt x="244" y="2146"/>
                  </a:lnTo>
                  <a:lnTo>
                    <a:pt x="278" y="2063"/>
                  </a:lnTo>
                  <a:lnTo>
                    <a:pt x="314" y="1981"/>
                  </a:lnTo>
                  <a:lnTo>
                    <a:pt x="351" y="1900"/>
                  </a:lnTo>
                  <a:lnTo>
                    <a:pt x="391" y="1819"/>
                  </a:lnTo>
                  <a:lnTo>
                    <a:pt x="432" y="1740"/>
                  </a:lnTo>
                  <a:lnTo>
                    <a:pt x="477" y="1662"/>
                  </a:lnTo>
                  <a:lnTo>
                    <a:pt x="522" y="1584"/>
                  </a:lnTo>
                  <a:lnTo>
                    <a:pt x="570" y="1509"/>
                  </a:lnTo>
                  <a:lnTo>
                    <a:pt x="620" y="1433"/>
                  </a:lnTo>
                  <a:lnTo>
                    <a:pt x="671" y="1360"/>
                  </a:lnTo>
                  <a:lnTo>
                    <a:pt x="725" y="1287"/>
                  </a:lnTo>
                  <a:lnTo>
                    <a:pt x="780" y="1216"/>
                  </a:lnTo>
                  <a:lnTo>
                    <a:pt x="838" y="1146"/>
                  </a:lnTo>
                  <a:lnTo>
                    <a:pt x="898" y="1078"/>
                  </a:lnTo>
                  <a:lnTo>
                    <a:pt x="958" y="1011"/>
                  </a:lnTo>
                  <a:lnTo>
                    <a:pt x="958" y="1011"/>
                  </a:lnTo>
                  <a:lnTo>
                    <a:pt x="1014" y="952"/>
                  </a:lnTo>
                  <a:lnTo>
                    <a:pt x="1072" y="895"/>
                  </a:lnTo>
                  <a:lnTo>
                    <a:pt x="1129" y="840"/>
                  </a:lnTo>
                  <a:lnTo>
                    <a:pt x="1188" y="787"/>
                  </a:lnTo>
                  <a:lnTo>
                    <a:pt x="1249" y="735"/>
                  </a:lnTo>
                  <a:lnTo>
                    <a:pt x="1309" y="685"/>
                  </a:lnTo>
                  <a:lnTo>
                    <a:pt x="1372" y="636"/>
                  </a:lnTo>
                  <a:lnTo>
                    <a:pt x="1435" y="589"/>
                  </a:lnTo>
                  <a:lnTo>
                    <a:pt x="1498" y="543"/>
                  </a:lnTo>
                  <a:lnTo>
                    <a:pt x="1563" y="500"/>
                  </a:lnTo>
                  <a:lnTo>
                    <a:pt x="1629" y="458"/>
                  </a:lnTo>
                  <a:lnTo>
                    <a:pt x="1696" y="418"/>
                  </a:lnTo>
                  <a:lnTo>
                    <a:pt x="1763" y="379"/>
                  </a:lnTo>
                  <a:lnTo>
                    <a:pt x="1832" y="341"/>
                  </a:lnTo>
                  <a:lnTo>
                    <a:pt x="1901" y="307"/>
                  </a:lnTo>
                  <a:lnTo>
                    <a:pt x="1971" y="273"/>
                  </a:lnTo>
                  <a:lnTo>
                    <a:pt x="1971" y="273"/>
                  </a:lnTo>
                  <a:lnTo>
                    <a:pt x="2045" y="240"/>
                  </a:lnTo>
                  <a:lnTo>
                    <a:pt x="2119" y="209"/>
                  </a:lnTo>
                  <a:lnTo>
                    <a:pt x="2194" y="180"/>
                  </a:lnTo>
                  <a:lnTo>
                    <a:pt x="2268" y="153"/>
                  </a:lnTo>
                  <a:lnTo>
                    <a:pt x="2344" y="130"/>
                  </a:lnTo>
                  <a:lnTo>
                    <a:pt x="2421" y="107"/>
                  </a:lnTo>
                  <a:lnTo>
                    <a:pt x="2496" y="86"/>
                  </a:lnTo>
                  <a:lnTo>
                    <a:pt x="2573" y="68"/>
                  </a:lnTo>
                  <a:lnTo>
                    <a:pt x="2650" y="52"/>
                  </a:lnTo>
                  <a:lnTo>
                    <a:pt x="2727" y="38"/>
                  </a:lnTo>
                  <a:lnTo>
                    <a:pt x="2805" y="27"/>
                  </a:lnTo>
                  <a:lnTo>
                    <a:pt x="2883" y="17"/>
                  </a:lnTo>
                  <a:lnTo>
                    <a:pt x="2961" y="10"/>
                  </a:lnTo>
                  <a:lnTo>
                    <a:pt x="3039" y="4"/>
                  </a:lnTo>
                  <a:lnTo>
                    <a:pt x="3118" y="1"/>
                  </a:lnTo>
                  <a:lnTo>
                    <a:pt x="3197" y="0"/>
                  </a:lnTo>
                  <a:lnTo>
                    <a:pt x="3197" y="0"/>
                  </a:lnTo>
                  <a:lnTo>
                    <a:pt x="3240" y="0"/>
                  </a:lnTo>
                  <a:lnTo>
                    <a:pt x="3284" y="1"/>
                  </a:lnTo>
                  <a:lnTo>
                    <a:pt x="3328" y="2"/>
                  </a:lnTo>
                  <a:lnTo>
                    <a:pt x="3371" y="5"/>
                  </a:lnTo>
                  <a:lnTo>
                    <a:pt x="3414" y="7"/>
                  </a:lnTo>
                  <a:lnTo>
                    <a:pt x="3457" y="12"/>
                  </a:lnTo>
                  <a:lnTo>
                    <a:pt x="3501" y="16"/>
                  </a:lnTo>
                  <a:lnTo>
                    <a:pt x="3544" y="20"/>
                  </a:lnTo>
                  <a:lnTo>
                    <a:pt x="3587" y="26"/>
                  </a:lnTo>
                  <a:lnTo>
                    <a:pt x="3630" y="32"/>
                  </a:lnTo>
                  <a:lnTo>
                    <a:pt x="3717" y="46"/>
                  </a:lnTo>
                  <a:lnTo>
                    <a:pt x="3802" y="64"/>
                  </a:lnTo>
                  <a:lnTo>
                    <a:pt x="3888" y="83"/>
                  </a:lnTo>
                  <a:lnTo>
                    <a:pt x="3974" y="105"/>
                  </a:lnTo>
                  <a:lnTo>
                    <a:pt x="4058" y="130"/>
                  </a:lnTo>
                  <a:lnTo>
                    <a:pt x="4142" y="157"/>
                  </a:lnTo>
                  <a:lnTo>
                    <a:pt x="4226" y="187"/>
                  </a:lnTo>
                  <a:lnTo>
                    <a:pt x="4311" y="219"/>
                  </a:lnTo>
                  <a:lnTo>
                    <a:pt x="4394" y="254"/>
                  </a:lnTo>
                  <a:lnTo>
                    <a:pt x="4477" y="290"/>
                  </a:lnTo>
                  <a:lnTo>
                    <a:pt x="4560" y="330"/>
                  </a:lnTo>
                  <a:lnTo>
                    <a:pt x="4642" y="373"/>
                  </a:lnTo>
                  <a:lnTo>
                    <a:pt x="4724" y="417"/>
                  </a:lnTo>
                  <a:lnTo>
                    <a:pt x="4805" y="464"/>
                  </a:lnTo>
                  <a:lnTo>
                    <a:pt x="4886" y="514"/>
                  </a:lnTo>
                  <a:lnTo>
                    <a:pt x="4966" y="566"/>
                  </a:lnTo>
                  <a:lnTo>
                    <a:pt x="5046" y="621"/>
                  </a:lnTo>
                  <a:lnTo>
                    <a:pt x="5126" y="677"/>
                  </a:lnTo>
                  <a:lnTo>
                    <a:pt x="5205" y="736"/>
                  </a:lnTo>
                  <a:lnTo>
                    <a:pt x="5283" y="799"/>
                  </a:lnTo>
                  <a:lnTo>
                    <a:pt x="5360" y="863"/>
                  </a:lnTo>
                  <a:lnTo>
                    <a:pt x="5437" y="930"/>
                  </a:lnTo>
                  <a:lnTo>
                    <a:pt x="5514" y="999"/>
                  </a:lnTo>
                  <a:lnTo>
                    <a:pt x="5589" y="1070"/>
                  </a:lnTo>
                  <a:lnTo>
                    <a:pt x="5664" y="1144"/>
                  </a:lnTo>
                  <a:lnTo>
                    <a:pt x="5738" y="1220"/>
                  </a:lnTo>
                  <a:lnTo>
                    <a:pt x="5813" y="1299"/>
                  </a:lnTo>
                  <a:lnTo>
                    <a:pt x="5813" y="1299"/>
                  </a:lnTo>
                  <a:lnTo>
                    <a:pt x="5886" y="1220"/>
                  </a:lnTo>
                  <a:lnTo>
                    <a:pt x="5961" y="1144"/>
                  </a:lnTo>
                  <a:lnTo>
                    <a:pt x="6035" y="1070"/>
                  </a:lnTo>
                  <a:lnTo>
                    <a:pt x="6111" y="999"/>
                  </a:lnTo>
                  <a:lnTo>
                    <a:pt x="6188" y="930"/>
                  </a:lnTo>
                  <a:lnTo>
                    <a:pt x="6264" y="863"/>
                  </a:lnTo>
                  <a:lnTo>
                    <a:pt x="6342" y="799"/>
                  </a:lnTo>
                  <a:lnTo>
                    <a:pt x="6420" y="736"/>
                  </a:lnTo>
                  <a:lnTo>
                    <a:pt x="6499" y="677"/>
                  </a:lnTo>
                  <a:lnTo>
                    <a:pt x="6579" y="621"/>
                  </a:lnTo>
                  <a:lnTo>
                    <a:pt x="6659" y="566"/>
                  </a:lnTo>
                  <a:lnTo>
                    <a:pt x="6738" y="514"/>
                  </a:lnTo>
                  <a:lnTo>
                    <a:pt x="6819" y="464"/>
                  </a:lnTo>
                  <a:lnTo>
                    <a:pt x="6900" y="417"/>
                  </a:lnTo>
                  <a:lnTo>
                    <a:pt x="6983" y="373"/>
                  </a:lnTo>
                  <a:lnTo>
                    <a:pt x="7065" y="330"/>
                  </a:lnTo>
                  <a:lnTo>
                    <a:pt x="7148" y="290"/>
                  </a:lnTo>
                  <a:lnTo>
                    <a:pt x="7231" y="254"/>
                  </a:lnTo>
                  <a:lnTo>
                    <a:pt x="7314" y="219"/>
                  </a:lnTo>
                  <a:lnTo>
                    <a:pt x="7398" y="187"/>
                  </a:lnTo>
                  <a:lnTo>
                    <a:pt x="7483" y="157"/>
                  </a:lnTo>
                  <a:lnTo>
                    <a:pt x="7567" y="130"/>
                  </a:lnTo>
                  <a:lnTo>
                    <a:pt x="7652" y="105"/>
                  </a:lnTo>
                  <a:lnTo>
                    <a:pt x="7736" y="83"/>
                  </a:lnTo>
                  <a:lnTo>
                    <a:pt x="7823" y="64"/>
                  </a:lnTo>
                  <a:lnTo>
                    <a:pt x="7908" y="46"/>
                  </a:lnTo>
                  <a:lnTo>
                    <a:pt x="7995" y="32"/>
                  </a:lnTo>
                  <a:lnTo>
                    <a:pt x="8038" y="26"/>
                  </a:lnTo>
                  <a:lnTo>
                    <a:pt x="8081" y="20"/>
                  </a:lnTo>
                  <a:lnTo>
                    <a:pt x="8124" y="16"/>
                  </a:lnTo>
                  <a:lnTo>
                    <a:pt x="8167" y="12"/>
                  </a:lnTo>
                  <a:lnTo>
                    <a:pt x="8211" y="7"/>
                  </a:lnTo>
                  <a:lnTo>
                    <a:pt x="8254" y="5"/>
                  </a:lnTo>
                  <a:lnTo>
                    <a:pt x="8297" y="2"/>
                  </a:lnTo>
                  <a:lnTo>
                    <a:pt x="8341" y="1"/>
                  </a:lnTo>
                  <a:lnTo>
                    <a:pt x="8384" y="0"/>
                  </a:lnTo>
                  <a:lnTo>
                    <a:pt x="8428" y="0"/>
                  </a:lnTo>
                  <a:lnTo>
                    <a:pt x="8428" y="0"/>
                  </a:lnTo>
                  <a:lnTo>
                    <a:pt x="8506" y="1"/>
                  </a:lnTo>
                  <a:lnTo>
                    <a:pt x="8585" y="4"/>
                  </a:lnTo>
                  <a:lnTo>
                    <a:pt x="8664" y="10"/>
                  </a:lnTo>
                  <a:lnTo>
                    <a:pt x="8742" y="17"/>
                  </a:lnTo>
                  <a:lnTo>
                    <a:pt x="8820" y="27"/>
                  </a:lnTo>
                  <a:lnTo>
                    <a:pt x="8897" y="38"/>
                  </a:lnTo>
                  <a:lnTo>
                    <a:pt x="8975" y="52"/>
                  </a:lnTo>
                  <a:lnTo>
                    <a:pt x="9052" y="68"/>
                  </a:lnTo>
                  <a:lnTo>
                    <a:pt x="9129" y="86"/>
                  </a:lnTo>
                  <a:lnTo>
                    <a:pt x="9205" y="107"/>
                  </a:lnTo>
                  <a:lnTo>
                    <a:pt x="9281" y="130"/>
                  </a:lnTo>
                  <a:lnTo>
                    <a:pt x="9356" y="153"/>
                  </a:lnTo>
                  <a:lnTo>
                    <a:pt x="9431" y="180"/>
                  </a:lnTo>
                  <a:lnTo>
                    <a:pt x="9505" y="209"/>
                  </a:lnTo>
                  <a:lnTo>
                    <a:pt x="9580" y="240"/>
                  </a:lnTo>
                  <a:lnTo>
                    <a:pt x="9653" y="273"/>
                  </a:lnTo>
                  <a:lnTo>
                    <a:pt x="9653" y="273"/>
                  </a:lnTo>
                  <a:lnTo>
                    <a:pt x="9724" y="307"/>
                  </a:lnTo>
                  <a:lnTo>
                    <a:pt x="9793" y="342"/>
                  </a:lnTo>
                  <a:lnTo>
                    <a:pt x="9862" y="379"/>
                  </a:lnTo>
                  <a:lnTo>
                    <a:pt x="9929" y="418"/>
                  </a:lnTo>
                  <a:lnTo>
                    <a:pt x="9996" y="458"/>
                  </a:lnTo>
                  <a:lnTo>
                    <a:pt x="10062" y="500"/>
                  </a:lnTo>
                  <a:lnTo>
                    <a:pt x="10126" y="543"/>
                  </a:lnTo>
                  <a:lnTo>
                    <a:pt x="10190" y="589"/>
                  </a:lnTo>
                  <a:lnTo>
                    <a:pt x="10253" y="636"/>
                  </a:lnTo>
                  <a:lnTo>
                    <a:pt x="10315" y="685"/>
                  </a:lnTo>
                  <a:lnTo>
                    <a:pt x="10376" y="735"/>
                  </a:lnTo>
                  <a:lnTo>
                    <a:pt x="10436" y="787"/>
                  </a:lnTo>
                  <a:lnTo>
                    <a:pt x="10496" y="840"/>
                  </a:lnTo>
                  <a:lnTo>
                    <a:pt x="10553" y="895"/>
                  </a:lnTo>
                  <a:lnTo>
                    <a:pt x="10610" y="952"/>
                  </a:lnTo>
                  <a:lnTo>
                    <a:pt x="10666" y="1011"/>
                  </a:lnTo>
                  <a:lnTo>
                    <a:pt x="10666" y="1011"/>
                  </a:lnTo>
                  <a:lnTo>
                    <a:pt x="10727" y="1078"/>
                  </a:lnTo>
                  <a:lnTo>
                    <a:pt x="10786" y="1146"/>
                  </a:lnTo>
                  <a:lnTo>
                    <a:pt x="10845" y="1216"/>
                  </a:lnTo>
                  <a:lnTo>
                    <a:pt x="10900" y="1287"/>
                  </a:lnTo>
                  <a:lnTo>
                    <a:pt x="10954" y="1360"/>
                  </a:lnTo>
                  <a:lnTo>
                    <a:pt x="11006" y="1433"/>
                  </a:lnTo>
                  <a:lnTo>
                    <a:pt x="11055" y="1509"/>
                  </a:lnTo>
                  <a:lnTo>
                    <a:pt x="11103" y="1584"/>
                  </a:lnTo>
                  <a:lnTo>
                    <a:pt x="11148" y="1662"/>
                  </a:lnTo>
                  <a:lnTo>
                    <a:pt x="11192" y="1740"/>
                  </a:lnTo>
                  <a:lnTo>
                    <a:pt x="11235" y="1820"/>
                  </a:lnTo>
                  <a:lnTo>
                    <a:pt x="11273" y="1900"/>
                  </a:lnTo>
                  <a:lnTo>
                    <a:pt x="11311" y="1981"/>
                  </a:lnTo>
                  <a:lnTo>
                    <a:pt x="11347" y="2063"/>
                  </a:lnTo>
                  <a:lnTo>
                    <a:pt x="11381" y="2146"/>
                  </a:lnTo>
                  <a:lnTo>
                    <a:pt x="11413" y="2230"/>
                  </a:lnTo>
                  <a:lnTo>
                    <a:pt x="11442" y="2314"/>
                  </a:lnTo>
                  <a:lnTo>
                    <a:pt x="11469" y="2400"/>
                  </a:lnTo>
                  <a:lnTo>
                    <a:pt x="11494" y="2485"/>
                  </a:lnTo>
                  <a:lnTo>
                    <a:pt x="11517" y="2571"/>
                  </a:lnTo>
                  <a:lnTo>
                    <a:pt x="11538" y="2659"/>
                  </a:lnTo>
                  <a:lnTo>
                    <a:pt x="11556" y="2746"/>
                  </a:lnTo>
                  <a:lnTo>
                    <a:pt x="11573" y="2835"/>
                  </a:lnTo>
                  <a:lnTo>
                    <a:pt x="11587" y="2922"/>
                  </a:lnTo>
                  <a:lnTo>
                    <a:pt x="11598" y="3012"/>
                  </a:lnTo>
                  <a:lnTo>
                    <a:pt x="11608" y="3101"/>
                  </a:lnTo>
                  <a:lnTo>
                    <a:pt x="11616" y="3190"/>
                  </a:lnTo>
                  <a:lnTo>
                    <a:pt x="11621" y="3281"/>
                  </a:lnTo>
                  <a:lnTo>
                    <a:pt x="11624" y="3371"/>
                  </a:lnTo>
                  <a:lnTo>
                    <a:pt x="11624" y="3461"/>
                  </a:lnTo>
                  <a:lnTo>
                    <a:pt x="11622" y="3551"/>
                  </a:lnTo>
                  <a:lnTo>
                    <a:pt x="11619" y="3642"/>
                  </a:lnTo>
                  <a:lnTo>
                    <a:pt x="11619" y="3642"/>
                  </a:lnTo>
                  <a:lnTo>
                    <a:pt x="11619" y="3650"/>
                  </a:lnTo>
                  <a:lnTo>
                    <a:pt x="11619" y="3650"/>
                  </a:lnTo>
                  <a:lnTo>
                    <a:pt x="11615" y="3728"/>
                  </a:lnTo>
                  <a:lnTo>
                    <a:pt x="11608" y="3807"/>
                  </a:lnTo>
                  <a:lnTo>
                    <a:pt x="11602" y="3885"/>
                  </a:lnTo>
                  <a:lnTo>
                    <a:pt x="11594" y="3962"/>
                  </a:lnTo>
                  <a:lnTo>
                    <a:pt x="11586" y="4041"/>
                  </a:lnTo>
                  <a:lnTo>
                    <a:pt x="11576" y="4119"/>
                  </a:lnTo>
                  <a:lnTo>
                    <a:pt x="11565" y="4197"/>
                  </a:lnTo>
                  <a:lnTo>
                    <a:pt x="11553" y="4275"/>
                  </a:lnTo>
                  <a:lnTo>
                    <a:pt x="11541" y="4352"/>
                  </a:lnTo>
                  <a:lnTo>
                    <a:pt x="11527" y="4430"/>
                  </a:lnTo>
                  <a:lnTo>
                    <a:pt x="11512" y="4507"/>
                  </a:lnTo>
                  <a:lnTo>
                    <a:pt x="11497" y="4585"/>
                  </a:lnTo>
                  <a:lnTo>
                    <a:pt x="11480" y="4661"/>
                  </a:lnTo>
                  <a:lnTo>
                    <a:pt x="11462" y="4738"/>
                  </a:lnTo>
                  <a:lnTo>
                    <a:pt x="11444" y="4815"/>
                  </a:lnTo>
                  <a:lnTo>
                    <a:pt x="11424" y="4890"/>
                  </a:lnTo>
                  <a:lnTo>
                    <a:pt x="11424" y="4890"/>
                  </a:lnTo>
                  <a:lnTo>
                    <a:pt x="11421" y="4899"/>
                  </a:lnTo>
                  <a:lnTo>
                    <a:pt x="11417" y="4906"/>
                  </a:lnTo>
                  <a:lnTo>
                    <a:pt x="11412" y="4913"/>
                  </a:lnTo>
                  <a:lnTo>
                    <a:pt x="11405" y="4918"/>
                  </a:lnTo>
                  <a:lnTo>
                    <a:pt x="11399" y="4923"/>
                  </a:lnTo>
                  <a:lnTo>
                    <a:pt x="11391" y="4927"/>
                  </a:lnTo>
                  <a:lnTo>
                    <a:pt x="11382" y="4929"/>
                  </a:lnTo>
                  <a:lnTo>
                    <a:pt x="11374" y="4929"/>
                  </a:lnTo>
                  <a:lnTo>
                    <a:pt x="7299" y="4929"/>
                  </a:lnTo>
                  <a:lnTo>
                    <a:pt x="6681" y="6421"/>
                  </a:lnTo>
                  <a:lnTo>
                    <a:pt x="6681" y="6421"/>
                  </a:lnTo>
                  <a:lnTo>
                    <a:pt x="6678" y="6427"/>
                  </a:lnTo>
                  <a:lnTo>
                    <a:pt x="6674" y="6432"/>
                  </a:lnTo>
                  <a:lnTo>
                    <a:pt x="6669" y="6438"/>
                  </a:lnTo>
                  <a:lnTo>
                    <a:pt x="6664" y="6442"/>
                  </a:lnTo>
                  <a:lnTo>
                    <a:pt x="6657" y="6446"/>
                  </a:lnTo>
                  <a:lnTo>
                    <a:pt x="6651" y="6449"/>
                  </a:lnTo>
                  <a:lnTo>
                    <a:pt x="6645" y="6451"/>
                  </a:lnTo>
                  <a:lnTo>
                    <a:pt x="6637" y="6452"/>
                  </a:lnTo>
                  <a:lnTo>
                    <a:pt x="6637" y="6452"/>
                  </a:lnTo>
                  <a:lnTo>
                    <a:pt x="6634" y="6452"/>
                  </a:lnTo>
                  <a:lnTo>
                    <a:pt x="6634" y="6452"/>
                  </a:lnTo>
                  <a:close/>
                </a:path>
              </a:pathLst>
            </a:custGeom>
            <a:solidFill>
              <a:srgbClr val="EF4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800"/>
            </a:p>
          </p:txBody>
        </p:sp>
        <p:sp>
          <p:nvSpPr>
            <p:cNvPr id="9" name="Freeform 10"/>
            <p:cNvSpPr>
              <a:spLocks/>
            </p:cNvSpPr>
            <p:nvPr/>
          </p:nvSpPr>
          <p:spPr bwMode="auto">
            <a:xfrm>
              <a:off x="3133725" y="3171825"/>
              <a:ext cx="3403600" cy="2062163"/>
            </a:xfrm>
            <a:custGeom>
              <a:avLst/>
              <a:gdLst>
                <a:gd name="T0" fmla="*/ 5350 w 10719"/>
                <a:gd name="T1" fmla="*/ 6492 h 6494"/>
                <a:gd name="T2" fmla="*/ 5283 w 10719"/>
                <a:gd name="T3" fmla="*/ 6457 h 6494"/>
                <a:gd name="T4" fmla="*/ 4927 w 10719"/>
                <a:gd name="T5" fmla="*/ 6266 h 6494"/>
                <a:gd name="T6" fmla="*/ 4394 w 10719"/>
                <a:gd name="T7" fmla="*/ 5962 h 6494"/>
                <a:gd name="T8" fmla="*/ 3899 w 10719"/>
                <a:gd name="T9" fmla="*/ 5654 h 6494"/>
                <a:gd name="T10" fmla="*/ 3538 w 10719"/>
                <a:gd name="T11" fmla="*/ 5410 h 6494"/>
                <a:gd name="T12" fmla="*/ 3157 w 10719"/>
                <a:gd name="T13" fmla="*/ 5136 h 6494"/>
                <a:gd name="T14" fmla="*/ 2767 w 10719"/>
                <a:gd name="T15" fmla="*/ 4833 h 6494"/>
                <a:gd name="T16" fmla="*/ 2440 w 10719"/>
                <a:gd name="T17" fmla="*/ 4561 h 6494"/>
                <a:gd name="T18" fmla="*/ 2031 w 10719"/>
                <a:gd name="T19" fmla="*/ 4189 h 6494"/>
                <a:gd name="T20" fmla="*/ 1650 w 10719"/>
                <a:gd name="T21" fmla="*/ 3808 h 6494"/>
                <a:gd name="T22" fmla="*/ 1300 w 10719"/>
                <a:gd name="T23" fmla="*/ 3418 h 6494"/>
                <a:gd name="T24" fmla="*/ 1120 w 10719"/>
                <a:gd name="T25" fmla="*/ 3201 h 6494"/>
                <a:gd name="T26" fmla="*/ 933 w 10719"/>
                <a:gd name="T27" fmla="*/ 2959 h 6494"/>
                <a:gd name="T28" fmla="*/ 758 w 10719"/>
                <a:gd name="T29" fmla="*/ 2714 h 6494"/>
                <a:gd name="T30" fmla="*/ 595 w 10719"/>
                <a:gd name="T31" fmla="*/ 2467 h 6494"/>
                <a:gd name="T32" fmla="*/ 442 w 10719"/>
                <a:gd name="T33" fmla="*/ 2217 h 6494"/>
                <a:gd name="T34" fmla="*/ 302 w 10719"/>
                <a:gd name="T35" fmla="*/ 1966 h 6494"/>
                <a:gd name="T36" fmla="*/ 173 w 10719"/>
                <a:gd name="T37" fmla="*/ 1712 h 6494"/>
                <a:gd name="T38" fmla="*/ 58 w 10719"/>
                <a:gd name="T39" fmla="*/ 1456 h 6494"/>
                <a:gd name="T40" fmla="*/ 4 w 10719"/>
                <a:gd name="T41" fmla="*/ 1326 h 6494"/>
                <a:gd name="T42" fmla="*/ 0 w 10719"/>
                <a:gd name="T43" fmla="*/ 1301 h 6494"/>
                <a:gd name="T44" fmla="*/ 8 w 10719"/>
                <a:gd name="T45" fmla="*/ 1276 h 6494"/>
                <a:gd name="T46" fmla="*/ 21 w 10719"/>
                <a:gd name="T47" fmla="*/ 1264 h 6494"/>
                <a:gd name="T48" fmla="*/ 45 w 10719"/>
                <a:gd name="T49" fmla="*/ 1254 h 6494"/>
                <a:gd name="T50" fmla="*/ 3963 w 10719"/>
                <a:gd name="T51" fmla="*/ 31 h 6494"/>
                <a:gd name="T52" fmla="*/ 3980 w 10719"/>
                <a:gd name="T53" fmla="*/ 10 h 6494"/>
                <a:gd name="T54" fmla="*/ 4006 w 10719"/>
                <a:gd name="T55" fmla="*/ 0 h 6494"/>
                <a:gd name="T56" fmla="*/ 4017 w 10719"/>
                <a:gd name="T57" fmla="*/ 0 h 6494"/>
                <a:gd name="T58" fmla="*/ 4042 w 10719"/>
                <a:gd name="T59" fmla="*/ 10 h 6494"/>
                <a:gd name="T60" fmla="*/ 6315 w 10719"/>
                <a:gd name="T61" fmla="*/ 3658 h 6494"/>
                <a:gd name="T62" fmla="*/ 7287 w 10719"/>
                <a:gd name="T63" fmla="*/ 1294 h 6494"/>
                <a:gd name="T64" fmla="*/ 7312 w 10719"/>
                <a:gd name="T65" fmla="*/ 1278 h 6494"/>
                <a:gd name="T66" fmla="*/ 10667 w 10719"/>
                <a:gd name="T67" fmla="*/ 1274 h 6494"/>
                <a:gd name="T68" fmla="*/ 10692 w 10719"/>
                <a:gd name="T69" fmla="*/ 1281 h 6494"/>
                <a:gd name="T70" fmla="*/ 10710 w 10719"/>
                <a:gd name="T71" fmla="*/ 1298 h 6494"/>
                <a:gd name="T72" fmla="*/ 10717 w 10719"/>
                <a:gd name="T73" fmla="*/ 1315 h 6494"/>
                <a:gd name="T74" fmla="*/ 10717 w 10719"/>
                <a:gd name="T75" fmla="*/ 1340 h 6494"/>
                <a:gd name="T76" fmla="*/ 10661 w 10719"/>
                <a:gd name="T77" fmla="*/ 1474 h 6494"/>
                <a:gd name="T78" fmla="*/ 10545 w 10719"/>
                <a:gd name="T79" fmla="*/ 1729 h 6494"/>
                <a:gd name="T80" fmla="*/ 10416 w 10719"/>
                <a:gd name="T81" fmla="*/ 1982 h 6494"/>
                <a:gd name="T82" fmla="*/ 10276 w 10719"/>
                <a:gd name="T83" fmla="*/ 2232 h 6494"/>
                <a:gd name="T84" fmla="*/ 10123 w 10719"/>
                <a:gd name="T85" fmla="*/ 2482 h 6494"/>
                <a:gd name="T86" fmla="*/ 9959 w 10719"/>
                <a:gd name="T87" fmla="*/ 2728 h 6494"/>
                <a:gd name="T88" fmla="*/ 9784 w 10719"/>
                <a:gd name="T89" fmla="*/ 2971 h 6494"/>
                <a:gd name="T90" fmla="*/ 9598 w 10719"/>
                <a:gd name="T91" fmla="*/ 3213 h 6494"/>
                <a:gd name="T92" fmla="*/ 9418 w 10719"/>
                <a:gd name="T93" fmla="*/ 3430 h 6494"/>
                <a:gd name="T94" fmla="*/ 9068 w 10719"/>
                <a:gd name="T95" fmla="*/ 3818 h 6494"/>
                <a:gd name="T96" fmla="*/ 8688 w 10719"/>
                <a:gd name="T97" fmla="*/ 4197 h 6494"/>
                <a:gd name="T98" fmla="*/ 8279 w 10719"/>
                <a:gd name="T99" fmla="*/ 4568 h 6494"/>
                <a:gd name="T100" fmla="*/ 7953 w 10719"/>
                <a:gd name="T101" fmla="*/ 4839 h 6494"/>
                <a:gd name="T102" fmla="*/ 7563 w 10719"/>
                <a:gd name="T103" fmla="*/ 5141 h 6494"/>
                <a:gd name="T104" fmla="*/ 7184 w 10719"/>
                <a:gd name="T105" fmla="*/ 5414 h 6494"/>
                <a:gd name="T106" fmla="*/ 6823 w 10719"/>
                <a:gd name="T107" fmla="*/ 5656 h 6494"/>
                <a:gd name="T108" fmla="*/ 6331 w 10719"/>
                <a:gd name="T109" fmla="*/ 5964 h 6494"/>
                <a:gd name="T110" fmla="*/ 5799 w 10719"/>
                <a:gd name="T111" fmla="*/ 6267 h 6494"/>
                <a:gd name="T112" fmla="*/ 5444 w 10719"/>
                <a:gd name="T113" fmla="*/ 6457 h 6494"/>
                <a:gd name="T114" fmla="*/ 5377 w 10719"/>
                <a:gd name="T115" fmla="*/ 6492 h 6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19" h="6494">
                  <a:moveTo>
                    <a:pt x="5364" y="6494"/>
                  </a:moveTo>
                  <a:lnTo>
                    <a:pt x="5364" y="6494"/>
                  </a:lnTo>
                  <a:lnTo>
                    <a:pt x="5356" y="6494"/>
                  </a:lnTo>
                  <a:lnTo>
                    <a:pt x="5350" y="6492"/>
                  </a:lnTo>
                  <a:lnTo>
                    <a:pt x="5343" y="6490"/>
                  </a:lnTo>
                  <a:lnTo>
                    <a:pt x="5338" y="6487"/>
                  </a:lnTo>
                  <a:lnTo>
                    <a:pt x="5338" y="6487"/>
                  </a:lnTo>
                  <a:lnTo>
                    <a:pt x="5283" y="6457"/>
                  </a:lnTo>
                  <a:lnTo>
                    <a:pt x="5201" y="6414"/>
                  </a:lnTo>
                  <a:lnTo>
                    <a:pt x="5201" y="6414"/>
                  </a:lnTo>
                  <a:lnTo>
                    <a:pt x="5031" y="6323"/>
                  </a:lnTo>
                  <a:lnTo>
                    <a:pt x="4927" y="6266"/>
                  </a:lnTo>
                  <a:lnTo>
                    <a:pt x="4809" y="6201"/>
                  </a:lnTo>
                  <a:lnTo>
                    <a:pt x="4680" y="6129"/>
                  </a:lnTo>
                  <a:lnTo>
                    <a:pt x="4542" y="6049"/>
                  </a:lnTo>
                  <a:lnTo>
                    <a:pt x="4394" y="5962"/>
                  </a:lnTo>
                  <a:lnTo>
                    <a:pt x="4236" y="5866"/>
                  </a:lnTo>
                  <a:lnTo>
                    <a:pt x="4071" y="5764"/>
                  </a:lnTo>
                  <a:lnTo>
                    <a:pt x="3986" y="5710"/>
                  </a:lnTo>
                  <a:lnTo>
                    <a:pt x="3899" y="5654"/>
                  </a:lnTo>
                  <a:lnTo>
                    <a:pt x="3811" y="5595"/>
                  </a:lnTo>
                  <a:lnTo>
                    <a:pt x="3721" y="5535"/>
                  </a:lnTo>
                  <a:lnTo>
                    <a:pt x="3631" y="5473"/>
                  </a:lnTo>
                  <a:lnTo>
                    <a:pt x="3538" y="5410"/>
                  </a:lnTo>
                  <a:lnTo>
                    <a:pt x="3444" y="5345"/>
                  </a:lnTo>
                  <a:lnTo>
                    <a:pt x="3350" y="5277"/>
                  </a:lnTo>
                  <a:lnTo>
                    <a:pt x="3254" y="5208"/>
                  </a:lnTo>
                  <a:lnTo>
                    <a:pt x="3157" y="5136"/>
                  </a:lnTo>
                  <a:lnTo>
                    <a:pt x="3060" y="5063"/>
                  </a:lnTo>
                  <a:lnTo>
                    <a:pt x="2963" y="4988"/>
                  </a:lnTo>
                  <a:lnTo>
                    <a:pt x="2865" y="4912"/>
                  </a:lnTo>
                  <a:lnTo>
                    <a:pt x="2767" y="4833"/>
                  </a:lnTo>
                  <a:lnTo>
                    <a:pt x="2767" y="4833"/>
                  </a:lnTo>
                  <a:lnTo>
                    <a:pt x="2656" y="4743"/>
                  </a:lnTo>
                  <a:lnTo>
                    <a:pt x="2547" y="4653"/>
                  </a:lnTo>
                  <a:lnTo>
                    <a:pt x="2440" y="4561"/>
                  </a:lnTo>
                  <a:lnTo>
                    <a:pt x="2336" y="4469"/>
                  </a:lnTo>
                  <a:lnTo>
                    <a:pt x="2232" y="4376"/>
                  </a:lnTo>
                  <a:lnTo>
                    <a:pt x="2130" y="4283"/>
                  </a:lnTo>
                  <a:lnTo>
                    <a:pt x="2031" y="4189"/>
                  </a:lnTo>
                  <a:lnTo>
                    <a:pt x="1933" y="4094"/>
                  </a:lnTo>
                  <a:lnTo>
                    <a:pt x="1837" y="3999"/>
                  </a:lnTo>
                  <a:lnTo>
                    <a:pt x="1742" y="3904"/>
                  </a:lnTo>
                  <a:lnTo>
                    <a:pt x="1650" y="3808"/>
                  </a:lnTo>
                  <a:lnTo>
                    <a:pt x="1559" y="3711"/>
                  </a:lnTo>
                  <a:lnTo>
                    <a:pt x="1471" y="3614"/>
                  </a:lnTo>
                  <a:lnTo>
                    <a:pt x="1384" y="3516"/>
                  </a:lnTo>
                  <a:lnTo>
                    <a:pt x="1300" y="3418"/>
                  </a:lnTo>
                  <a:lnTo>
                    <a:pt x="1217" y="3320"/>
                  </a:lnTo>
                  <a:lnTo>
                    <a:pt x="1217" y="3320"/>
                  </a:lnTo>
                  <a:lnTo>
                    <a:pt x="1168" y="3260"/>
                  </a:lnTo>
                  <a:lnTo>
                    <a:pt x="1120" y="3201"/>
                  </a:lnTo>
                  <a:lnTo>
                    <a:pt x="1072" y="3141"/>
                  </a:lnTo>
                  <a:lnTo>
                    <a:pt x="1024" y="3080"/>
                  </a:lnTo>
                  <a:lnTo>
                    <a:pt x="978" y="3020"/>
                  </a:lnTo>
                  <a:lnTo>
                    <a:pt x="933" y="2959"/>
                  </a:lnTo>
                  <a:lnTo>
                    <a:pt x="888" y="2898"/>
                  </a:lnTo>
                  <a:lnTo>
                    <a:pt x="844" y="2837"/>
                  </a:lnTo>
                  <a:lnTo>
                    <a:pt x="801" y="2776"/>
                  </a:lnTo>
                  <a:lnTo>
                    <a:pt x="758" y="2714"/>
                  </a:lnTo>
                  <a:lnTo>
                    <a:pt x="716" y="2652"/>
                  </a:lnTo>
                  <a:lnTo>
                    <a:pt x="675" y="2591"/>
                  </a:lnTo>
                  <a:lnTo>
                    <a:pt x="635" y="2529"/>
                  </a:lnTo>
                  <a:lnTo>
                    <a:pt x="595" y="2467"/>
                  </a:lnTo>
                  <a:lnTo>
                    <a:pt x="556" y="2405"/>
                  </a:lnTo>
                  <a:lnTo>
                    <a:pt x="517" y="2342"/>
                  </a:lnTo>
                  <a:lnTo>
                    <a:pt x="479" y="2280"/>
                  </a:lnTo>
                  <a:lnTo>
                    <a:pt x="442" y="2217"/>
                  </a:lnTo>
                  <a:lnTo>
                    <a:pt x="407" y="2155"/>
                  </a:lnTo>
                  <a:lnTo>
                    <a:pt x="371" y="2092"/>
                  </a:lnTo>
                  <a:lnTo>
                    <a:pt x="337" y="2028"/>
                  </a:lnTo>
                  <a:lnTo>
                    <a:pt x="302" y="1966"/>
                  </a:lnTo>
                  <a:lnTo>
                    <a:pt x="270" y="1902"/>
                  </a:lnTo>
                  <a:lnTo>
                    <a:pt x="236" y="1839"/>
                  </a:lnTo>
                  <a:lnTo>
                    <a:pt x="205" y="1775"/>
                  </a:lnTo>
                  <a:lnTo>
                    <a:pt x="173" y="1712"/>
                  </a:lnTo>
                  <a:lnTo>
                    <a:pt x="144" y="1648"/>
                  </a:lnTo>
                  <a:lnTo>
                    <a:pt x="114" y="1584"/>
                  </a:lnTo>
                  <a:lnTo>
                    <a:pt x="86" y="1519"/>
                  </a:lnTo>
                  <a:lnTo>
                    <a:pt x="58" y="1456"/>
                  </a:lnTo>
                  <a:lnTo>
                    <a:pt x="31" y="1392"/>
                  </a:lnTo>
                  <a:lnTo>
                    <a:pt x="4" y="1327"/>
                  </a:lnTo>
                  <a:lnTo>
                    <a:pt x="4" y="1326"/>
                  </a:lnTo>
                  <a:lnTo>
                    <a:pt x="4" y="1326"/>
                  </a:lnTo>
                  <a:lnTo>
                    <a:pt x="2" y="1320"/>
                  </a:lnTo>
                  <a:lnTo>
                    <a:pt x="0" y="1313"/>
                  </a:lnTo>
                  <a:lnTo>
                    <a:pt x="0" y="1308"/>
                  </a:lnTo>
                  <a:lnTo>
                    <a:pt x="0" y="1301"/>
                  </a:lnTo>
                  <a:lnTo>
                    <a:pt x="1" y="1295"/>
                  </a:lnTo>
                  <a:lnTo>
                    <a:pt x="2" y="1288"/>
                  </a:lnTo>
                  <a:lnTo>
                    <a:pt x="5" y="1283"/>
                  </a:lnTo>
                  <a:lnTo>
                    <a:pt x="8" y="1276"/>
                  </a:lnTo>
                  <a:lnTo>
                    <a:pt x="8" y="1276"/>
                  </a:lnTo>
                  <a:lnTo>
                    <a:pt x="11" y="1272"/>
                  </a:lnTo>
                  <a:lnTo>
                    <a:pt x="16" y="1267"/>
                  </a:lnTo>
                  <a:lnTo>
                    <a:pt x="21" y="1264"/>
                  </a:lnTo>
                  <a:lnTo>
                    <a:pt x="27" y="1260"/>
                  </a:lnTo>
                  <a:lnTo>
                    <a:pt x="32" y="1257"/>
                  </a:lnTo>
                  <a:lnTo>
                    <a:pt x="38" y="1255"/>
                  </a:lnTo>
                  <a:lnTo>
                    <a:pt x="45" y="1254"/>
                  </a:lnTo>
                  <a:lnTo>
                    <a:pt x="51" y="1254"/>
                  </a:lnTo>
                  <a:lnTo>
                    <a:pt x="3445" y="1254"/>
                  </a:lnTo>
                  <a:lnTo>
                    <a:pt x="3963" y="31"/>
                  </a:lnTo>
                  <a:lnTo>
                    <a:pt x="3963" y="31"/>
                  </a:lnTo>
                  <a:lnTo>
                    <a:pt x="3966" y="25"/>
                  </a:lnTo>
                  <a:lnTo>
                    <a:pt x="3971" y="19"/>
                  </a:lnTo>
                  <a:lnTo>
                    <a:pt x="3975" y="14"/>
                  </a:lnTo>
                  <a:lnTo>
                    <a:pt x="3980" y="10"/>
                  </a:lnTo>
                  <a:lnTo>
                    <a:pt x="3987" y="5"/>
                  </a:lnTo>
                  <a:lnTo>
                    <a:pt x="3993" y="3"/>
                  </a:lnTo>
                  <a:lnTo>
                    <a:pt x="4000" y="1"/>
                  </a:lnTo>
                  <a:lnTo>
                    <a:pt x="4006" y="0"/>
                  </a:lnTo>
                  <a:lnTo>
                    <a:pt x="4006" y="0"/>
                  </a:lnTo>
                  <a:lnTo>
                    <a:pt x="4011" y="0"/>
                  </a:lnTo>
                  <a:lnTo>
                    <a:pt x="4011" y="0"/>
                  </a:lnTo>
                  <a:lnTo>
                    <a:pt x="4017" y="0"/>
                  </a:lnTo>
                  <a:lnTo>
                    <a:pt x="4024" y="1"/>
                  </a:lnTo>
                  <a:lnTo>
                    <a:pt x="4030" y="3"/>
                  </a:lnTo>
                  <a:lnTo>
                    <a:pt x="4036" y="6"/>
                  </a:lnTo>
                  <a:lnTo>
                    <a:pt x="4042" y="10"/>
                  </a:lnTo>
                  <a:lnTo>
                    <a:pt x="4046" y="14"/>
                  </a:lnTo>
                  <a:lnTo>
                    <a:pt x="4051" y="18"/>
                  </a:lnTo>
                  <a:lnTo>
                    <a:pt x="4055" y="24"/>
                  </a:lnTo>
                  <a:lnTo>
                    <a:pt x="6315" y="3658"/>
                  </a:lnTo>
                  <a:lnTo>
                    <a:pt x="7280" y="1307"/>
                  </a:lnTo>
                  <a:lnTo>
                    <a:pt x="7280" y="1307"/>
                  </a:lnTo>
                  <a:lnTo>
                    <a:pt x="7283" y="1300"/>
                  </a:lnTo>
                  <a:lnTo>
                    <a:pt x="7287" y="1294"/>
                  </a:lnTo>
                  <a:lnTo>
                    <a:pt x="7293" y="1288"/>
                  </a:lnTo>
                  <a:lnTo>
                    <a:pt x="7299" y="1284"/>
                  </a:lnTo>
                  <a:lnTo>
                    <a:pt x="7306" y="1280"/>
                  </a:lnTo>
                  <a:lnTo>
                    <a:pt x="7312" y="1278"/>
                  </a:lnTo>
                  <a:lnTo>
                    <a:pt x="7320" y="1275"/>
                  </a:lnTo>
                  <a:lnTo>
                    <a:pt x="7327" y="1274"/>
                  </a:lnTo>
                  <a:lnTo>
                    <a:pt x="10667" y="1274"/>
                  </a:lnTo>
                  <a:lnTo>
                    <a:pt x="10667" y="1274"/>
                  </a:lnTo>
                  <a:lnTo>
                    <a:pt x="10673" y="1275"/>
                  </a:lnTo>
                  <a:lnTo>
                    <a:pt x="10680" y="1276"/>
                  </a:lnTo>
                  <a:lnTo>
                    <a:pt x="10686" y="1279"/>
                  </a:lnTo>
                  <a:lnTo>
                    <a:pt x="10692" y="1281"/>
                  </a:lnTo>
                  <a:lnTo>
                    <a:pt x="10697" y="1284"/>
                  </a:lnTo>
                  <a:lnTo>
                    <a:pt x="10702" y="1288"/>
                  </a:lnTo>
                  <a:lnTo>
                    <a:pt x="10707" y="1293"/>
                  </a:lnTo>
                  <a:lnTo>
                    <a:pt x="10710" y="1298"/>
                  </a:lnTo>
                  <a:lnTo>
                    <a:pt x="10710" y="1298"/>
                  </a:lnTo>
                  <a:lnTo>
                    <a:pt x="10713" y="1303"/>
                  </a:lnTo>
                  <a:lnTo>
                    <a:pt x="10716" y="1309"/>
                  </a:lnTo>
                  <a:lnTo>
                    <a:pt x="10717" y="1315"/>
                  </a:lnTo>
                  <a:lnTo>
                    <a:pt x="10719" y="1322"/>
                  </a:lnTo>
                  <a:lnTo>
                    <a:pt x="10719" y="1327"/>
                  </a:lnTo>
                  <a:lnTo>
                    <a:pt x="10719" y="1334"/>
                  </a:lnTo>
                  <a:lnTo>
                    <a:pt x="10717" y="1340"/>
                  </a:lnTo>
                  <a:lnTo>
                    <a:pt x="10715" y="1347"/>
                  </a:lnTo>
                  <a:lnTo>
                    <a:pt x="10715" y="1347"/>
                  </a:lnTo>
                  <a:lnTo>
                    <a:pt x="10688" y="1410"/>
                  </a:lnTo>
                  <a:lnTo>
                    <a:pt x="10661" y="1474"/>
                  </a:lnTo>
                  <a:lnTo>
                    <a:pt x="10633" y="1538"/>
                  </a:lnTo>
                  <a:lnTo>
                    <a:pt x="10604" y="1602"/>
                  </a:lnTo>
                  <a:lnTo>
                    <a:pt x="10575" y="1665"/>
                  </a:lnTo>
                  <a:lnTo>
                    <a:pt x="10545" y="1729"/>
                  </a:lnTo>
                  <a:lnTo>
                    <a:pt x="10513" y="1792"/>
                  </a:lnTo>
                  <a:lnTo>
                    <a:pt x="10482" y="1855"/>
                  </a:lnTo>
                  <a:lnTo>
                    <a:pt x="10450" y="1919"/>
                  </a:lnTo>
                  <a:lnTo>
                    <a:pt x="10416" y="1982"/>
                  </a:lnTo>
                  <a:lnTo>
                    <a:pt x="10382" y="2044"/>
                  </a:lnTo>
                  <a:lnTo>
                    <a:pt x="10347" y="2107"/>
                  </a:lnTo>
                  <a:lnTo>
                    <a:pt x="10311" y="2170"/>
                  </a:lnTo>
                  <a:lnTo>
                    <a:pt x="10276" y="2232"/>
                  </a:lnTo>
                  <a:lnTo>
                    <a:pt x="10239" y="2295"/>
                  </a:lnTo>
                  <a:lnTo>
                    <a:pt x="10201" y="2358"/>
                  </a:lnTo>
                  <a:lnTo>
                    <a:pt x="10162" y="2419"/>
                  </a:lnTo>
                  <a:lnTo>
                    <a:pt x="10123" y="2482"/>
                  </a:lnTo>
                  <a:lnTo>
                    <a:pt x="10084" y="2543"/>
                  </a:lnTo>
                  <a:lnTo>
                    <a:pt x="10042" y="2605"/>
                  </a:lnTo>
                  <a:lnTo>
                    <a:pt x="10001" y="2666"/>
                  </a:lnTo>
                  <a:lnTo>
                    <a:pt x="9959" y="2728"/>
                  </a:lnTo>
                  <a:lnTo>
                    <a:pt x="9917" y="2788"/>
                  </a:lnTo>
                  <a:lnTo>
                    <a:pt x="9873" y="2850"/>
                  </a:lnTo>
                  <a:lnTo>
                    <a:pt x="9830" y="2911"/>
                  </a:lnTo>
                  <a:lnTo>
                    <a:pt x="9784" y="2971"/>
                  </a:lnTo>
                  <a:lnTo>
                    <a:pt x="9739" y="3033"/>
                  </a:lnTo>
                  <a:lnTo>
                    <a:pt x="9693" y="3092"/>
                  </a:lnTo>
                  <a:lnTo>
                    <a:pt x="9646" y="3152"/>
                  </a:lnTo>
                  <a:lnTo>
                    <a:pt x="9598" y="3213"/>
                  </a:lnTo>
                  <a:lnTo>
                    <a:pt x="9550" y="3272"/>
                  </a:lnTo>
                  <a:lnTo>
                    <a:pt x="9500" y="3332"/>
                  </a:lnTo>
                  <a:lnTo>
                    <a:pt x="9500" y="3332"/>
                  </a:lnTo>
                  <a:lnTo>
                    <a:pt x="9418" y="3430"/>
                  </a:lnTo>
                  <a:lnTo>
                    <a:pt x="9333" y="3527"/>
                  </a:lnTo>
                  <a:lnTo>
                    <a:pt x="9247" y="3624"/>
                  </a:lnTo>
                  <a:lnTo>
                    <a:pt x="9158" y="3722"/>
                  </a:lnTo>
                  <a:lnTo>
                    <a:pt x="9068" y="3818"/>
                  </a:lnTo>
                  <a:lnTo>
                    <a:pt x="8975" y="3913"/>
                  </a:lnTo>
                  <a:lnTo>
                    <a:pt x="8881" y="4009"/>
                  </a:lnTo>
                  <a:lnTo>
                    <a:pt x="8785" y="4103"/>
                  </a:lnTo>
                  <a:lnTo>
                    <a:pt x="8688" y="4197"/>
                  </a:lnTo>
                  <a:lnTo>
                    <a:pt x="8588" y="4291"/>
                  </a:lnTo>
                  <a:lnTo>
                    <a:pt x="8486" y="4384"/>
                  </a:lnTo>
                  <a:lnTo>
                    <a:pt x="8384" y="4477"/>
                  </a:lnTo>
                  <a:lnTo>
                    <a:pt x="8279" y="4568"/>
                  </a:lnTo>
                  <a:lnTo>
                    <a:pt x="8172" y="4659"/>
                  </a:lnTo>
                  <a:lnTo>
                    <a:pt x="8063" y="4750"/>
                  </a:lnTo>
                  <a:lnTo>
                    <a:pt x="7953" y="4839"/>
                  </a:lnTo>
                  <a:lnTo>
                    <a:pt x="7953" y="4839"/>
                  </a:lnTo>
                  <a:lnTo>
                    <a:pt x="7854" y="4917"/>
                  </a:lnTo>
                  <a:lnTo>
                    <a:pt x="7757" y="4994"/>
                  </a:lnTo>
                  <a:lnTo>
                    <a:pt x="7660" y="5068"/>
                  </a:lnTo>
                  <a:lnTo>
                    <a:pt x="7563" y="5141"/>
                  </a:lnTo>
                  <a:lnTo>
                    <a:pt x="7467" y="5212"/>
                  </a:lnTo>
                  <a:lnTo>
                    <a:pt x="7372" y="5281"/>
                  </a:lnTo>
                  <a:lnTo>
                    <a:pt x="7278" y="5348"/>
                  </a:lnTo>
                  <a:lnTo>
                    <a:pt x="7184" y="5414"/>
                  </a:lnTo>
                  <a:lnTo>
                    <a:pt x="7092" y="5477"/>
                  </a:lnTo>
                  <a:lnTo>
                    <a:pt x="7001" y="5538"/>
                  </a:lnTo>
                  <a:lnTo>
                    <a:pt x="6912" y="5599"/>
                  </a:lnTo>
                  <a:lnTo>
                    <a:pt x="6823" y="5656"/>
                  </a:lnTo>
                  <a:lnTo>
                    <a:pt x="6737" y="5712"/>
                  </a:lnTo>
                  <a:lnTo>
                    <a:pt x="6651" y="5766"/>
                  </a:lnTo>
                  <a:lnTo>
                    <a:pt x="6487" y="5869"/>
                  </a:lnTo>
                  <a:lnTo>
                    <a:pt x="6331" y="5964"/>
                  </a:lnTo>
                  <a:lnTo>
                    <a:pt x="6183" y="6050"/>
                  </a:lnTo>
                  <a:lnTo>
                    <a:pt x="6044" y="6130"/>
                  </a:lnTo>
                  <a:lnTo>
                    <a:pt x="5916" y="6202"/>
                  </a:lnTo>
                  <a:lnTo>
                    <a:pt x="5799" y="6267"/>
                  </a:lnTo>
                  <a:lnTo>
                    <a:pt x="5695" y="6323"/>
                  </a:lnTo>
                  <a:lnTo>
                    <a:pt x="5526" y="6414"/>
                  </a:lnTo>
                  <a:lnTo>
                    <a:pt x="5526" y="6414"/>
                  </a:lnTo>
                  <a:lnTo>
                    <a:pt x="5444" y="6457"/>
                  </a:lnTo>
                  <a:lnTo>
                    <a:pt x="5390" y="6487"/>
                  </a:lnTo>
                  <a:lnTo>
                    <a:pt x="5390" y="6487"/>
                  </a:lnTo>
                  <a:lnTo>
                    <a:pt x="5383" y="6490"/>
                  </a:lnTo>
                  <a:lnTo>
                    <a:pt x="5377" y="6492"/>
                  </a:lnTo>
                  <a:lnTo>
                    <a:pt x="5370" y="6494"/>
                  </a:lnTo>
                  <a:lnTo>
                    <a:pt x="5364" y="6494"/>
                  </a:lnTo>
                  <a:lnTo>
                    <a:pt x="5364" y="6494"/>
                  </a:lnTo>
                  <a:close/>
                </a:path>
              </a:pathLst>
            </a:custGeom>
            <a:solidFill>
              <a:srgbClr val="EF4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800"/>
            </a:p>
          </p:txBody>
        </p:sp>
      </p:grpSp>
    </p:spTree>
    <p:extLst>
      <p:ext uri="{BB962C8B-B14F-4D97-AF65-F5344CB8AC3E}">
        <p14:creationId xmlns:p14="http://schemas.microsoft.com/office/powerpoint/2010/main" val="31144616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idx="4294967295"/>
          </p:nvPr>
        </p:nvSpPr>
        <p:spPr>
          <a:xfrm>
            <a:off x="2509887" y="483518"/>
            <a:ext cx="3696444" cy="535459"/>
          </a:xfrm>
          <a:prstGeom prst="rect">
            <a:avLst/>
          </a:prstGeom>
        </p:spPr>
        <p:txBody>
          <a:bodyPr>
            <a:normAutofit fontScale="90000"/>
          </a:bodyPr>
          <a:lstStyle/>
          <a:p>
            <a:pPr eaLnBrk="1" hangingPunct="1"/>
            <a:r>
              <a:rPr lang="zh-CN" altLang="en-US" dirty="0" smtClean="0"/>
              <a:t>粒群优化算法</a:t>
            </a:r>
            <a:endParaRPr lang="en-GB" dirty="0" smtClean="0"/>
          </a:p>
        </p:txBody>
      </p:sp>
      <p:grpSp>
        <p:nvGrpSpPr>
          <p:cNvPr id="759819" name="Group 11"/>
          <p:cNvGrpSpPr>
            <a:grpSpLocks/>
          </p:cNvGrpSpPr>
          <p:nvPr/>
        </p:nvGrpSpPr>
        <p:grpSpPr bwMode="auto">
          <a:xfrm>
            <a:off x="120964" y="339246"/>
            <a:ext cx="1871663" cy="2374107"/>
            <a:chOff x="204" y="618"/>
            <a:chExt cx="1572" cy="1994"/>
          </a:xfrm>
        </p:grpSpPr>
        <p:sp>
          <p:nvSpPr>
            <p:cNvPr id="125960" name="Text Box 4"/>
            <p:cNvSpPr txBox="1">
              <a:spLocks noChangeArrowheads="1"/>
            </p:cNvSpPr>
            <p:nvPr/>
          </p:nvSpPr>
          <p:spPr bwMode="auto">
            <a:xfrm>
              <a:off x="204" y="2341"/>
              <a:ext cx="1572"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500" dirty="0">
                  <a:latin typeface="Arial" panose="020B0604020202020204" pitchFamily="34" charset="0"/>
                  <a:ea typeface="宋体" panose="02010600030101010101" pitchFamily="2" charset="-122"/>
                </a:rPr>
                <a:t>艾伯哈特</a:t>
              </a:r>
              <a:r>
                <a:rPr kumimoji="1" lang="en-US" altLang="zh-CN" sz="1350" dirty="0">
                  <a:latin typeface="Arial" panose="020B0604020202020204" pitchFamily="34" charset="0"/>
                  <a:ea typeface="宋体" panose="02010600030101010101" pitchFamily="2" charset="-122"/>
                </a:rPr>
                <a:t>(</a:t>
              </a:r>
              <a:r>
                <a:rPr kumimoji="1" lang="en-US" altLang="zh-CN" sz="1350" dirty="0" err="1">
                  <a:latin typeface="Arial" panose="020B0604020202020204" pitchFamily="34" charset="0"/>
                  <a:ea typeface="宋体" panose="02010600030101010101" pitchFamily="2" charset="-122"/>
                </a:rPr>
                <a:t>Eberhart</a:t>
              </a:r>
              <a:r>
                <a:rPr kumimoji="1" lang="en-US" altLang="zh-CN" sz="1350" dirty="0">
                  <a:latin typeface="Arial" panose="020B0604020202020204" pitchFamily="34" charset="0"/>
                  <a:ea typeface="宋体" panose="02010600030101010101" pitchFamily="2" charset="-122"/>
                </a:rPr>
                <a:t>)</a:t>
              </a:r>
              <a:endParaRPr kumimoji="1" lang="fr-FR" altLang="fr-FR" sz="1350" dirty="0">
                <a:latin typeface="Arial" panose="020B0604020202020204" pitchFamily="34" charset="0"/>
                <a:ea typeface="宋体" panose="02010600030101010101" pitchFamily="2" charset="-122"/>
              </a:endParaRPr>
            </a:p>
          </p:txBody>
        </p:sp>
        <p:pic>
          <p:nvPicPr>
            <p:cNvPr id="12596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 y="618"/>
              <a:ext cx="1357" cy="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9818" name="Group 10"/>
          <p:cNvGrpSpPr>
            <a:grpSpLocks/>
          </p:cNvGrpSpPr>
          <p:nvPr/>
        </p:nvGrpSpPr>
        <p:grpSpPr bwMode="auto">
          <a:xfrm>
            <a:off x="120964" y="2793666"/>
            <a:ext cx="1565672" cy="2218135"/>
            <a:chOff x="1247" y="2387"/>
            <a:chExt cx="1315" cy="1863"/>
          </a:xfrm>
        </p:grpSpPr>
        <p:sp>
          <p:nvSpPr>
            <p:cNvPr id="125958" name="Text Box 7"/>
            <p:cNvSpPr txBox="1">
              <a:spLocks noChangeArrowheads="1"/>
            </p:cNvSpPr>
            <p:nvPr/>
          </p:nvSpPr>
          <p:spPr bwMode="auto">
            <a:xfrm>
              <a:off x="1247" y="3979"/>
              <a:ext cx="131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spcBef>
                  <a:spcPct val="50000"/>
                </a:spcBef>
                <a:buClrTx/>
                <a:buSzTx/>
                <a:buFontTx/>
                <a:buNone/>
              </a:pPr>
              <a:r>
                <a:rPr lang="zh-CN" altLang="en-US" sz="1500">
                  <a:latin typeface="Arial" panose="020B0604020202020204" pitchFamily="34" charset="0"/>
                  <a:ea typeface="宋体" panose="02010600030101010101" pitchFamily="2" charset="-122"/>
                </a:rPr>
                <a:t>肯尼迪</a:t>
              </a:r>
              <a:r>
                <a:rPr lang="en-US" altLang="zh-CN" sz="1500">
                  <a:latin typeface="Arial" panose="020B0604020202020204" pitchFamily="34" charset="0"/>
                  <a:ea typeface="宋体" panose="02010600030101010101" pitchFamily="2" charset="-122"/>
                </a:rPr>
                <a:t>Kennedy)</a:t>
              </a:r>
              <a:endParaRPr lang="fr-FR" altLang="fr-FR" sz="1500">
                <a:latin typeface="Arial" panose="020B0604020202020204" pitchFamily="34" charset="0"/>
                <a:ea typeface="宋体" panose="02010600030101010101" pitchFamily="2" charset="-122"/>
              </a:endParaRPr>
            </a:p>
          </p:txBody>
        </p:sp>
        <p:pic>
          <p:nvPicPr>
            <p:cNvPr id="125959" name="Picture 8" descr="jimk2"/>
            <p:cNvPicPr>
              <a:picLocks noChangeAspect="1" noChangeArrowheads="1"/>
            </p:cNvPicPr>
            <p:nvPr/>
          </p:nvPicPr>
          <p:blipFill>
            <a:blip r:embed="rId8">
              <a:extLst>
                <a:ext uri="{28A0092B-C50C-407E-A947-70E740481C1C}">
                  <a14:useLocalDpi xmlns:a14="http://schemas.microsoft.com/office/drawing/2010/main" val="0"/>
                </a:ext>
              </a:extLst>
            </a:blip>
            <a:srcRect l="20503" t="12270" r="28268"/>
            <a:stretch>
              <a:fillRect/>
            </a:stretch>
          </p:blipFill>
          <p:spPr bwMode="auto">
            <a:xfrm>
              <a:off x="1247" y="2387"/>
              <a:ext cx="1315" cy="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9817" name="Rectangle 9"/>
          <p:cNvSpPr>
            <a:spLocks noChangeArrowheads="1"/>
          </p:cNvSpPr>
          <p:nvPr/>
        </p:nvSpPr>
        <p:spPr bwMode="auto">
          <a:xfrm>
            <a:off x="2023459" y="1519384"/>
            <a:ext cx="4669301" cy="287780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500" tIns="35100" rIns="67500" bIns="35100">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r>
              <a:rPr kumimoji="1" lang="zh-CN" altLang="en-US" sz="2400" dirty="0"/>
              <a:t>由艾伯哈特博士和肯尼迪博士于</a:t>
            </a:r>
            <a:r>
              <a:rPr kumimoji="1" lang="en-US" altLang="zh-CN" sz="2400" dirty="0"/>
              <a:t>1995</a:t>
            </a:r>
            <a:r>
              <a:rPr kumimoji="1" lang="zh-CN" altLang="en-US" sz="2400" dirty="0"/>
              <a:t>年提出</a:t>
            </a:r>
          </a:p>
          <a:p>
            <a:r>
              <a:rPr kumimoji="1" lang="zh-CN" altLang="en-US" sz="2400" dirty="0"/>
              <a:t>模拟鸟群或蜂群的觅食行为</a:t>
            </a:r>
          </a:p>
          <a:p>
            <a:r>
              <a:rPr kumimoji="1" lang="zh-CN" altLang="en-US" sz="2400" dirty="0"/>
              <a:t>基本思想：通过群体中个体之间的</a:t>
            </a:r>
            <a:r>
              <a:rPr kumimoji="1" lang="zh-CN" altLang="en-US" sz="2400" b="1" dirty="0">
                <a:solidFill>
                  <a:srgbClr val="FF0000"/>
                </a:solidFill>
              </a:rPr>
              <a:t>协作</a:t>
            </a:r>
            <a:r>
              <a:rPr kumimoji="1" lang="zh-CN" altLang="en-US" sz="2400" dirty="0"/>
              <a:t>和</a:t>
            </a:r>
            <a:r>
              <a:rPr kumimoji="1" lang="zh-CN" altLang="en-US" sz="2400" b="1" dirty="0">
                <a:solidFill>
                  <a:srgbClr val="FF0000"/>
                </a:solidFill>
              </a:rPr>
              <a:t>信息共享</a:t>
            </a:r>
            <a:r>
              <a:rPr kumimoji="1" lang="zh-CN" altLang="en-US" sz="2400" dirty="0"/>
              <a:t>来寻找</a:t>
            </a:r>
            <a:r>
              <a:rPr kumimoji="1" lang="zh-CN" altLang="en-US" sz="2400" dirty="0" smtClean="0"/>
              <a:t>最优解</a:t>
            </a:r>
            <a:endParaRPr kumimoji="1" lang="en-US" altLang="zh-CN" sz="2400" dirty="0" smtClean="0"/>
          </a:p>
          <a:p>
            <a:r>
              <a:rPr kumimoji="1" lang="zh-CN" altLang="en-US" sz="2400" dirty="0"/>
              <a:t>已成为现代优化方法领域研究的</a:t>
            </a:r>
            <a:r>
              <a:rPr kumimoji="1" lang="zh-CN" altLang="en-US" sz="2400" dirty="0" smtClean="0"/>
              <a:t>热点</a:t>
            </a:r>
            <a:endParaRPr kumimoji="1" lang="zh-CN" altLang="en-US" sz="2400" dirty="0"/>
          </a:p>
        </p:txBody>
      </p:sp>
    </p:spTree>
    <p:custDataLst>
      <p:tags r:id="rId1"/>
    </p:custDataLst>
    <p:extLst>
      <p:ext uri="{BB962C8B-B14F-4D97-AF65-F5344CB8AC3E}">
        <p14:creationId xmlns:p14="http://schemas.microsoft.com/office/powerpoint/2010/main" val="14039375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59819"/>
                                        </p:tgtEl>
                                        <p:attrNameLst>
                                          <p:attrName>style.visibility</p:attrName>
                                        </p:attrNameLst>
                                      </p:cBhvr>
                                      <p:to>
                                        <p:strVal val="visible"/>
                                      </p:to>
                                    </p:set>
                                    <p:animEffect transition="in" filter="blinds(horizontal)">
                                      <p:cBhvr>
                                        <p:cTn id="7" dur="500"/>
                                        <p:tgtEl>
                                          <p:spTgt spid="759819"/>
                                        </p:tgtEl>
                                      </p:cBhvr>
                                    </p:animEffect>
                                  </p:childTnLst>
                                </p:cTn>
                              </p:par>
                              <p:par>
                                <p:cTn id="8" presetID="3" presetClass="entr" presetSubtype="10" fill="hold" nodeType="withEffect">
                                  <p:stCondLst>
                                    <p:cond delay="0"/>
                                  </p:stCondLst>
                                  <p:childTnLst>
                                    <p:set>
                                      <p:cBhvr>
                                        <p:cTn id="9" dur="1" fill="hold">
                                          <p:stCondLst>
                                            <p:cond delay="0"/>
                                          </p:stCondLst>
                                        </p:cTn>
                                        <p:tgtEl>
                                          <p:spTgt spid="759818"/>
                                        </p:tgtEl>
                                        <p:attrNameLst>
                                          <p:attrName>style.visibility</p:attrName>
                                        </p:attrNameLst>
                                      </p:cBhvr>
                                      <p:to>
                                        <p:strVal val="visible"/>
                                      </p:to>
                                    </p:set>
                                    <p:animEffect transition="in" filter="blinds(horizontal)">
                                      <p:cBhvr>
                                        <p:cTn id="10" dur="500"/>
                                        <p:tgtEl>
                                          <p:spTgt spid="75981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59817"/>
                                        </p:tgtEl>
                                        <p:attrNameLst>
                                          <p:attrName>style.visibility</p:attrName>
                                        </p:attrNameLst>
                                      </p:cBhvr>
                                      <p:to>
                                        <p:strVal val="visible"/>
                                      </p:to>
                                    </p:set>
                                    <p:animEffect transition="in" filter="blinds(horizontal)">
                                      <p:cBhvr>
                                        <p:cTn id="15" dur="500"/>
                                        <p:tgtEl>
                                          <p:spTgt spid="759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8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230167" y="2498924"/>
            <a:ext cx="576263" cy="288925"/>
            <a:chOff x="0" y="0"/>
            <a:chExt cx="1351" cy="409"/>
          </a:xfrm>
        </p:grpSpPr>
        <p:sp>
          <p:nvSpPr>
            <p:cNvPr id="3" name="AutoShape 39"/>
            <p:cNvSpPr>
              <a:spLocks noChangeArrowheads="1"/>
            </p:cNvSpPr>
            <p:nvPr/>
          </p:nvSpPr>
          <p:spPr bwMode="auto">
            <a:xfrm>
              <a:off x="1169" y="0"/>
              <a:ext cx="182" cy="408"/>
            </a:xfrm>
            <a:prstGeom prst="moon">
              <a:avLst>
                <a:gd name="adj" fmla="val 50000"/>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4" name="AutoShape 40"/>
            <p:cNvSpPr>
              <a:spLocks noChangeArrowheads="1"/>
            </p:cNvSpPr>
            <p:nvPr/>
          </p:nvSpPr>
          <p:spPr bwMode="auto">
            <a:xfrm>
              <a:off x="35" y="91"/>
              <a:ext cx="1134" cy="272"/>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5" name="AutoShape 41"/>
            <p:cNvSpPr>
              <a:spLocks noChangeArrowheads="1"/>
            </p:cNvSpPr>
            <p:nvPr/>
          </p:nvSpPr>
          <p:spPr bwMode="auto">
            <a:xfrm>
              <a:off x="0" y="85"/>
              <a:ext cx="272" cy="233"/>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nvGrpSpPr>
            <p:cNvPr id="6" name="Group 6"/>
            <p:cNvGrpSpPr>
              <a:grpSpLocks/>
            </p:cNvGrpSpPr>
            <p:nvPr/>
          </p:nvGrpSpPr>
          <p:grpSpPr bwMode="auto">
            <a:xfrm>
              <a:off x="118" y="149"/>
              <a:ext cx="46" cy="46"/>
              <a:chOff x="0" y="0"/>
              <a:chExt cx="91" cy="91"/>
            </a:xfrm>
          </p:grpSpPr>
          <p:sp>
            <p:nvSpPr>
              <p:cNvPr id="10" name="Oval 43"/>
              <p:cNvSpPr>
                <a:spLocks noChangeArrowheads="1"/>
              </p:cNvSpPr>
              <p:nvPr/>
            </p:nvSpPr>
            <p:spPr bwMode="auto">
              <a:xfrm>
                <a:off x="0" y="0"/>
                <a:ext cx="91" cy="91"/>
              </a:xfrm>
              <a:prstGeom prst="ellipse">
                <a:avLst/>
              </a:prstGeom>
              <a:solidFill>
                <a:schemeClr val="bg1"/>
              </a:solidFill>
              <a:ln w="9525" cmpd="sng">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C0C0C0"/>
                    </a:outerShdw>
                  </a:effectLst>
                </a:endParaRPr>
              </a:p>
            </p:txBody>
          </p:sp>
          <p:sp>
            <p:nvSpPr>
              <p:cNvPr id="11" name="Oval 44"/>
              <p:cNvSpPr>
                <a:spLocks noChangeArrowheads="1"/>
              </p:cNvSpPr>
              <p:nvPr/>
            </p:nvSpPr>
            <p:spPr bwMode="auto">
              <a:xfrm>
                <a:off x="21" y="21"/>
                <a:ext cx="45" cy="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sp>
          <p:nvSpPr>
            <p:cNvPr id="7" name="AutoShape 45"/>
            <p:cNvSpPr>
              <a:spLocks noChangeArrowheads="1"/>
            </p:cNvSpPr>
            <p:nvPr/>
          </p:nvSpPr>
          <p:spPr bwMode="auto">
            <a:xfrm flipH="1">
              <a:off x="489" y="0"/>
              <a:ext cx="317" cy="90"/>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8" name="AutoShape 46"/>
            <p:cNvSpPr>
              <a:spLocks noChangeArrowheads="1"/>
            </p:cNvSpPr>
            <p:nvPr/>
          </p:nvSpPr>
          <p:spPr bwMode="auto">
            <a:xfrm flipH="1" flipV="1">
              <a:off x="716" y="363"/>
              <a:ext cx="317" cy="46"/>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9" name="AutoShape 47"/>
            <p:cNvSpPr>
              <a:spLocks noChangeArrowheads="1"/>
            </p:cNvSpPr>
            <p:nvPr/>
          </p:nvSpPr>
          <p:spPr bwMode="auto">
            <a:xfrm rot="1179229" flipH="1" flipV="1">
              <a:off x="307" y="272"/>
              <a:ext cx="136" cy="91"/>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grpSp>
        <p:nvGrpSpPr>
          <p:cNvPr id="12" name="Group 12"/>
          <p:cNvGrpSpPr>
            <a:grpSpLocks/>
          </p:cNvGrpSpPr>
          <p:nvPr/>
        </p:nvGrpSpPr>
        <p:grpSpPr bwMode="auto">
          <a:xfrm>
            <a:off x="5949305" y="1995686"/>
            <a:ext cx="576262" cy="288925"/>
            <a:chOff x="0" y="0"/>
            <a:chExt cx="1351" cy="409"/>
          </a:xfrm>
        </p:grpSpPr>
        <p:sp>
          <p:nvSpPr>
            <p:cNvPr id="13" name="AutoShape 49"/>
            <p:cNvSpPr>
              <a:spLocks noChangeArrowheads="1"/>
            </p:cNvSpPr>
            <p:nvPr/>
          </p:nvSpPr>
          <p:spPr bwMode="auto">
            <a:xfrm>
              <a:off x="1169" y="0"/>
              <a:ext cx="182" cy="408"/>
            </a:xfrm>
            <a:prstGeom prst="moon">
              <a:avLst>
                <a:gd name="adj" fmla="val 50000"/>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14" name="AutoShape 50"/>
            <p:cNvSpPr>
              <a:spLocks noChangeArrowheads="1"/>
            </p:cNvSpPr>
            <p:nvPr/>
          </p:nvSpPr>
          <p:spPr bwMode="auto">
            <a:xfrm>
              <a:off x="35" y="91"/>
              <a:ext cx="1134" cy="272"/>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15" name="AutoShape 51"/>
            <p:cNvSpPr>
              <a:spLocks noChangeArrowheads="1"/>
            </p:cNvSpPr>
            <p:nvPr/>
          </p:nvSpPr>
          <p:spPr bwMode="auto">
            <a:xfrm>
              <a:off x="0" y="85"/>
              <a:ext cx="272" cy="233"/>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nvGrpSpPr>
            <p:cNvPr id="16" name="Group 16"/>
            <p:cNvGrpSpPr>
              <a:grpSpLocks/>
            </p:cNvGrpSpPr>
            <p:nvPr/>
          </p:nvGrpSpPr>
          <p:grpSpPr bwMode="auto">
            <a:xfrm>
              <a:off x="118" y="149"/>
              <a:ext cx="46" cy="46"/>
              <a:chOff x="0" y="0"/>
              <a:chExt cx="91" cy="91"/>
            </a:xfrm>
          </p:grpSpPr>
          <p:sp>
            <p:nvSpPr>
              <p:cNvPr id="20" name="Oval 53"/>
              <p:cNvSpPr>
                <a:spLocks noChangeArrowheads="1"/>
              </p:cNvSpPr>
              <p:nvPr/>
            </p:nvSpPr>
            <p:spPr bwMode="auto">
              <a:xfrm>
                <a:off x="0" y="0"/>
                <a:ext cx="91" cy="91"/>
              </a:xfrm>
              <a:prstGeom prst="ellipse">
                <a:avLst/>
              </a:prstGeom>
              <a:solidFill>
                <a:schemeClr val="bg1"/>
              </a:solidFill>
              <a:ln w="9525" cmpd="sng">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C0C0C0"/>
                    </a:outerShdw>
                  </a:effectLst>
                </a:endParaRPr>
              </a:p>
            </p:txBody>
          </p:sp>
          <p:sp>
            <p:nvSpPr>
              <p:cNvPr id="21" name="Oval 54"/>
              <p:cNvSpPr>
                <a:spLocks noChangeArrowheads="1"/>
              </p:cNvSpPr>
              <p:nvPr/>
            </p:nvSpPr>
            <p:spPr bwMode="auto">
              <a:xfrm>
                <a:off x="21" y="21"/>
                <a:ext cx="45" cy="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sp>
          <p:nvSpPr>
            <p:cNvPr id="17" name="AutoShape 55"/>
            <p:cNvSpPr>
              <a:spLocks noChangeArrowheads="1"/>
            </p:cNvSpPr>
            <p:nvPr/>
          </p:nvSpPr>
          <p:spPr bwMode="auto">
            <a:xfrm flipH="1">
              <a:off x="489" y="0"/>
              <a:ext cx="317" cy="90"/>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18" name="AutoShape 56"/>
            <p:cNvSpPr>
              <a:spLocks noChangeArrowheads="1"/>
            </p:cNvSpPr>
            <p:nvPr/>
          </p:nvSpPr>
          <p:spPr bwMode="auto">
            <a:xfrm flipH="1" flipV="1">
              <a:off x="716" y="363"/>
              <a:ext cx="317" cy="46"/>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19" name="AutoShape 57"/>
            <p:cNvSpPr>
              <a:spLocks noChangeArrowheads="1"/>
            </p:cNvSpPr>
            <p:nvPr/>
          </p:nvSpPr>
          <p:spPr bwMode="auto">
            <a:xfrm rot="1179229" flipH="1" flipV="1">
              <a:off x="307" y="272"/>
              <a:ext cx="136" cy="91"/>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grpSp>
        <p:nvGrpSpPr>
          <p:cNvPr id="22" name="Group 22"/>
          <p:cNvGrpSpPr>
            <a:grpSpLocks/>
          </p:cNvGrpSpPr>
          <p:nvPr/>
        </p:nvGrpSpPr>
        <p:grpSpPr bwMode="auto">
          <a:xfrm>
            <a:off x="5733405" y="2930724"/>
            <a:ext cx="576262" cy="288925"/>
            <a:chOff x="0" y="0"/>
            <a:chExt cx="1351" cy="409"/>
          </a:xfrm>
        </p:grpSpPr>
        <p:sp>
          <p:nvSpPr>
            <p:cNvPr id="23" name="AutoShape 59"/>
            <p:cNvSpPr>
              <a:spLocks noChangeArrowheads="1"/>
            </p:cNvSpPr>
            <p:nvPr/>
          </p:nvSpPr>
          <p:spPr bwMode="auto">
            <a:xfrm>
              <a:off x="1169" y="0"/>
              <a:ext cx="182" cy="408"/>
            </a:xfrm>
            <a:prstGeom prst="moon">
              <a:avLst>
                <a:gd name="adj" fmla="val 50000"/>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24" name="AutoShape 60"/>
            <p:cNvSpPr>
              <a:spLocks noChangeArrowheads="1"/>
            </p:cNvSpPr>
            <p:nvPr/>
          </p:nvSpPr>
          <p:spPr bwMode="auto">
            <a:xfrm>
              <a:off x="35" y="91"/>
              <a:ext cx="1134" cy="272"/>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25" name="AutoShape 61"/>
            <p:cNvSpPr>
              <a:spLocks noChangeArrowheads="1"/>
            </p:cNvSpPr>
            <p:nvPr/>
          </p:nvSpPr>
          <p:spPr bwMode="auto">
            <a:xfrm>
              <a:off x="0" y="85"/>
              <a:ext cx="272" cy="233"/>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nvGrpSpPr>
            <p:cNvPr id="26" name="Group 26"/>
            <p:cNvGrpSpPr>
              <a:grpSpLocks/>
            </p:cNvGrpSpPr>
            <p:nvPr/>
          </p:nvGrpSpPr>
          <p:grpSpPr bwMode="auto">
            <a:xfrm>
              <a:off x="118" y="149"/>
              <a:ext cx="46" cy="46"/>
              <a:chOff x="0" y="0"/>
              <a:chExt cx="91" cy="91"/>
            </a:xfrm>
          </p:grpSpPr>
          <p:sp>
            <p:nvSpPr>
              <p:cNvPr id="30" name="Oval 63"/>
              <p:cNvSpPr>
                <a:spLocks noChangeArrowheads="1"/>
              </p:cNvSpPr>
              <p:nvPr/>
            </p:nvSpPr>
            <p:spPr bwMode="auto">
              <a:xfrm>
                <a:off x="0" y="0"/>
                <a:ext cx="91" cy="91"/>
              </a:xfrm>
              <a:prstGeom prst="ellipse">
                <a:avLst/>
              </a:prstGeom>
              <a:solidFill>
                <a:schemeClr val="bg1"/>
              </a:solidFill>
              <a:ln w="9525" cmpd="sng">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C0C0C0"/>
                    </a:outerShdw>
                  </a:effectLst>
                </a:endParaRPr>
              </a:p>
            </p:txBody>
          </p:sp>
          <p:sp>
            <p:nvSpPr>
              <p:cNvPr id="31" name="Oval 64"/>
              <p:cNvSpPr>
                <a:spLocks noChangeArrowheads="1"/>
              </p:cNvSpPr>
              <p:nvPr/>
            </p:nvSpPr>
            <p:spPr bwMode="auto">
              <a:xfrm>
                <a:off x="21" y="21"/>
                <a:ext cx="45" cy="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sp>
          <p:nvSpPr>
            <p:cNvPr id="27" name="AutoShape 65"/>
            <p:cNvSpPr>
              <a:spLocks noChangeArrowheads="1"/>
            </p:cNvSpPr>
            <p:nvPr/>
          </p:nvSpPr>
          <p:spPr bwMode="auto">
            <a:xfrm flipH="1">
              <a:off x="489" y="0"/>
              <a:ext cx="317" cy="90"/>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28" name="AutoShape 66"/>
            <p:cNvSpPr>
              <a:spLocks noChangeArrowheads="1"/>
            </p:cNvSpPr>
            <p:nvPr/>
          </p:nvSpPr>
          <p:spPr bwMode="auto">
            <a:xfrm flipH="1" flipV="1">
              <a:off x="716" y="363"/>
              <a:ext cx="317" cy="46"/>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29" name="AutoShape 67"/>
            <p:cNvSpPr>
              <a:spLocks noChangeArrowheads="1"/>
            </p:cNvSpPr>
            <p:nvPr/>
          </p:nvSpPr>
          <p:spPr bwMode="auto">
            <a:xfrm rot="1179229" flipH="1" flipV="1">
              <a:off x="307" y="272"/>
              <a:ext cx="136" cy="91"/>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grpSp>
        <p:nvGrpSpPr>
          <p:cNvPr id="32" name="Group 32"/>
          <p:cNvGrpSpPr>
            <a:grpSpLocks/>
          </p:cNvGrpSpPr>
          <p:nvPr/>
        </p:nvGrpSpPr>
        <p:grpSpPr bwMode="auto">
          <a:xfrm flipH="1">
            <a:off x="548630" y="2067124"/>
            <a:ext cx="647700" cy="288925"/>
            <a:chOff x="0" y="0"/>
            <a:chExt cx="1351" cy="409"/>
          </a:xfrm>
        </p:grpSpPr>
        <p:sp>
          <p:nvSpPr>
            <p:cNvPr id="33" name="AutoShape 69"/>
            <p:cNvSpPr>
              <a:spLocks noChangeArrowheads="1"/>
            </p:cNvSpPr>
            <p:nvPr/>
          </p:nvSpPr>
          <p:spPr bwMode="auto">
            <a:xfrm>
              <a:off x="1169" y="0"/>
              <a:ext cx="182" cy="408"/>
            </a:xfrm>
            <a:prstGeom prst="moon">
              <a:avLst>
                <a:gd name="adj" fmla="val 50000"/>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34" name="AutoShape 70"/>
            <p:cNvSpPr>
              <a:spLocks noChangeArrowheads="1"/>
            </p:cNvSpPr>
            <p:nvPr/>
          </p:nvSpPr>
          <p:spPr bwMode="auto">
            <a:xfrm>
              <a:off x="35" y="91"/>
              <a:ext cx="1134" cy="272"/>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35" name="AutoShape 71"/>
            <p:cNvSpPr>
              <a:spLocks noChangeArrowheads="1"/>
            </p:cNvSpPr>
            <p:nvPr/>
          </p:nvSpPr>
          <p:spPr bwMode="auto">
            <a:xfrm>
              <a:off x="0" y="85"/>
              <a:ext cx="272" cy="233"/>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nvGrpSpPr>
            <p:cNvPr id="36" name="Group 36"/>
            <p:cNvGrpSpPr>
              <a:grpSpLocks/>
            </p:cNvGrpSpPr>
            <p:nvPr/>
          </p:nvGrpSpPr>
          <p:grpSpPr bwMode="auto">
            <a:xfrm>
              <a:off x="118" y="149"/>
              <a:ext cx="46" cy="46"/>
              <a:chOff x="0" y="0"/>
              <a:chExt cx="91" cy="91"/>
            </a:xfrm>
          </p:grpSpPr>
          <p:sp>
            <p:nvSpPr>
              <p:cNvPr id="40" name="Oval 73"/>
              <p:cNvSpPr>
                <a:spLocks noChangeArrowheads="1"/>
              </p:cNvSpPr>
              <p:nvPr/>
            </p:nvSpPr>
            <p:spPr bwMode="auto">
              <a:xfrm>
                <a:off x="0" y="0"/>
                <a:ext cx="91" cy="91"/>
              </a:xfrm>
              <a:prstGeom prst="ellipse">
                <a:avLst/>
              </a:prstGeom>
              <a:solidFill>
                <a:schemeClr val="bg1"/>
              </a:solidFill>
              <a:ln w="9525" cmpd="sng">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C0C0C0"/>
                    </a:outerShdw>
                  </a:effectLst>
                </a:endParaRPr>
              </a:p>
            </p:txBody>
          </p:sp>
          <p:sp>
            <p:nvSpPr>
              <p:cNvPr id="41" name="Oval 74"/>
              <p:cNvSpPr>
                <a:spLocks noChangeArrowheads="1"/>
              </p:cNvSpPr>
              <p:nvPr/>
            </p:nvSpPr>
            <p:spPr bwMode="auto">
              <a:xfrm>
                <a:off x="21" y="21"/>
                <a:ext cx="45" cy="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sp>
          <p:nvSpPr>
            <p:cNvPr id="37" name="AutoShape 75"/>
            <p:cNvSpPr>
              <a:spLocks noChangeArrowheads="1"/>
            </p:cNvSpPr>
            <p:nvPr/>
          </p:nvSpPr>
          <p:spPr bwMode="auto">
            <a:xfrm flipH="1">
              <a:off x="489" y="0"/>
              <a:ext cx="317" cy="90"/>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38" name="AutoShape 76"/>
            <p:cNvSpPr>
              <a:spLocks noChangeArrowheads="1"/>
            </p:cNvSpPr>
            <p:nvPr/>
          </p:nvSpPr>
          <p:spPr bwMode="auto">
            <a:xfrm flipH="1" flipV="1">
              <a:off x="716" y="363"/>
              <a:ext cx="317" cy="46"/>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39" name="AutoShape 77"/>
            <p:cNvSpPr>
              <a:spLocks noChangeArrowheads="1"/>
            </p:cNvSpPr>
            <p:nvPr/>
          </p:nvSpPr>
          <p:spPr bwMode="auto">
            <a:xfrm rot="1179229" flipH="1" flipV="1">
              <a:off x="307" y="272"/>
              <a:ext cx="136" cy="91"/>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grpSp>
        <p:nvGrpSpPr>
          <p:cNvPr id="42" name="Group 42"/>
          <p:cNvGrpSpPr>
            <a:grpSpLocks/>
          </p:cNvGrpSpPr>
          <p:nvPr/>
        </p:nvGrpSpPr>
        <p:grpSpPr bwMode="auto">
          <a:xfrm flipH="1">
            <a:off x="1269355" y="2571949"/>
            <a:ext cx="576262" cy="288925"/>
            <a:chOff x="0" y="0"/>
            <a:chExt cx="1351" cy="409"/>
          </a:xfrm>
        </p:grpSpPr>
        <p:sp>
          <p:nvSpPr>
            <p:cNvPr id="43" name="AutoShape 79"/>
            <p:cNvSpPr>
              <a:spLocks noChangeArrowheads="1"/>
            </p:cNvSpPr>
            <p:nvPr/>
          </p:nvSpPr>
          <p:spPr bwMode="auto">
            <a:xfrm>
              <a:off x="1169" y="0"/>
              <a:ext cx="182" cy="408"/>
            </a:xfrm>
            <a:prstGeom prst="moon">
              <a:avLst>
                <a:gd name="adj" fmla="val 50000"/>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44" name="AutoShape 80"/>
            <p:cNvSpPr>
              <a:spLocks noChangeArrowheads="1"/>
            </p:cNvSpPr>
            <p:nvPr/>
          </p:nvSpPr>
          <p:spPr bwMode="auto">
            <a:xfrm>
              <a:off x="35" y="91"/>
              <a:ext cx="1134" cy="272"/>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45" name="AutoShape 81"/>
            <p:cNvSpPr>
              <a:spLocks noChangeArrowheads="1"/>
            </p:cNvSpPr>
            <p:nvPr/>
          </p:nvSpPr>
          <p:spPr bwMode="auto">
            <a:xfrm>
              <a:off x="0" y="85"/>
              <a:ext cx="272" cy="233"/>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nvGrpSpPr>
            <p:cNvPr id="46" name="Group 46"/>
            <p:cNvGrpSpPr>
              <a:grpSpLocks/>
            </p:cNvGrpSpPr>
            <p:nvPr/>
          </p:nvGrpSpPr>
          <p:grpSpPr bwMode="auto">
            <a:xfrm>
              <a:off x="118" y="149"/>
              <a:ext cx="46" cy="46"/>
              <a:chOff x="0" y="0"/>
              <a:chExt cx="91" cy="91"/>
            </a:xfrm>
          </p:grpSpPr>
          <p:sp>
            <p:nvSpPr>
              <p:cNvPr id="50" name="Oval 83"/>
              <p:cNvSpPr>
                <a:spLocks noChangeArrowheads="1"/>
              </p:cNvSpPr>
              <p:nvPr/>
            </p:nvSpPr>
            <p:spPr bwMode="auto">
              <a:xfrm>
                <a:off x="0" y="0"/>
                <a:ext cx="91" cy="91"/>
              </a:xfrm>
              <a:prstGeom prst="ellipse">
                <a:avLst/>
              </a:prstGeom>
              <a:solidFill>
                <a:schemeClr val="bg1"/>
              </a:solidFill>
              <a:ln w="9525" cmpd="sng">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C0C0C0"/>
                    </a:outerShdw>
                  </a:effectLst>
                </a:endParaRPr>
              </a:p>
            </p:txBody>
          </p:sp>
          <p:sp>
            <p:nvSpPr>
              <p:cNvPr id="51" name="Oval 84"/>
              <p:cNvSpPr>
                <a:spLocks noChangeArrowheads="1"/>
              </p:cNvSpPr>
              <p:nvPr/>
            </p:nvSpPr>
            <p:spPr bwMode="auto">
              <a:xfrm>
                <a:off x="21" y="21"/>
                <a:ext cx="45" cy="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sp>
          <p:nvSpPr>
            <p:cNvPr id="47" name="AutoShape 85"/>
            <p:cNvSpPr>
              <a:spLocks noChangeArrowheads="1"/>
            </p:cNvSpPr>
            <p:nvPr/>
          </p:nvSpPr>
          <p:spPr bwMode="auto">
            <a:xfrm flipH="1">
              <a:off x="489" y="0"/>
              <a:ext cx="317" cy="90"/>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48" name="AutoShape 86"/>
            <p:cNvSpPr>
              <a:spLocks noChangeArrowheads="1"/>
            </p:cNvSpPr>
            <p:nvPr/>
          </p:nvSpPr>
          <p:spPr bwMode="auto">
            <a:xfrm flipH="1" flipV="1">
              <a:off x="716" y="363"/>
              <a:ext cx="317" cy="46"/>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49" name="AutoShape 87"/>
            <p:cNvSpPr>
              <a:spLocks noChangeArrowheads="1"/>
            </p:cNvSpPr>
            <p:nvPr/>
          </p:nvSpPr>
          <p:spPr bwMode="auto">
            <a:xfrm rot="1179229" flipH="1" flipV="1">
              <a:off x="307" y="272"/>
              <a:ext cx="136" cy="91"/>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grpSp>
        <p:nvGrpSpPr>
          <p:cNvPr id="52" name="Group 52"/>
          <p:cNvGrpSpPr>
            <a:grpSpLocks/>
          </p:cNvGrpSpPr>
          <p:nvPr/>
        </p:nvGrpSpPr>
        <p:grpSpPr bwMode="auto">
          <a:xfrm flipH="1">
            <a:off x="1197917" y="2211586"/>
            <a:ext cx="647700" cy="288925"/>
            <a:chOff x="0" y="0"/>
            <a:chExt cx="1351" cy="409"/>
          </a:xfrm>
        </p:grpSpPr>
        <p:sp>
          <p:nvSpPr>
            <p:cNvPr id="53" name="AutoShape 89"/>
            <p:cNvSpPr>
              <a:spLocks noChangeArrowheads="1"/>
            </p:cNvSpPr>
            <p:nvPr/>
          </p:nvSpPr>
          <p:spPr bwMode="auto">
            <a:xfrm>
              <a:off x="1169" y="0"/>
              <a:ext cx="182" cy="408"/>
            </a:xfrm>
            <a:prstGeom prst="moon">
              <a:avLst>
                <a:gd name="adj" fmla="val 50000"/>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54" name="AutoShape 90"/>
            <p:cNvSpPr>
              <a:spLocks noChangeArrowheads="1"/>
            </p:cNvSpPr>
            <p:nvPr/>
          </p:nvSpPr>
          <p:spPr bwMode="auto">
            <a:xfrm>
              <a:off x="35" y="91"/>
              <a:ext cx="1134" cy="272"/>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55" name="AutoShape 91"/>
            <p:cNvSpPr>
              <a:spLocks noChangeArrowheads="1"/>
            </p:cNvSpPr>
            <p:nvPr/>
          </p:nvSpPr>
          <p:spPr bwMode="auto">
            <a:xfrm>
              <a:off x="0" y="85"/>
              <a:ext cx="272" cy="233"/>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nvGrpSpPr>
            <p:cNvPr id="56" name="Group 56"/>
            <p:cNvGrpSpPr>
              <a:grpSpLocks/>
            </p:cNvGrpSpPr>
            <p:nvPr/>
          </p:nvGrpSpPr>
          <p:grpSpPr bwMode="auto">
            <a:xfrm>
              <a:off x="118" y="149"/>
              <a:ext cx="46" cy="46"/>
              <a:chOff x="0" y="0"/>
              <a:chExt cx="91" cy="91"/>
            </a:xfrm>
          </p:grpSpPr>
          <p:sp>
            <p:nvSpPr>
              <p:cNvPr id="60" name="Oval 93"/>
              <p:cNvSpPr>
                <a:spLocks noChangeArrowheads="1"/>
              </p:cNvSpPr>
              <p:nvPr/>
            </p:nvSpPr>
            <p:spPr bwMode="auto">
              <a:xfrm>
                <a:off x="0" y="0"/>
                <a:ext cx="91" cy="91"/>
              </a:xfrm>
              <a:prstGeom prst="ellipse">
                <a:avLst/>
              </a:prstGeom>
              <a:solidFill>
                <a:schemeClr val="bg1"/>
              </a:solidFill>
              <a:ln w="9525" cmpd="sng">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C0C0C0"/>
                    </a:outerShdw>
                  </a:effectLst>
                </a:endParaRPr>
              </a:p>
            </p:txBody>
          </p:sp>
          <p:sp>
            <p:nvSpPr>
              <p:cNvPr id="61" name="Oval 94"/>
              <p:cNvSpPr>
                <a:spLocks noChangeArrowheads="1"/>
              </p:cNvSpPr>
              <p:nvPr/>
            </p:nvSpPr>
            <p:spPr bwMode="auto">
              <a:xfrm>
                <a:off x="21" y="21"/>
                <a:ext cx="45" cy="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sp>
          <p:nvSpPr>
            <p:cNvPr id="57" name="AutoShape 95"/>
            <p:cNvSpPr>
              <a:spLocks noChangeArrowheads="1"/>
            </p:cNvSpPr>
            <p:nvPr/>
          </p:nvSpPr>
          <p:spPr bwMode="auto">
            <a:xfrm flipH="1">
              <a:off x="489" y="0"/>
              <a:ext cx="317" cy="90"/>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58" name="AutoShape 96"/>
            <p:cNvSpPr>
              <a:spLocks noChangeArrowheads="1"/>
            </p:cNvSpPr>
            <p:nvPr/>
          </p:nvSpPr>
          <p:spPr bwMode="auto">
            <a:xfrm flipH="1" flipV="1">
              <a:off x="716" y="363"/>
              <a:ext cx="317" cy="46"/>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59" name="AutoShape 97"/>
            <p:cNvSpPr>
              <a:spLocks noChangeArrowheads="1"/>
            </p:cNvSpPr>
            <p:nvPr/>
          </p:nvSpPr>
          <p:spPr bwMode="auto">
            <a:xfrm rot="1179229" flipH="1" flipV="1">
              <a:off x="307" y="272"/>
              <a:ext cx="136" cy="91"/>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sp>
        <p:nvSpPr>
          <p:cNvPr id="62" name="Oval 98"/>
          <p:cNvSpPr>
            <a:spLocks noChangeArrowheads="1"/>
          </p:cNvSpPr>
          <p:nvPr/>
        </p:nvSpPr>
        <p:spPr bwMode="auto">
          <a:xfrm>
            <a:off x="3429942" y="1779786"/>
            <a:ext cx="142875" cy="142875"/>
          </a:xfrm>
          <a:prstGeom prst="ellipse">
            <a:avLst/>
          </a:prstGeom>
          <a:gradFill rotWithShape="1">
            <a:gsLst>
              <a:gs pos="0">
                <a:srgbClr val="FFFFFF"/>
              </a:gs>
              <a:gs pos="100000">
                <a:srgbClr val="FFCC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C0C0C0"/>
                </a:outerShdw>
              </a:effectLst>
            </a:endParaRPr>
          </a:p>
        </p:txBody>
      </p:sp>
      <p:sp>
        <p:nvSpPr>
          <p:cNvPr id="63" name="Line 99"/>
          <p:cNvSpPr>
            <a:spLocks noChangeShapeType="1"/>
          </p:cNvSpPr>
          <p:nvPr/>
        </p:nvSpPr>
        <p:spPr bwMode="auto">
          <a:xfrm flipH="1" flipV="1">
            <a:off x="3645842" y="1851224"/>
            <a:ext cx="431800" cy="144462"/>
          </a:xfrm>
          <a:prstGeom prst="line">
            <a:avLst/>
          </a:prstGeom>
          <a:noFill/>
          <a:ln w="9525" cmpd="sng">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4" name="Group 64"/>
          <p:cNvGrpSpPr>
            <a:grpSpLocks/>
          </p:cNvGrpSpPr>
          <p:nvPr/>
        </p:nvGrpSpPr>
        <p:grpSpPr bwMode="auto">
          <a:xfrm>
            <a:off x="4149080" y="1995686"/>
            <a:ext cx="576262" cy="288925"/>
            <a:chOff x="0" y="0"/>
            <a:chExt cx="1351" cy="409"/>
          </a:xfrm>
        </p:grpSpPr>
        <p:sp>
          <p:nvSpPr>
            <p:cNvPr id="65" name="AutoShape 23"/>
            <p:cNvSpPr>
              <a:spLocks noChangeArrowheads="1"/>
            </p:cNvSpPr>
            <p:nvPr/>
          </p:nvSpPr>
          <p:spPr bwMode="auto">
            <a:xfrm>
              <a:off x="1169" y="0"/>
              <a:ext cx="182" cy="408"/>
            </a:xfrm>
            <a:prstGeom prst="moon">
              <a:avLst>
                <a:gd name="adj" fmla="val 50000"/>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66" name="AutoShape 24"/>
            <p:cNvSpPr>
              <a:spLocks noChangeArrowheads="1"/>
            </p:cNvSpPr>
            <p:nvPr/>
          </p:nvSpPr>
          <p:spPr bwMode="auto">
            <a:xfrm>
              <a:off x="35" y="91"/>
              <a:ext cx="1134" cy="272"/>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67" name="AutoShape 31"/>
            <p:cNvSpPr>
              <a:spLocks noChangeArrowheads="1"/>
            </p:cNvSpPr>
            <p:nvPr/>
          </p:nvSpPr>
          <p:spPr bwMode="auto">
            <a:xfrm>
              <a:off x="0" y="85"/>
              <a:ext cx="272" cy="233"/>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nvGrpSpPr>
            <p:cNvPr id="68" name="Group 68"/>
            <p:cNvGrpSpPr>
              <a:grpSpLocks/>
            </p:cNvGrpSpPr>
            <p:nvPr/>
          </p:nvGrpSpPr>
          <p:grpSpPr bwMode="auto">
            <a:xfrm>
              <a:off x="118" y="149"/>
              <a:ext cx="46" cy="46"/>
              <a:chOff x="0" y="0"/>
              <a:chExt cx="91" cy="91"/>
            </a:xfrm>
          </p:grpSpPr>
          <p:sp>
            <p:nvSpPr>
              <p:cNvPr id="72" name="Oval 25"/>
              <p:cNvSpPr>
                <a:spLocks noChangeArrowheads="1"/>
              </p:cNvSpPr>
              <p:nvPr/>
            </p:nvSpPr>
            <p:spPr bwMode="auto">
              <a:xfrm>
                <a:off x="0" y="0"/>
                <a:ext cx="91" cy="91"/>
              </a:xfrm>
              <a:prstGeom prst="ellipse">
                <a:avLst/>
              </a:prstGeom>
              <a:solidFill>
                <a:schemeClr val="bg1"/>
              </a:solidFill>
              <a:ln w="9525" cmpd="sng">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C0C0C0"/>
                    </a:outerShdw>
                  </a:effectLst>
                </a:endParaRPr>
              </a:p>
            </p:txBody>
          </p:sp>
          <p:sp>
            <p:nvSpPr>
              <p:cNvPr id="73" name="Oval 27"/>
              <p:cNvSpPr>
                <a:spLocks noChangeArrowheads="1"/>
              </p:cNvSpPr>
              <p:nvPr/>
            </p:nvSpPr>
            <p:spPr bwMode="auto">
              <a:xfrm>
                <a:off x="21" y="21"/>
                <a:ext cx="45" cy="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sp>
          <p:nvSpPr>
            <p:cNvPr id="69" name="AutoShape 33"/>
            <p:cNvSpPr>
              <a:spLocks noChangeArrowheads="1"/>
            </p:cNvSpPr>
            <p:nvPr/>
          </p:nvSpPr>
          <p:spPr bwMode="auto">
            <a:xfrm flipH="1">
              <a:off x="489" y="0"/>
              <a:ext cx="317" cy="90"/>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70" name="AutoShape 34"/>
            <p:cNvSpPr>
              <a:spLocks noChangeArrowheads="1"/>
            </p:cNvSpPr>
            <p:nvPr/>
          </p:nvSpPr>
          <p:spPr bwMode="auto">
            <a:xfrm flipH="1" flipV="1">
              <a:off x="716" y="363"/>
              <a:ext cx="317" cy="46"/>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71" name="AutoShape 35"/>
            <p:cNvSpPr>
              <a:spLocks noChangeArrowheads="1"/>
            </p:cNvSpPr>
            <p:nvPr/>
          </p:nvSpPr>
          <p:spPr bwMode="auto">
            <a:xfrm rot="1179229" flipH="1" flipV="1">
              <a:off x="307" y="272"/>
              <a:ext cx="136" cy="91"/>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grpSp>
        <p:nvGrpSpPr>
          <p:cNvPr id="74" name="Group 74"/>
          <p:cNvGrpSpPr>
            <a:grpSpLocks/>
          </p:cNvGrpSpPr>
          <p:nvPr/>
        </p:nvGrpSpPr>
        <p:grpSpPr bwMode="auto">
          <a:xfrm>
            <a:off x="4149080" y="1995686"/>
            <a:ext cx="576262" cy="288925"/>
            <a:chOff x="0" y="0"/>
            <a:chExt cx="1351" cy="409"/>
          </a:xfrm>
        </p:grpSpPr>
        <p:sp>
          <p:nvSpPr>
            <p:cNvPr id="75" name="AutoShape 101"/>
            <p:cNvSpPr>
              <a:spLocks noChangeArrowheads="1"/>
            </p:cNvSpPr>
            <p:nvPr/>
          </p:nvSpPr>
          <p:spPr bwMode="auto">
            <a:xfrm>
              <a:off x="1169" y="0"/>
              <a:ext cx="182" cy="408"/>
            </a:xfrm>
            <a:prstGeom prst="moon">
              <a:avLst>
                <a:gd name="adj" fmla="val 50000"/>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76" name="AutoShape 102"/>
            <p:cNvSpPr>
              <a:spLocks noChangeArrowheads="1"/>
            </p:cNvSpPr>
            <p:nvPr/>
          </p:nvSpPr>
          <p:spPr bwMode="auto">
            <a:xfrm>
              <a:off x="35" y="91"/>
              <a:ext cx="1134" cy="272"/>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77" name="AutoShape 103"/>
            <p:cNvSpPr>
              <a:spLocks noChangeArrowheads="1"/>
            </p:cNvSpPr>
            <p:nvPr/>
          </p:nvSpPr>
          <p:spPr bwMode="auto">
            <a:xfrm>
              <a:off x="0" y="85"/>
              <a:ext cx="272" cy="233"/>
            </a:xfrm>
            <a:prstGeom prst="octagon">
              <a:avLst>
                <a:gd name="adj" fmla="val 29287"/>
              </a:avLst>
            </a:prstGeom>
            <a:gradFill rotWithShape="1">
              <a:gsLst>
                <a:gs pos="0">
                  <a:srgbClr val="336699"/>
                </a:gs>
                <a:gs pos="100000">
                  <a:srgbClr val="FFFFFF"/>
                </a:gs>
              </a:gsLst>
              <a:lin ang="5400000" scaled="1"/>
            </a:gradFill>
            <a:ln w="9525" cmpd="sng">
              <a:solidFill>
                <a:srgbClr val="0066C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nvGrpSpPr>
            <p:cNvPr id="78" name="Group 78"/>
            <p:cNvGrpSpPr>
              <a:grpSpLocks/>
            </p:cNvGrpSpPr>
            <p:nvPr/>
          </p:nvGrpSpPr>
          <p:grpSpPr bwMode="auto">
            <a:xfrm>
              <a:off x="118" y="149"/>
              <a:ext cx="46" cy="46"/>
              <a:chOff x="0" y="0"/>
              <a:chExt cx="91" cy="91"/>
            </a:xfrm>
          </p:grpSpPr>
          <p:sp>
            <p:nvSpPr>
              <p:cNvPr id="82" name="Oval 105"/>
              <p:cNvSpPr>
                <a:spLocks noChangeArrowheads="1"/>
              </p:cNvSpPr>
              <p:nvPr/>
            </p:nvSpPr>
            <p:spPr bwMode="auto">
              <a:xfrm>
                <a:off x="0" y="0"/>
                <a:ext cx="91" cy="91"/>
              </a:xfrm>
              <a:prstGeom prst="ellipse">
                <a:avLst/>
              </a:prstGeom>
              <a:solidFill>
                <a:schemeClr val="bg1"/>
              </a:solidFill>
              <a:ln w="9525" cmpd="sng">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C0C0C0"/>
                    </a:outerShdw>
                  </a:effectLst>
                </a:endParaRPr>
              </a:p>
            </p:txBody>
          </p:sp>
          <p:sp>
            <p:nvSpPr>
              <p:cNvPr id="83" name="Oval 106"/>
              <p:cNvSpPr>
                <a:spLocks noChangeArrowheads="1"/>
              </p:cNvSpPr>
              <p:nvPr/>
            </p:nvSpPr>
            <p:spPr bwMode="auto">
              <a:xfrm>
                <a:off x="21" y="21"/>
                <a:ext cx="45" cy="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sp>
          <p:nvSpPr>
            <p:cNvPr id="79" name="AutoShape 107"/>
            <p:cNvSpPr>
              <a:spLocks noChangeArrowheads="1"/>
            </p:cNvSpPr>
            <p:nvPr/>
          </p:nvSpPr>
          <p:spPr bwMode="auto">
            <a:xfrm flipH="1">
              <a:off x="489" y="0"/>
              <a:ext cx="317" cy="90"/>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80" name="AutoShape 108"/>
            <p:cNvSpPr>
              <a:spLocks noChangeArrowheads="1"/>
            </p:cNvSpPr>
            <p:nvPr/>
          </p:nvSpPr>
          <p:spPr bwMode="auto">
            <a:xfrm flipH="1" flipV="1">
              <a:off x="716" y="363"/>
              <a:ext cx="317" cy="46"/>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sp>
          <p:nvSpPr>
            <p:cNvPr id="81" name="AutoShape 109"/>
            <p:cNvSpPr>
              <a:spLocks noChangeArrowheads="1"/>
            </p:cNvSpPr>
            <p:nvPr/>
          </p:nvSpPr>
          <p:spPr bwMode="auto">
            <a:xfrm rot="1179229" flipH="1" flipV="1">
              <a:off x="307" y="272"/>
              <a:ext cx="136" cy="91"/>
            </a:xfrm>
            <a:prstGeom prst="rtTriangle">
              <a:avLst/>
            </a:prstGeom>
            <a:gradFill rotWithShape="1">
              <a:gsLst>
                <a:gs pos="0">
                  <a:srgbClr val="3366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FFFFFF"/>
                  </a:outerShdw>
                </a:effectLst>
              </a:endParaRPr>
            </a:p>
          </p:txBody>
        </p:sp>
      </p:grpSp>
      <p:sp>
        <p:nvSpPr>
          <p:cNvPr id="84" name="Oval 113"/>
          <p:cNvSpPr>
            <a:spLocks noChangeArrowheads="1"/>
          </p:cNvSpPr>
          <p:nvPr/>
        </p:nvSpPr>
        <p:spPr bwMode="auto">
          <a:xfrm>
            <a:off x="3214042" y="1706761"/>
            <a:ext cx="574675" cy="288925"/>
          </a:xfrm>
          <a:prstGeom prst="ellipse">
            <a:avLst/>
          </a:prstGeom>
          <a:noFill/>
          <a:ln w="38100" cmpd="dbl">
            <a:solidFill>
              <a:srgbClr val="FFFF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C0C0C0"/>
                </a:outerShdw>
              </a:effectLst>
            </a:endParaRPr>
          </a:p>
        </p:txBody>
      </p:sp>
      <p:sp>
        <p:nvSpPr>
          <p:cNvPr id="85" name="Line 114"/>
          <p:cNvSpPr>
            <a:spLocks noChangeShapeType="1"/>
          </p:cNvSpPr>
          <p:nvPr/>
        </p:nvSpPr>
        <p:spPr bwMode="auto">
          <a:xfrm flipV="1">
            <a:off x="1269355" y="1851224"/>
            <a:ext cx="1655762" cy="287337"/>
          </a:xfrm>
          <a:prstGeom prst="line">
            <a:avLst/>
          </a:prstGeom>
          <a:noFill/>
          <a:ln w="19050" cmpd="sng">
            <a:solidFill>
              <a:schemeClr val="bg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Line 115"/>
          <p:cNvSpPr>
            <a:spLocks noChangeShapeType="1"/>
          </p:cNvSpPr>
          <p:nvPr/>
        </p:nvSpPr>
        <p:spPr bwMode="auto">
          <a:xfrm flipV="1">
            <a:off x="1917055" y="1922661"/>
            <a:ext cx="1223962" cy="360363"/>
          </a:xfrm>
          <a:prstGeom prst="line">
            <a:avLst/>
          </a:prstGeom>
          <a:noFill/>
          <a:ln w="19050" cmpd="sng">
            <a:solidFill>
              <a:schemeClr val="bg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 name="Line 116"/>
          <p:cNvSpPr>
            <a:spLocks noChangeShapeType="1"/>
          </p:cNvSpPr>
          <p:nvPr/>
        </p:nvSpPr>
        <p:spPr bwMode="auto">
          <a:xfrm flipV="1">
            <a:off x="1917055" y="1995686"/>
            <a:ext cx="1296987" cy="719138"/>
          </a:xfrm>
          <a:prstGeom prst="line">
            <a:avLst/>
          </a:prstGeom>
          <a:noFill/>
          <a:ln w="19050" cmpd="sng">
            <a:solidFill>
              <a:schemeClr val="bg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Line 117"/>
          <p:cNvSpPr>
            <a:spLocks noChangeShapeType="1"/>
          </p:cNvSpPr>
          <p:nvPr/>
        </p:nvSpPr>
        <p:spPr bwMode="auto">
          <a:xfrm flipH="1" flipV="1">
            <a:off x="3861742" y="1851224"/>
            <a:ext cx="2016125" cy="287337"/>
          </a:xfrm>
          <a:prstGeom prst="line">
            <a:avLst/>
          </a:prstGeom>
          <a:noFill/>
          <a:ln w="19050" cmpd="sng">
            <a:solidFill>
              <a:schemeClr val="bg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118"/>
          <p:cNvSpPr>
            <a:spLocks noChangeShapeType="1"/>
          </p:cNvSpPr>
          <p:nvPr/>
        </p:nvSpPr>
        <p:spPr bwMode="auto">
          <a:xfrm flipH="1" flipV="1">
            <a:off x="3788717" y="1995686"/>
            <a:ext cx="1368425" cy="576263"/>
          </a:xfrm>
          <a:prstGeom prst="line">
            <a:avLst/>
          </a:prstGeom>
          <a:noFill/>
          <a:ln w="19050" cmpd="sng">
            <a:solidFill>
              <a:schemeClr val="bg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119"/>
          <p:cNvSpPr>
            <a:spLocks noChangeShapeType="1"/>
          </p:cNvSpPr>
          <p:nvPr/>
        </p:nvSpPr>
        <p:spPr bwMode="auto">
          <a:xfrm flipH="1" flipV="1">
            <a:off x="3572817" y="2067124"/>
            <a:ext cx="2089150" cy="1008062"/>
          </a:xfrm>
          <a:prstGeom prst="line">
            <a:avLst/>
          </a:prstGeom>
          <a:noFill/>
          <a:ln w="19050" cmpd="sng">
            <a:solidFill>
              <a:schemeClr val="bg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Rectangle 2"/>
          <p:cNvSpPr txBox="1">
            <a:spLocks noChangeArrowheads="1"/>
          </p:cNvSpPr>
          <p:nvPr/>
        </p:nvSpPr>
        <p:spPr>
          <a:xfrm>
            <a:off x="477143" y="330299"/>
            <a:ext cx="5845175" cy="522288"/>
          </a:xfrm>
          <a:prstGeom prst="rect">
            <a:avLst/>
          </a:prstGeom>
          <a:noFill/>
        </p:spPr>
        <p:txBody>
          <a:bodyPr>
            <a:normAutofit/>
          </a:bodyPr>
          <a:lstStyle>
            <a:lvl1pPr algn="ctr" defTabSz="685800" rtl="0" eaLnBrk="1" latinLnBrk="1" hangingPunct="1">
              <a:spcBef>
                <a:spcPct val="0"/>
              </a:spcBef>
              <a:buNone/>
              <a:defRPr sz="3300" kern="1200">
                <a:solidFill>
                  <a:schemeClr val="tx1"/>
                </a:solidFill>
                <a:latin typeface="+mj-lt"/>
                <a:ea typeface="+mj-ea"/>
                <a:cs typeface="+mj-cs"/>
              </a:defRPr>
            </a:lvl1pPr>
          </a:lstStyle>
          <a:p>
            <a:r>
              <a:rPr lang="zh-CN" altLang="en-US" sz="2000" dirty="0"/>
              <a:t>鱼</a:t>
            </a:r>
            <a:r>
              <a:rPr lang="zh-CN" altLang="en-US" sz="2000" dirty="0" smtClean="0"/>
              <a:t>群觅食</a:t>
            </a:r>
          </a:p>
        </p:txBody>
      </p:sp>
    </p:spTree>
    <p:extLst>
      <p:ext uri="{BB962C8B-B14F-4D97-AF65-F5344CB8AC3E}">
        <p14:creationId xmlns:p14="http://schemas.microsoft.com/office/powerpoint/2010/main" val="113441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down)">
                                      <p:cBhvr>
                                        <p:cTn id="7" dur="290">
                                          <p:stCondLst>
                                            <p:cond delay="0"/>
                                          </p:stCondLst>
                                        </p:cTn>
                                        <p:tgtEl>
                                          <p:spTgt spid="62"/>
                                        </p:tgtEl>
                                      </p:cBhvr>
                                    </p:animEffect>
                                    <p:anim calcmode="lin" valueType="num">
                                      <p:cBhvr>
                                        <p:cTn id="8" dur="911"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6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6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62"/>
                                        </p:tgtEl>
                                        <p:attrNameLst>
                                          <p:attrName>ppt_y</p:attrName>
                                        </p:attrNameLst>
                                      </p:cBhvr>
                                      <p:tavLst>
                                        <p:tav tm="0" fmla="#ppt_y-sin(pi*$)/81">
                                          <p:val>
                                            <p:fltVal val="0"/>
                                          </p:val>
                                        </p:tav>
                                        <p:tav tm="100000">
                                          <p:val>
                                            <p:fltVal val="1"/>
                                          </p:val>
                                        </p:tav>
                                      </p:tavLst>
                                    </p:anim>
                                    <p:animScale>
                                      <p:cBhvr>
                                        <p:cTn id="13" dur="13">
                                          <p:stCondLst>
                                            <p:cond delay="325"/>
                                          </p:stCondLst>
                                        </p:cTn>
                                        <p:tgtEl>
                                          <p:spTgt spid="62"/>
                                        </p:tgtEl>
                                      </p:cBhvr>
                                      <p:to x="100000" y="60000"/>
                                    </p:animScale>
                                    <p:animScale>
                                      <p:cBhvr>
                                        <p:cTn id="14" dur="83" decel="50000">
                                          <p:stCondLst>
                                            <p:cond delay="338"/>
                                          </p:stCondLst>
                                        </p:cTn>
                                        <p:tgtEl>
                                          <p:spTgt spid="62"/>
                                        </p:tgtEl>
                                      </p:cBhvr>
                                      <p:to x="100000" y="100000"/>
                                    </p:animScale>
                                    <p:animScale>
                                      <p:cBhvr>
                                        <p:cTn id="15" dur="13">
                                          <p:stCondLst>
                                            <p:cond delay="656"/>
                                          </p:stCondLst>
                                        </p:cTn>
                                        <p:tgtEl>
                                          <p:spTgt spid="62"/>
                                        </p:tgtEl>
                                      </p:cBhvr>
                                      <p:to x="100000" y="80000"/>
                                    </p:animScale>
                                    <p:animScale>
                                      <p:cBhvr>
                                        <p:cTn id="16" dur="83" decel="50000">
                                          <p:stCondLst>
                                            <p:cond delay="669"/>
                                          </p:stCondLst>
                                        </p:cTn>
                                        <p:tgtEl>
                                          <p:spTgt spid="62"/>
                                        </p:tgtEl>
                                      </p:cBhvr>
                                      <p:to x="100000" y="100000"/>
                                    </p:animScale>
                                    <p:animScale>
                                      <p:cBhvr>
                                        <p:cTn id="17" dur="13">
                                          <p:stCondLst>
                                            <p:cond delay="821"/>
                                          </p:stCondLst>
                                        </p:cTn>
                                        <p:tgtEl>
                                          <p:spTgt spid="62"/>
                                        </p:tgtEl>
                                      </p:cBhvr>
                                      <p:to x="100000" y="90000"/>
                                    </p:animScale>
                                    <p:animScale>
                                      <p:cBhvr>
                                        <p:cTn id="18" dur="83" decel="50000">
                                          <p:stCondLst>
                                            <p:cond delay="834"/>
                                          </p:stCondLst>
                                        </p:cTn>
                                        <p:tgtEl>
                                          <p:spTgt spid="62"/>
                                        </p:tgtEl>
                                      </p:cBhvr>
                                      <p:to x="100000" y="100000"/>
                                    </p:animScale>
                                    <p:animScale>
                                      <p:cBhvr>
                                        <p:cTn id="19" dur="13">
                                          <p:stCondLst>
                                            <p:cond delay="904"/>
                                          </p:stCondLst>
                                        </p:cTn>
                                        <p:tgtEl>
                                          <p:spTgt spid="62"/>
                                        </p:tgtEl>
                                      </p:cBhvr>
                                      <p:to x="100000" y="95000"/>
                                    </p:animScale>
                                    <p:animScale>
                                      <p:cBhvr>
                                        <p:cTn id="20" dur="83" decel="50000">
                                          <p:stCondLst>
                                            <p:cond delay="917"/>
                                          </p:stCondLst>
                                        </p:cTn>
                                        <p:tgtEl>
                                          <p:spTgt spid="62"/>
                                        </p:tgtEl>
                                      </p:cBhvr>
                                      <p:to x="100000" y="100000"/>
                                    </p:animScale>
                                  </p:childTnLst>
                                </p:cTn>
                              </p:par>
                            </p:childTnLst>
                          </p:cTn>
                        </p:par>
                        <p:par>
                          <p:cTn id="21" fill="hold">
                            <p:stCondLst>
                              <p:cond delay="1000"/>
                            </p:stCondLst>
                            <p:childTnLst>
                              <p:par>
                                <p:cTn id="22" presetID="6" presetClass="entr" presetSubtype="16" fill="hold" grpId="0" nodeType="after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circle(in)">
                                      <p:cBhvr>
                                        <p:cTn id="24" dur="2000"/>
                                        <p:tgtEl>
                                          <p:spTgt spid="84"/>
                                        </p:tgtEl>
                                      </p:cBhvr>
                                    </p:animEffect>
                                  </p:childTnLst>
                                </p:cTn>
                              </p:par>
                            </p:childTnLst>
                          </p:cTn>
                        </p:par>
                        <p:par>
                          <p:cTn id="25" fill="hold">
                            <p:stCondLst>
                              <p:cond delay="3000"/>
                            </p:stCondLst>
                            <p:childTnLst>
                              <p:par>
                                <p:cTn id="26" presetID="26" presetClass="emph" presetSubtype="0" repeatCount="indefinite" fill="hold" nodeType="afterEffect">
                                  <p:stCondLst>
                                    <p:cond delay="0"/>
                                  </p:stCondLst>
                                  <p:childTnLst>
                                    <p:animEffect transition="out" filter="fade">
                                      <p:cBhvr>
                                        <p:cTn id="27" dur="2000" tmFilter="0, 0; .2, .5; .8, .5; 1, 0"/>
                                        <p:tgtEl>
                                          <p:spTgt spid="64"/>
                                        </p:tgtEl>
                                      </p:cBhvr>
                                    </p:animEffect>
                                    <p:animScale>
                                      <p:cBhvr>
                                        <p:cTn id="28" dur="1000" autoRev="1" fill="hold"/>
                                        <p:tgtEl>
                                          <p:spTgt spid="64"/>
                                        </p:tgtEl>
                                      </p:cBhvr>
                                      <p:by x="105000" y="105000"/>
                                    </p:animScale>
                                  </p:childTnLst>
                                </p:cTn>
                              </p:par>
                            </p:childTnLst>
                          </p:cTn>
                        </p:par>
                        <p:par>
                          <p:cTn id="29" fill="hold">
                            <p:stCondLst>
                              <p:cond delay="5000"/>
                            </p:stCondLst>
                            <p:childTnLst>
                              <p:par>
                                <p:cTn id="30" presetID="22" presetClass="entr" presetSubtype="2"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right)">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63"/>
                                        </p:tgtEl>
                                      </p:cBhvr>
                                    </p:animEffect>
                                    <p:set>
                                      <p:cBhvr>
                                        <p:cTn id="37" dur="1" fill="hold">
                                          <p:stCondLst>
                                            <p:cond delay="499"/>
                                          </p:stCondLst>
                                        </p:cTn>
                                        <p:tgtEl>
                                          <p:spTgt spid="63"/>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64"/>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74"/>
                                        </p:tgtEl>
                                        <p:attrNameLst>
                                          <p:attrName>style.visibility</p:attrName>
                                        </p:attrNameLst>
                                      </p:cBhvr>
                                      <p:to>
                                        <p:strVal val="visible"/>
                                      </p:to>
                                    </p:set>
                                  </p:childTnLst>
                                </p:cTn>
                              </p:par>
                            </p:childTnLst>
                          </p:cTn>
                        </p:par>
                        <p:par>
                          <p:cTn id="42" fill="hold">
                            <p:stCondLst>
                              <p:cond delay="500"/>
                            </p:stCondLst>
                            <p:childTnLst>
                              <p:par>
                                <p:cTn id="43" presetID="49" presetClass="path" presetSubtype="0" accel="50000" decel="50000" fill="hold" nodeType="afterEffect">
                                  <p:stCondLst>
                                    <p:cond delay="0"/>
                                  </p:stCondLst>
                                  <p:childTnLst>
                                    <p:animMotion origin="layout" path="M -7.40741E-7 6.17284E-7 L -0.0787 -0.04228 " pathEditMode="relative" rAng="0" ptsTypes="AA">
                                      <p:cBhvr>
                                        <p:cTn id="44" dur="1000" fill="hold"/>
                                        <p:tgtEl>
                                          <p:spTgt spid="74"/>
                                        </p:tgtEl>
                                        <p:attrNameLst>
                                          <p:attrName>ppt_x,ppt_y</p:attrName>
                                        </p:attrNameLst>
                                      </p:cBhvr>
                                      <p:rCtr x="-3935" y="-2130"/>
                                    </p:animMotion>
                                  </p:childTnLst>
                                </p:cTn>
                              </p:par>
                            </p:childTnLst>
                          </p:cTn>
                        </p:par>
                        <p:par>
                          <p:cTn id="45" fill="hold">
                            <p:stCondLst>
                              <p:cond delay="1500"/>
                            </p:stCondLst>
                            <p:childTnLst>
                              <p:par>
                                <p:cTn id="46" presetID="56" presetClass="path" presetSubtype="0" accel="50000" decel="50000" fill="hold" nodeType="afterEffect">
                                  <p:stCondLst>
                                    <p:cond delay="0"/>
                                  </p:stCondLst>
                                  <p:childTnLst>
                                    <p:animMotion origin="layout" path="M -4.81481E-6 1.7284E-6 L 0.24815 -0.06296 " pathEditMode="relative" rAng="0" ptsTypes="AA">
                                      <p:cBhvr>
                                        <p:cTn id="47" dur="1000" fill="hold"/>
                                        <p:tgtEl>
                                          <p:spTgt spid="32"/>
                                        </p:tgtEl>
                                        <p:attrNameLst>
                                          <p:attrName>ppt_x,ppt_y</p:attrName>
                                        </p:attrNameLst>
                                      </p:cBhvr>
                                      <p:rCtr x="12407" y="-3148"/>
                                    </p:animMotion>
                                  </p:childTnLst>
                                </p:cTn>
                              </p:par>
                              <p:par>
                                <p:cTn id="48" presetID="63" presetClass="path" presetSubtype="0" accel="50000" decel="50000" fill="hold" nodeType="withEffect">
                                  <p:stCondLst>
                                    <p:cond delay="0"/>
                                  </p:stCondLst>
                                  <p:childTnLst>
                                    <p:animMotion origin="layout" path="M -3.33333E-6 3.58025E-6 L 0.22848 -0.07346 " pathEditMode="relative" rAng="0" ptsTypes="AA">
                                      <p:cBhvr>
                                        <p:cTn id="49" dur="1000" fill="hold"/>
                                        <p:tgtEl>
                                          <p:spTgt spid="42"/>
                                        </p:tgtEl>
                                        <p:attrNameLst>
                                          <p:attrName>ppt_x,ppt_y</p:attrName>
                                        </p:attrNameLst>
                                      </p:cBhvr>
                                      <p:rCtr x="11412" y="-3673"/>
                                    </p:animMotion>
                                  </p:childTnLst>
                                </p:cTn>
                              </p:par>
                              <p:par>
                                <p:cTn id="50" presetID="37" presetClass="path" presetSubtype="0" accel="50000" decel="50000" fill="hold" nodeType="withEffect">
                                  <p:stCondLst>
                                    <p:cond delay="0"/>
                                  </p:stCondLst>
                                  <p:childTnLst>
                                    <p:animMotion origin="layout" path="M -7.40741E-7 -4.69136E-6 L 0.0669 0.0534 C 0.08102 0.06544 0.10208 0.07192 0.12407 0.07192 C 0.14907 0.07192 0.16898 0.06544 0.1831 0.0534 L 0.25 -4.69136E-6 " pathEditMode="relative" rAng="0" ptsTypes="AAAAA">
                                      <p:cBhvr>
                                        <p:cTn id="51" dur="1000" fill="hold"/>
                                        <p:tgtEl>
                                          <p:spTgt spid="52"/>
                                        </p:tgtEl>
                                        <p:attrNameLst>
                                          <p:attrName>ppt_x,ppt_y</p:attrName>
                                        </p:attrNameLst>
                                      </p:cBhvr>
                                      <p:rCtr x="12500" y="3580"/>
                                    </p:animMotion>
                                  </p:childTnLst>
                                </p:cTn>
                              </p:par>
                              <p:par>
                                <p:cTn id="52" presetID="47" presetClass="path" presetSubtype="0" accel="50000" decel="50000" fill="hold" nodeType="withEffect">
                                  <p:stCondLst>
                                    <p:cond delay="0"/>
                                  </p:stCondLst>
                                  <p:childTnLst>
                                    <p:animMotion origin="layout" path="M -7.40741E-7 6.17284E-7 C -0.00278 0.08395 -0.01134 0.14383 -0.01991 0.14383 C -0.02847 0.14383 -0.03565 0.08395 -0.03819 6.17284E-7 C -0.04213 0.08395 -0.04907 0.14383 -0.05787 0.14383 C -0.06643 0.14383 -0.07407 0.08395 -0.07616 6.17284E-7 C -0.07986 0.08395 -0.08727 0.14383 -0.09583 0.14383 C -0.10463 0.14383 -0.11319 0.08395 -0.11574 6.17284E-7 C -0.11805 0.08395 -0.12546 0.14383 -0.13518 0.14383 C -0.14259 0.14383 -0.15116 0.08395 -0.15347 6.17284E-7 C -0.15625 0.08395 -0.16481 0.14383 -0.17338 0.14383 C -0.18194 0.14383 -0.18935 0.08395 -0.19167 6.17284E-7 C -0.1956 0.08395 -0.20255 0.14383 -0.21157 0.14383 C -0.21991 0.14383 -0.22755 0.08395 -0.23102 6.17284E-7 C -0.23333 0.08395 -0.24074 0.14383 -0.2493 0.14383 C -0.2581 0.14383 -0.26667 0.08395 -0.26921 6.17284E-7 C -0.27153 0.08395 -0.27893 0.14383 -0.28866 0.14383 C -0.29745 0.14383 -0.30463 0.08395 -0.30694 6.17284E-7 " pathEditMode="relative" rAng="0" ptsTypes="AAAAAAAAAAAAAAAAA">
                                      <p:cBhvr>
                                        <p:cTn id="53" dur="1000" fill="hold"/>
                                        <p:tgtEl>
                                          <p:spTgt spid="12"/>
                                        </p:tgtEl>
                                        <p:attrNameLst>
                                          <p:attrName>ppt_x,ppt_y</p:attrName>
                                        </p:attrNameLst>
                                      </p:cBhvr>
                                      <p:rCtr x="-15347" y="7191"/>
                                    </p:animMotion>
                                  </p:childTnLst>
                                </p:cTn>
                              </p:par>
                              <p:par>
                                <p:cTn id="54" presetID="60" presetClass="path" presetSubtype="0" accel="50000" decel="50000" fill="hold" nodeType="withEffect">
                                  <p:stCondLst>
                                    <p:cond delay="0"/>
                                  </p:stCondLst>
                                  <p:childTnLst>
                                    <p:animMotion origin="layout" path="M 0.03727 0.03271 C 0.02616 0.10247 0.00972 0.19907 -0.00926 0.1929 C -0.03681 0.18765 3.7037E-7 -0.13951 -0.03287 -0.14753 C -0.06273 -0.15401 -0.08056 0.13518 -0.10926 0.12747 C -0.13889 0.1216 -0.09838 -0.0821 -0.13009 -0.08858 C -0.1588 -0.09475 -0.15995 0.04846 -0.18495 0.0429 C -0.20972 0.03796 -0.18426 -0.06605 -0.20625 -0.07099 C -0.21944 -0.07346 -0.22361 -0.04506 -0.22708 -0.02284 " pathEditMode="relative" rAng="540000" ptsTypes="AAAAAAAA">
                                      <p:cBhvr>
                                        <p:cTn id="55" dur="1000" fill="hold"/>
                                        <p:tgtEl>
                                          <p:spTgt spid="2"/>
                                        </p:tgtEl>
                                        <p:attrNameLst>
                                          <p:attrName>ppt_x,ppt_y</p:attrName>
                                        </p:attrNameLst>
                                      </p:cBhvr>
                                      <p:rCtr x="-13241" y="-2593"/>
                                    </p:animMotion>
                                  </p:childTnLst>
                                </p:cTn>
                              </p:par>
                              <p:par>
                                <p:cTn id="56" presetID="49" presetClass="path" presetSubtype="0" accel="50000" decel="50000" fill="hold" nodeType="withEffect">
                                  <p:stCondLst>
                                    <p:cond delay="0"/>
                                  </p:stCondLst>
                                  <p:childTnLst>
                                    <p:animMotion origin="layout" path="M 3.7037E-7 1.11111E-6 L -0.20463 -0.08395 " pathEditMode="relative" rAng="0" ptsTypes="AA">
                                      <p:cBhvr>
                                        <p:cTn id="57" dur="1000" fill="hold"/>
                                        <p:tgtEl>
                                          <p:spTgt spid="2"/>
                                        </p:tgtEl>
                                        <p:attrNameLst>
                                          <p:attrName>ppt_x,ppt_y</p:attrName>
                                        </p:attrNameLst>
                                      </p:cBhvr>
                                      <p:rCtr x="-10231" y="-4198"/>
                                    </p:animMotion>
                                  </p:childTnLst>
                                </p:cTn>
                              </p:par>
                              <p:par>
                                <p:cTn id="58" presetID="49" presetClass="path" presetSubtype="0" accel="50000" decel="50000" fill="hold" nodeType="withEffect">
                                  <p:stCondLst>
                                    <p:cond delay="0"/>
                                  </p:stCondLst>
                                  <p:childTnLst>
                                    <p:animMotion origin="layout" path="M 7.40741E-7 4.93827E-7 L -0.28333 -0.15741 " pathEditMode="relative" rAng="0" ptsTypes="AA">
                                      <p:cBhvr>
                                        <p:cTn id="59" dur="1000" fill="hold"/>
                                        <p:tgtEl>
                                          <p:spTgt spid="22"/>
                                        </p:tgtEl>
                                        <p:attrNameLst>
                                          <p:attrName>ppt_x,ppt_y</p:attrName>
                                        </p:attrNameLst>
                                      </p:cBhvr>
                                      <p:rCtr x="-14167" y="-7870"/>
                                    </p:animMotion>
                                  </p:childTnLst>
                                </p:cTn>
                              </p:par>
                            </p:childTnLst>
                          </p:cTn>
                        </p:par>
                        <p:par>
                          <p:cTn id="60" fill="hold">
                            <p:stCondLst>
                              <p:cond delay="2500"/>
                            </p:stCondLst>
                            <p:childTnLst>
                              <p:par>
                                <p:cTn id="61" presetID="22" presetClass="entr" presetSubtype="4" fill="hold" grpId="0" nodeType="after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wipe(down)">
                                      <p:cBhvr>
                                        <p:cTn id="63" dur="500"/>
                                        <p:tgtEl>
                                          <p:spTgt spid="8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wipe(down)">
                                      <p:cBhvr>
                                        <p:cTn id="66" dur="500"/>
                                        <p:tgtEl>
                                          <p:spTgt spid="86"/>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87"/>
                                        </p:tgtEl>
                                        <p:attrNameLst>
                                          <p:attrName>style.visibility</p:attrName>
                                        </p:attrNameLst>
                                      </p:cBhvr>
                                      <p:to>
                                        <p:strVal val="visible"/>
                                      </p:to>
                                    </p:set>
                                    <p:animEffect transition="in" filter="wipe(down)">
                                      <p:cBhvr>
                                        <p:cTn id="69" dur="500"/>
                                        <p:tgtEl>
                                          <p:spTgt spid="8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90"/>
                                        </p:tgtEl>
                                        <p:attrNameLst>
                                          <p:attrName>style.visibility</p:attrName>
                                        </p:attrNameLst>
                                      </p:cBhvr>
                                      <p:to>
                                        <p:strVal val="visible"/>
                                      </p:to>
                                    </p:set>
                                    <p:animEffect transition="in" filter="wipe(down)">
                                      <p:cBhvr>
                                        <p:cTn id="72" dur="500"/>
                                        <p:tgtEl>
                                          <p:spTgt spid="90"/>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wipe(down)">
                                      <p:cBhvr>
                                        <p:cTn id="75" dur="500"/>
                                        <p:tgtEl>
                                          <p:spTgt spid="8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88"/>
                                        </p:tgtEl>
                                        <p:attrNameLst>
                                          <p:attrName>style.visibility</p:attrName>
                                        </p:attrNameLst>
                                      </p:cBhvr>
                                      <p:to>
                                        <p:strVal val="visible"/>
                                      </p:to>
                                    </p:set>
                                    <p:animEffect transition="in" filter="wipe(down)">
                                      <p:cBhvr>
                                        <p:cTn id="78"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autoUpdateAnimBg="0"/>
      <p:bldP spid="63" grpId="0" animBg="1"/>
      <p:bldP spid="63" grpId="1" animBg="1"/>
      <p:bldP spid="84" grpId="0" animBg="1" autoUpdateAnimBg="0"/>
      <p:bldP spid="85" grpId="0" animBg="1"/>
      <p:bldP spid="86" grpId="0" animBg="1"/>
      <p:bldP spid="87" grpId="0" animBg="1"/>
      <p:bldP spid="88" grpId="0" animBg="1"/>
      <p:bldP spid="89" grpId="0" animBg="1"/>
      <p:bldP spid="9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idx="4294967295"/>
          </p:nvPr>
        </p:nvSpPr>
        <p:spPr>
          <a:xfrm>
            <a:off x="385971" y="123478"/>
            <a:ext cx="5845175" cy="522288"/>
          </a:xfrm>
          <a:prstGeom prst="rect">
            <a:avLst/>
          </a:prstGeom>
          <a:noFill/>
        </p:spPr>
        <p:txBody>
          <a:bodyPr>
            <a:normAutofit/>
          </a:bodyPr>
          <a:lstStyle/>
          <a:p>
            <a:pPr eaLnBrk="1" hangingPunct="1"/>
            <a:r>
              <a:rPr lang="zh-CN" altLang="en-US" sz="2000" dirty="0" smtClean="0"/>
              <a:t>鸟群觅食</a:t>
            </a:r>
          </a:p>
        </p:txBody>
      </p:sp>
      <p:pic>
        <p:nvPicPr>
          <p:cNvPr id="761859" name="Picture 3" descr="11414K433-7"/>
          <p:cNvPicPr>
            <a:picLocks noChangeAspect="1" noChangeArrowheads="1"/>
          </p:cNvPicPr>
          <p:nvPr/>
        </p:nvPicPr>
        <p:blipFill>
          <a:blip r:embed="rId4">
            <a:extLst>
              <a:ext uri="{28A0092B-C50C-407E-A947-70E740481C1C}">
                <a14:useLocalDpi xmlns:a14="http://schemas.microsoft.com/office/drawing/2010/main" val="0"/>
              </a:ext>
            </a:extLst>
          </a:blip>
          <a:srcRect t="12100" b="10800"/>
          <a:stretch>
            <a:fillRect/>
          </a:stretch>
        </p:blipFill>
        <p:spPr bwMode="auto">
          <a:xfrm>
            <a:off x="2924944" y="3180554"/>
            <a:ext cx="2520280" cy="194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1860" name="Picture 4" descr="ANd9GcRNi21bywNLcoIy_glEFaQDyunpkLkKuEDPP6DkJPVo3pLc7lC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736" y="3939902"/>
            <a:ext cx="728663"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1861" name="Rectangle 5"/>
          <p:cNvSpPr>
            <a:spLocks noChangeArrowheads="1"/>
          </p:cNvSpPr>
          <p:nvPr/>
        </p:nvSpPr>
        <p:spPr bwMode="auto">
          <a:xfrm>
            <a:off x="0" y="522685"/>
            <a:ext cx="6617118"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6"/>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7"/>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8"/>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fontAlgn="auto">
              <a:lnSpc>
                <a:spcPct val="130000"/>
              </a:lnSpc>
              <a:spcBef>
                <a:spcPct val="40000"/>
              </a:spcBef>
              <a:spcAft>
                <a:spcPts val="0"/>
              </a:spcAft>
              <a:defRPr/>
            </a:pPr>
            <a:r>
              <a:rPr lang="zh-CN" altLang="en-US" sz="2000" dirty="0"/>
              <a:t>一群鸟在随机搜索食物，区域里某处有</a:t>
            </a:r>
            <a:r>
              <a:rPr lang="zh-CN" altLang="en-US" sz="2000" dirty="0" smtClean="0"/>
              <a:t>食物。鸟</a:t>
            </a:r>
            <a:r>
              <a:rPr lang="zh-CN" altLang="en-US" sz="2000" dirty="0"/>
              <a:t>群不知道食物在哪？但是它们知道自己当前的位置距离食物还有多远</a:t>
            </a:r>
            <a:r>
              <a:rPr lang="zh-CN" altLang="en-US" sz="2000" dirty="0" smtClean="0"/>
              <a:t>。那么</a:t>
            </a:r>
            <a:r>
              <a:rPr lang="zh-CN" altLang="en-US" sz="2000" dirty="0"/>
              <a:t>找到食物的最优策略是什么？</a:t>
            </a:r>
            <a:endParaRPr lang="en-US" altLang="zh-CN" sz="2000" dirty="0"/>
          </a:p>
          <a:p>
            <a:pPr fontAlgn="auto">
              <a:lnSpc>
                <a:spcPct val="130000"/>
              </a:lnSpc>
              <a:spcBef>
                <a:spcPct val="40000"/>
              </a:spcBef>
              <a:spcAft>
                <a:spcPts val="0"/>
              </a:spcAft>
              <a:defRPr/>
            </a:pPr>
            <a:r>
              <a:rPr lang="zh-CN" altLang="en-US" sz="2000" dirty="0"/>
              <a:t>简单有效的就是搜寻目前离食物最近的鸟的周围区域。 </a:t>
            </a:r>
            <a:endParaRPr lang="en-US" altLang="zh-CN" sz="2000" dirty="0"/>
          </a:p>
          <a:p>
            <a:pPr fontAlgn="auto">
              <a:lnSpc>
                <a:spcPct val="130000"/>
              </a:lnSpc>
              <a:spcBef>
                <a:spcPct val="40000"/>
              </a:spcBef>
              <a:spcAft>
                <a:spcPts val="0"/>
              </a:spcAft>
              <a:defRPr/>
            </a:pPr>
            <a:r>
              <a:rPr lang="zh-CN" altLang="en-US" sz="2000" dirty="0" smtClean="0"/>
              <a:t>粒子</a:t>
            </a:r>
            <a:r>
              <a:rPr lang="zh-CN" altLang="en-US" sz="2000" dirty="0"/>
              <a:t>群算法是通过</a:t>
            </a:r>
            <a:r>
              <a:rPr lang="zh-CN" altLang="en-US" sz="2000" dirty="0">
                <a:solidFill>
                  <a:srgbClr val="FF0000"/>
                </a:solidFill>
              </a:rPr>
              <a:t>模拟</a:t>
            </a:r>
            <a:r>
              <a:rPr lang="zh-CN" altLang="en-US" sz="2000" dirty="0"/>
              <a:t>鸟群觅食行为，一种基于</a:t>
            </a:r>
            <a:r>
              <a:rPr lang="zh-CN" altLang="en-US" sz="2000" dirty="0">
                <a:solidFill>
                  <a:srgbClr val="FF0000"/>
                </a:solidFill>
              </a:rPr>
              <a:t>群体协作</a:t>
            </a:r>
            <a:r>
              <a:rPr lang="zh-CN" altLang="en-US" sz="2000" dirty="0"/>
              <a:t>的随机搜索算法。是</a:t>
            </a:r>
            <a:r>
              <a:rPr lang="zh-CN" altLang="en-US" sz="2000" dirty="0">
                <a:solidFill>
                  <a:srgbClr val="FF0000"/>
                </a:solidFill>
              </a:rPr>
              <a:t>群体智能</a:t>
            </a:r>
            <a:r>
              <a:rPr lang="zh-CN" altLang="en-US" sz="2000" dirty="0"/>
              <a:t>的一种。</a:t>
            </a:r>
          </a:p>
          <a:p>
            <a:pPr eaLnBrk="1" hangingPunct="1">
              <a:spcBef>
                <a:spcPct val="40000"/>
              </a:spcBef>
            </a:pPr>
            <a:endParaRPr lang="zh-CN" altLang="en-US" sz="2000" dirty="0"/>
          </a:p>
        </p:txBody>
      </p:sp>
    </p:spTree>
    <p:custDataLst>
      <p:tags r:id="rId1"/>
    </p:custDataLst>
    <p:extLst>
      <p:ext uri="{BB962C8B-B14F-4D97-AF65-F5344CB8AC3E}">
        <p14:creationId xmlns:p14="http://schemas.microsoft.com/office/powerpoint/2010/main" val="9196955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61860"/>
                                        </p:tgtEl>
                                        <p:attrNameLst>
                                          <p:attrName>style.visibility</p:attrName>
                                        </p:attrNameLst>
                                      </p:cBhvr>
                                      <p:to>
                                        <p:strVal val="visible"/>
                                      </p:to>
                                    </p:set>
                                    <p:animEffect transition="in" filter="blinds(horizontal)">
                                      <p:cBhvr>
                                        <p:cTn id="7" dur="500"/>
                                        <p:tgtEl>
                                          <p:spTgt spid="761860"/>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761859"/>
                                        </p:tgtEl>
                                        <p:attrNameLst>
                                          <p:attrName>style.visibility</p:attrName>
                                        </p:attrNameLst>
                                      </p:cBhvr>
                                      <p:to>
                                        <p:strVal val="visible"/>
                                      </p:to>
                                    </p:set>
                                    <p:animEffect transition="in" filter="blinds(horizontal)">
                                      <p:cBhvr>
                                        <p:cTn id="11" dur="500"/>
                                        <p:tgtEl>
                                          <p:spTgt spid="761859"/>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61861"/>
                                        </p:tgtEl>
                                        <p:attrNameLst>
                                          <p:attrName>style.visibility</p:attrName>
                                        </p:attrNameLst>
                                      </p:cBhvr>
                                      <p:to>
                                        <p:strVal val="visible"/>
                                      </p:to>
                                    </p:set>
                                    <p:animEffect transition="in" filter="blinds(horizontal)">
                                      <p:cBhvr>
                                        <p:cTn id="14" dur="500"/>
                                        <p:tgtEl>
                                          <p:spTgt spid="761861"/>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61861">
                                            <p:txEl>
                                              <p:pRg st="1" end="1"/>
                                            </p:txEl>
                                          </p:spTgt>
                                        </p:tgtEl>
                                        <p:attrNameLst>
                                          <p:attrName>style.visibility</p:attrName>
                                        </p:attrNameLst>
                                      </p:cBhvr>
                                      <p:to>
                                        <p:strVal val="visible"/>
                                      </p:to>
                                    </p:set>
                                    <p:anim calcmode="lin" valueType="num">
                                      <p:cBhvr additive="base">
                                        <p:cTn id="19" dur="500" fill="hold"/>
                                        <p:tgtEl>
                                          <p:spTgt spid="76186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6186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61861">
                                            <p:txEl>
                                              <p:pRg st="2" end="2"/>
                                            </p:txEl>
                                          </p:spTgt>
                                        </p:tgtEl>
                                        <p:attrNameLst>
                                          <p:attrName>style.visibility</p:attrName>
                                        </p:attrNameLst>
                                      </p:cBhvr>
                                      <p:to>
                                        <p:strVal val="visible"/>
                                      </p:to>
                                    </p:set>
                                    <p:anim calcmode="lin" valueType="num">
                                      <p:cBhvr additive="base">
                                        <p:cTn id="25" dur="500" fill="hold"/>
                                        <p:tgtEl>
                                          <p:spTgt spid="76186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6186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8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idx="4294967295"/>
          </p:nvPr>
        </p:nvSpPr>
        <p:spPr>
          <a:xfrm>
            <a:off x="0" y="206375"/>
            <a:ext cx="6172200" cy="565150"/>
          </a:xfrm>
          <a:prstGeom prst="rect">
            <a:avLst/>
          </a:prstGeom>
        </p:spPr>
        <p:txBody>
          <a:bodyPr>
            <a:normAutofit/>
          </a:bodyPr>
          <a:lstStyle/>
          <a:p>
            <a:pPr eaLnBrk="1" hangingPunct="1"/>
            <a:r>
              <a:rPr lang="zh-CN" altLang="en-US" sz="2000" smtClean="0"/>
              <a:t>群体协作</a:t>
            </a:r>
          </a:p>
        </p:txBody>
      </p:sp>
      <p:sp>
        <p:nvSpPr>
          <p:cNvPr id="130051" name="Line 3"/>
          <p:cNvSpPr>
            <a:spLocks noChangeShapeType="1"/>
          </p:cNvSpPr>
          <p:nvPr/>
        </p:nvSpPr>
        <p:spPr bwMode="auto">
          <a:xfrm flipV="1">
            <a:off x="963216" y="1466850"/>
            <a:ext cx="4558903" cy="59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30052" name="Freeform 4"/>
          <p:cNvSpPr>
            <a:spLocks/>
          </p:cNvSpPr>
          <p:nvPr/>
        </p:nvSpPr>
        <p:spPr bwMode="auto">
          <a:xfrm>
            <a:off x="963216" y="1472804"/>
            <a:ext cx="4572000" cy="2322909"/>
          </a:xfrm>
          <a:custGeom>
            <a:avLst/>
            <a:gdLst>
              <a:gd name="T0" fmla="*/ 0 w 3840"/>
              <a:gd name="T1" fmla="*/ 0 h 1951"/>
              <a:gd name="T2" fmla="*/ 2147483646 w 3840"/>
              <a:gd name="T3" fmla="*/ 2147483646 h 1951"/>
              <a:gd name="T4" fmla="*/ 2147483646 w 3840"/>
              <a:gd name="T5" fmla="*/ 2147483646 h 1951"/>
              <a:gd name="T6" fmla="*/ 2147483646 w 3840"/>
              <a:gd name="T7" fmla="*/ 2147483646 h 1951"/>
              <a:gd name="T8" fmla="*/ 2147483646 w 3840"/>
              <a:gd name="T9" fmla="*/ 2147483646 h 1951"/>
              <a:gd name="T10" fmla="*/ 2147483646 w 3840"/>
              <a:gd name="T11" fmla="*/ 2147483646 h 1951"/>
              <a:gd name="T12" fmla="*/ 2147483646 w 3840"/>
              <a:gd name="T13" fmla="*/ 2147483646 h 1951"/>
              <a:gd name="T14" fmla="*/ 2147483646 w 3840"/>
              <a:gd name="T15" fmla="*/ 2147483646 h 1951"/>
              <a:gd name="T16" fmla="*/ 2147483646 w 3840"/>
              <a:gd name="T17" fmla="*/ 2147483646 h 1951"/>
              <a:gd name="T18" fmla="*/ 2147483646 w 3840"/>
              <a:gd name="T19" fmla="*/ 2147483646 h 1951"/>
              <a:gd name="T20" fmla="*/ 2147483646 w 3840"/>
              <a:gd name="T21" fmla="*/ 0 h 19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40" h="1951">
                <a:moveTo>
                  <a:pt x="0" y="0"/>
                </a:moveTo>
                <a:cubicBezTo>
                  <a:pt x="40" y="128"/>
                  <a:pt x="80" y="256"/>
                  <a:pt x="144" y="384"/>
                </a:cubicBezTo>
                <a:cubicBezTo>
                  <a:pt x="208" y="512"/>
                  <a:pt x="288" y="624"/>
                  <a:pt x="384" y="768"/>
                </a:cubicBezTo>
                <a:cubicBezTo>
                  <a:pt x="479" y="911"/>
                  <a:pt x="568" y="1184"/>
                  <a:pt x="720" y="1248"/>
                </a:cubicBezTo>
                <a:cubicBezTo>
                  <a:pt x="872" y="1312"/>
                  <a:pt x="1120" y="1231"/>
                  <a:pt x="1296" y="1152"/>
                </a:cubicBezTo>
                <a:cubicBezTo>
                  <a:pt x="1471" y="1072"/>
                  <a:pt x="1656" y="864"/>
                  <a:pt x="1776" y="768"/>
                </a:cubicBezTo>
                <a:cubicBezTo>
                  <a:pt x="1896" y="672"/>
                  <a:pt x="1912" y="512"/>
                  <a:pt x="2016" y="576"/>
                </a:cubicBezTo>
                <a:cubicBezTo>
                  <a:pt x="2119" y="639"/>
                  <a:pt x="2296" y="976"/>
                  <a:pt x="2400" y="1152"/>
                </a:cubicBezTo>
                <a:cubicBezTo>
                  <a:pt x="2503" y="1327"/>
                  <a:pt x="2528" y="1544"/>
                  <a:pt x="2640" y="1632"/>
                </a:cubicBezTo>
                <a:cubicBezTo>
                  <a:pt x="2751" y="1719"/>
                  <a:pt x="2872" y="1951"/>
                  <a:pt x="3072" y="1680"/>
                </a:cubicBezTo>
                <a:cubicBezTo>
                  <a:pt x="3271" y="1408"/>
                  <a:pt x="3555" y="704"/>
                  <a:pt x="3840"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pic>
        <p:nvPicPr>
          <p:cNvPr id="130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49316" y="3073004"/>
            <a:ext cx="762000" cy="4726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762886" name="Group 6"/>
          <p:cNvGrpSpPr>
            <a:grpSpLocks/>
          </p:cNvGrpSpPr>
          <p:nvPr/>
        </p:nvGrpSpPr>
        <p:grpSpPr bwMode="auto">
          <a:xfrm>
            <a:off x="1420416" y="901304"/>
            <a:ext cx="559594" cy="400050"/>
            <a:chOff x="1632" y="1584"/>
            <a:chExt cx="470" cy="336"/>
          </a:xfrm>
        </p:grpSpPr>
        <p:grpSp>
          <p:nvGrpSpPr>
            <p:cNvPr id="130092" name="Group 7"/>
            <p:cNvGrpSpPr>
              <a:grpSpLocks/>
            </p:cNvGrpSpPr>
            <p:nvPr/>
          </p:nvGrpSpPr>
          <p:grpSpPr bwMode="auto">
            <a:xfrm>
              <a:off x="1632" y="1728"/>
              <a:ext cx="192" cy="96"/>
              <a:chOff x="1632" y="1728"/>
              <a:chExt cx="192" cy="96"/>
            </a:xfrm>
          </p:grpSpPr>
          <p:sp>
            <p:nvSpPr>
              <p:cNvPr id="130095" name="AutoShape 8"/>
              <p:cNvSpPr>
                <a:spLocks noChangeArrowheads="1"/>
              </p:cNvSpPr>
              <p:nvPr/>
            </p:nvSpPr>
            <p:spPr bwMode="auto">
              <a:xfrm rot="5400000">
                <a:off x="1668" y="1692"/>
                <a:ext cx="96" cy="16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30096" name="Oval 9"/>
              <p:cNvSpPr>
                <a:spLocks noChangeArrowheads="1"/>
              </p:cNvSpPr>
              <p:nvPr/>
            </p:nvSpPr>
            <p:spPr bwMode="auto">
              <a:xfrm>
                <a:off x="1776" y="1728"/>
                <a:ext cx="48" cy="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grpSp>
        <p:sp>
          <p:nvSpPr>
            <p:cNvPr id="130093" name="Arc 10"/>
            <p:cNvSpPr>
              <a:spLocks/>
            </p:cNvSpPr>
            <p:nvPr/>
          </p:nvSpPr>
          <p:spPr bwMode="auto">
            <a:xfrm>
              <a:off x="1872" y="1680"/>
              <a:ext cx="108" cy="192"/>
            </a:xfrm>
            <a:custGeom>
              <a:avLst/>
              <a:gdLst>
                <a:gd name="T0" fmla="*/ 0 w 24199"/>
                <a:gd name="T1" fmla="*/ 0 h 43200"/>
                <a:gd name="T2" fmla="*/ 0 w 24199"/>
                <a:gd name="T3" fmla="*/ 0 h 43200"/>
                <a:gd name="T4" fmla="*/ 0 w 24199"/>
                <a:gd name="T5" fmla="*/ 0 h 43200"/>
                <a:gd name="T6" fmla="*/ 0 60000 65536"/>
                <a:gd name="T7" fmla="*/ 0 60000 65536"/>
                <a:gd name="T8" fmla="*/ 0 60000 65536"/>
              </a:gdLst>
              <a:ahLst/>
              <a:cxnLst>
                <a:cxn ang="T6">
                  <a:pos x="T0" y="T1"/>
                </a:cxn>
                <a:cxn ang="T7">
                  <a:pos x="T2" y="T3"/>
                </a:cxn>
                <a:cxn ang="T8">
                  <a:pos x="T4" y="T5"/>
                </a:cxn>
              </a:cxnLst>
              <a:rect l="0" t="0" r="r" b="b"/>
              <a:pathLst>
                <a:path w="24199" h="43200" fill="none" extrusionOk="0">
                  <a:moveTo>
                    <a:pt x="2598" y="0"/>
                  </a:moveTo>
                  <a:cubicBezTo>
                    <a:pt x="14528" y="0"/>
                    <a:pt x="24199" y="9670"/>
                    <a:pt x="24199" y="21600"/>
                  </a:cubicBezTo>
                  <a:cubicBezTo>
                    <a:pt x="24199" y="33529"/>
                    <a:pt x="14528" y="43200"/>
                    <a:pt x="2599" y="43200"/>
                  </a:cubicBezTo>
                  <a:cubicBezTo>
                    <a:pt x="1730" y="43200"/>
                    <a:pt x="862" y="43147"/>
                    <a:pt x="-1" y="43043"/>
                  </a:cubicBezTo>
                </a:path>
                <a:path w="24199" h="43200" stroke="0" extrusionOk="0">
                  <a:moveTo>
                    <a:pt x="2598" y="0"/>
                  </a:moveTo>
                  <a:cubicBezTo>
                    <a:pt x="14528" y="0"/>
                    <a:pt x="24199" y="9670"/>
                    <a:pt x="24199" y="21600"/>
                  </a:cubicBezTo>
                  <a:cubicBezTo>
                    <a:pt x="24199" y="33529"/>
                    <a:pt x="14528" y="43200"/>
                    <a:pt x="2599" y="43200"/>
                  </a:cubicBezTo>
                  <a:cubicBezTo>
                    <a:pt x="1730" y="43200"/>
                    <a:pt x="862" y="43147"/>
                    <a:pt x="-1" y="43043"/>
                  </a:cubicBezTo>
                  <a:lnTo>
                    <a:pt x="2599" y="21600"/>
                  </a:lnTo>
                  <a:lnTo>
                    <a:pt x="2598" y="0"/>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30094" name="Arc 11"/>
            <p:cNvSpPr>
              <a:spLocks/>
            </p:cNvSpPr>
            <p:nvPr/>
          </p:nvSpPr>
          <p:spPr bwMode="auto">
            <a:xfrm>
              <a:off x="1968" y="1584"/>
              <a:ext cx="134" cy="336"/>
            </a:xfrm>
            <a:custGeom>
              <a:avLst/>
              <a:gdLst>
                <a:gd name="T0" fmla="*/ 0 w 21637"/>
                <a:gd name="T1" fmla="*/ 0 h 43200"/>
                <a:gd name="T2" fmla="*/ 0 w 21637"/>
                <a:gd name="T3" fmla="*/ 0 h 43200"/>
                <a:gd name="T4" fmla="*/ 0 w 21637"/>
                <a:gd name="T5" fmla="*/ 0 h 43200"/>
                <a:gd name="T6" fmla="*/ 0 60000 65536"/>
                <a:gd name="T7" fmla="*/ 0 60000 65536"/>
                <a:gd name="T8" fmla="*/ 0 60000 65536"/>
              </a:gdLst>
              <a:ahLst/>
              <a:cxnLst>
                <a:cxn ang="T6">
                  <a:pos x="T0" y="T1"/>
                </a:cxn>
                <a:cxn ang="T7">
                  <a:pos x="T2" y="T3"/>
                </a:cxn>
                <a:cxn ang="T8">
                  <a:pos x="T4" y="T5"/>
                </a:cxn>
              </a:cxnLst>
              <a:rect l="0" t="0" r="r" b="b"/>
              <a:pathLst>
                <a:path w="21637" h="43200" fill="none" extrusionOk="0">
                  <a:moveTo>
                    <a:pt x="36" y="0"/>
                  </a:moveTo>
                  <a:cubicBezTo>
                    <a:pt x="11966" y="0"/>
                    <a:pt x="21637" y="9670"/>
                    <a:pt x="21637" y="21600"/>
                  </a:cubicBezTo>
                  <a:cubicBezTo>
                    <a:pt x="21637" y="33529"/>
                    <a:pt x="11966" y="43200"/>
                    <a:pt x="37" y="43200"/>
                  </a:cubicBezTo>
                  <a:cubicBezTo>
                    <a:pt x="24" y="43200"/>
                    <a:pt x="12" y="43199"/>
                    <a:pt x="-1" y="43199"/>
                  </a:cubicBezTo>
                </a:path>
                <a:path w="21637" h="43200" stroke="0" extrusionOk="0">
                  <a:moveTo>
                    <a:pt x="36" y="0"/>
                  </a:moveTo>
                  <a:cubicBezTo>
                    <a:pt x="11966" y="0"/>
                    <a:pt x="21637" y="9670"/>
                    <a:pt x="21637" y="21600"/>
                  </a:cubicBezTo>
                  <a:cubicBezTo>
                    <a:pt x="21637" y="33529"/>
                    <a:pt x="11966" y="43200"/>
                    <a:pt x="37" y="43200"/>
                  </a:cubicBezTo>
                  <a:cubicBezTo>
                    <a:pt x="24" y="43200"/>
                    <a:pt x="12" y="43199"/>
                    <a:pt x="-1" y="43199"/>
                  </a:cubicBezTo>
                  <a:lnTo>
                    <a:pt x="37" y="21600"/>
                  </a:lnTo>
                  <a:lnTo>
                    <a:pt x="36" y="0"/>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grpSp>
      <p:grpSp>
        <p:nvGrpSpPr>
          <p:cNvPr id="762892" name="Group 12"/>
          <p:cNvGrpSpPr>
            <a:grpSpLocks/>
          </p:cNvGrpSpPr>
          <p:nvPr/>
        </p:nvGrpSpPr>
        <p:grpSpPr bwMode="auto">
          <a:xfrm>
            <a:off x="1020366" y="1063229"/>
            <a:ext cx="752475" cy="1323975"/>
            <a:chOff x="1296" y="1720"/>
            <a:chExt cx="632" cy="1112"/>
          </a:xfrm>
        </p:grpSpPr>
        <p:sp>
          <p:nvSpPr>
            <p:cNvPr id="130088" name="Freeform 13"/>
            <p:cNvSpPr>
              <a:spLocks/>
            </p:cNvSpPr>
            <p:nvPr/>
          </p:nvSpPr>
          <p:spPr bwMode="auto">
            <a:xfrm>
              <a:off x="1296" y="1968"/>
              <a:ext cx="632" cy="196"/>
            </a:xfrm>
            <a:custGeom>
              <a:avLst/>
              <a:gdLst>
                <a:gd name="T0" fmla="*/ 0 w 1089"/>
                <a:gd name="T1" fmla="*/ 6 h 236"/>
                <a:gd name="T2" fmla="*/ 5 w 1089"/>
                <a:gd name="T3" fmla="*/ 47 h 236"/>
                <a:gd name="T4" fmla="*/ 39 w 1089"/>
                <a:gd name="T5" fmla="*/ 108 h 236"/>
                <a:gd name="T6" fmla="*/ 51 w 1089"/>
                <a:gd name="T7" fmla="*/ 112 h 236"/>
                <a:gd name="T8" fmla="*/ 88 w 1089"/>
                <a:gd name="T9" fmla="*/ 108 h 236"/>
                <a:gd name="T10" fmla="*/ 114 w 1089"/>
                <a:gd name="T11" fmla="*/ 43 h 236"/>
                <a:gd name="T12" fmla="*/ 121 w 1089"/>
                <a:gd name="T13" fmla="*/ 17 h 236"/>
                <a:gd name="T14" fmla="*/ 123 w 1089"/>
                <a:gd name="T15" fmla="*/ 10 h 236"/>
                <a:gd name="T16" fmla="*/ 0 w 1089"/>
                <a:gd name="T17" fmla="*/ 6 h 2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89" h="236">
                  <a:moveTo>
                    <a:pt x="0" y="12"/>
                  </a:moveTo>
                  <a:cubicBezTo>
                    <a:pt x="13" y="41"/>
                    <a:pt x="25" y="71"/>
                    <a:pt x="40" y="100"/>
                  </a:cubicBezTo>
                  <a:cubicBezTo>
                    <a:pt x="101" y="223"/>
                    <a:pt x="221" y="212"/>
                    <a:pt x="344" y="228"/>
                  </a:cubicBezTo>
                  <a:cubicBezTo>
                    <a:pt x="378" y="232"/>
                    <a:pt x="413" y="233"/>
                    <a:pt x="448" y="236"/>
                  </a:cubicBezTo>
                  <a:cubicBezTo>
                    <a:pt x="557" y="233"/>
                    <a:pt x="666" y="232"/>
                    <a:pt x="776" y="228"/>
                  </a:cubicBezTo>
                  <a:cubicBezTo>
                    <a:pt x="902" y="222"/>
                    <a:pt x="911" y="150"/>
                    <a:pt x="1000" y="92"/>
                  </a:cubicBezTo>
                  <a:cubicBezTo>
                    <a:pt x="1018" y="63"/>
                    <a:pt x="1031" y="46"/>
                    <a:pt x="1064" y="36"/>
                  </a:cubicBezTo>
                  <a:cubicBezTo>
                    <a:pt x="1089" y="10"/>
                    <a:pt x="1088" y="0"/>
                    <a:pt x="1088" y="20"/>
                  </a:cubicBezTo>
                  <a:lnTo>
                    <a:pt x="0" y="12"/>
                  </a:lnTo>
                  <a:close/>
                </a:path>
              </a:pathLst>
            </a:cu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30089" name="Freeform 14"/>
            <p:cNvSpPr>
              <a:spLocks/>
            </p:cNvSpPr>
            <p:nvPr/>
          </p:nvSpPr>
          <p:spPr bwMode="auto">
            <a:xfrm>
              <a:off x="1488" y="1824"/>
              <a:ext cx="160" cy="173"/>
            </a:xfrm>
            <a:custGeom>
              <a:avLst/>
              <a:gdLst>
                <a:gd name="T0" fmla="*/ 6 w 160"/>
                <a:gd name="T1" fmla="*/ 144 h 173"/>
                <a:gd name="T2" fmla="*/ 22 w 160"/>
                <a:gd name="T3" fmla="*/ 40 h 173"/>
                <a:gd name="T4" fmla="*/ 86 w 160"/>
                <a:gd name="T5" fmla="*/ 0 h 173"/>
                <a:gd name="T6" fmla="*/ 142 w 160"/>
                <a:gd name="T7" fmla="*/ 32 h 173"/>
                <a:gd name="T8" fmla="*/ 158 w 160"/>
                <a:gd name="T9" fmla="*/ 80 h 173"/>
                <a:gd name="T10" fmla="*/ 150 w 160"/>
                <a:gd name="T11" fmla="*/ 160 h 173"/>
                <a:gd name="T12" fmla="*/ 126 w 160"/>
                <a:gd name="T13" fmla="*/ 152 h 173"/>
                <a:gd name="T14" fmla="*/ 46 w 160"/>
                <a:gd name="T15" fmla="*/ 168 h 173"/>
                <a:gd name="T16" fmla="*/ 6 w 160"/>
                <a:gd name="T17" fmla="*/ 144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173">
                  <a:moveTo>
                    <a:pt x="6" y="144"/>
                  </a:moveTo>
                  <a:cubicBezTo>
                    <a:pt x="12" y="109"/>
                    <a:pt x="12" y="73"/>
                    <a:pt x="22" y="40"/>
                  </a:cubicBezTo>
                  <a:cubicBezTo>
                    <a:pt x="28" y="15"/>
                    <a:pt x="86" y="0"/>
                    <a:pt x="86" y="0"/>
                  </a:cubicBezTo>
                  <a:cubicBezTo>
                    <a:pt x="113" y="6"/>
                    <a:pt x="126" y="4"/>
                    <a:pt x="142" y="32"/>
                  </a:cubicBezTo>
                  <a:cubicBezTo>
                    <a:pt x="150" y="46"/>
                    <a:pt x="158" y="80"/>
                    <a:pt x="158" y="80"/>
                  </a:cubicBezTo>
                  <a:cubicBezTo>
                    <a:pt x="155" y="106"/>
                    <a:pt x="160" y="135"/>
                    <a:pt x="150" y="160"/>
                  </a:cubicBezTo>
                  <a:cubicBezTo>
                    <a:pt x="146" y="167"/>
                    <a:pt x="134" y="152"/>
                    <a:pt x="126" y="152"/>
                  </a:cubicBezTo>
                  <a:cubicBezTo>
                    <a:pt x="106" y="152"/>
                    <a:pt x="67" y="162"/>
                    <a:pt x="46" y="168"/>
                  </a:cubicBezTo>
                  <a:cubicBezTo>
                    <a:pt x="0" y="158"/>
                    <a:pt x="6" y="173"/>
                    <a:pt x="6" y="144"/>
                  </a:cubicBezTo>
                  <a:close/>
                </a:path>
              </a:pathLst>
            </a:cu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30090" name="Oval 15"/>
            <p:cNvSpPr>
              <a:spLocks noChangeArrowheads="1"/>
            </p:cNvSpPr>
            <p:nvPr/>
          </p:nvSpPr>
          <p:spPr bwMode="auto">
            <a:xfrm>
              <a:off x="1550" y="1720"/>
              <a:ext cx="96" cy="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0091" name="Line 16"/>
            <p:cNvSpPr>
              <a:spLocks noChangeShapeType="1"/>
            </p:cNvSpPr>
            <p:nvPr/>
          </p:nvSpPr>
          <p:spPr bwMode="auto">
            <a:xfrm>
              <a:off x="1632" y="1968"/>
              <a:ext cx="0" cy="86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grpSp>
      <p:grpSp>
        <p:nvGrpSpPr>
          <p:cNvPr id="762897" name="Group 17"/>
          <p:cNvGrpSpPr>
            <a:grpSpLocks/>
          </p:cNvGrpSpPr>
          <p:nvPr/>
        </p:nvGrpSpPr>
        <p:grpSpPr bwMode="auto">
          <a:xfrm>
            <a:off x="4563666" y="844154"/>
            <a:ext cx="559594" cy="400050"/>
            <a:chOff x="4272" y="1536"/>
            <a:chExt cx="470" cy="336"/>
          </a:xfrm>
        </p:grpSpPr>
        <p:grpSp>
          <p:nvGrpSpPr>
            <p:cNvPr id="130083" name="Group 18"/>
            <p:cNvGrpSpPr>
              <a:grpSpLocks/>
            </p:cNvGrpSpPr>
            <p:nvPr/>
          </p:nvGrpSpPr>
          <p:grpSpPr bwMode="auto">
            <a:xfrm flipH="1">
              <a:off x="4550" y="1680"/>
              <a:ext cx="192" cy="96"/>
              <a:chOff x="2880" y="1536"/>
              <a:chExt cx="384" cy="192"/>
            </a:xfrm>
          </p:grpSpPr>
          <p:sp>
            <p:nvSpPr>
              <p:cNvPr id="130086" name="AutoShape 19"/>
              <p:cNvSpPr>
                <a:spLocks noChangeArrowheads="1"/>
              </p:cNvSpPr>
              <p:nvPr/>
            </p:nvSpPr>
            <p:spPr bwMode="auto">
              <a:xfrm rot="5400000">
                <a:off x="2952" y="1464"/>
                <a:ext cx="192"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30087" name="Oval 20"/>
              <p:cNvSpPr>
                <a:spLocks noChangeArrowheads="1"/>
              </p:cNvSpPr>
              <p:nvPr/>
            </p:nvSpPr>
            <p:spPr bwMode="auto">
              <a:xfrm>
                <a:off x="3168" y="1536"/>
                <a:ext cx="96" cy="192"/>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grpSp>
        <p:sp>
          <p:nvSpPr>
            <p:cNvPr id="130084" name="Arc 21"/>
            <p:cNvSpPr>
              <a:spLocks/>
            </p:cNvSpPr>
            <p:nvPr/>
          </p:nvSpPr>
          <p:spPr bwMode="auto">
            <a:xfrm flipH="1">
              <a:off x="4394" y="1632"/>
              <a:ext cx="108" cy="192"/>
            </a:xfrm>
            <a:custGeom>
              <a:avLst/>
              <a:gdLst>
                <a:gd name="T0" fmla="*/ 0 w 24199"/>
                <a:gd name="T1" fmla="*/ 0 h 43200"/>
                <a:gd name="T2" fmla="*/ 0 w 24199"/>
                <a:gd name="T3" fmla="*/ 0 h 43200"/>
                <a:gd name="T4" fmla="*/ 0 w 24199"/>
                <a:gd name="T5" fmla="*/ 0 h 43200"/>
                <a:gd name="T6" fmla="*/ 0 60000 65536"/>
                <a:gd name="T7" fmla="*/ 0 60000 65536"/>
                <a:gd name="T8" fmla="*/ 0 60000 65536"/>
              </a:gdLst>
              <a:ahLst/>
              <a:cxnLst>
                <a:cxn ang="T6">
                  <a:pos x="T0" y="T1"/>
                </a:cxn>
                <a:cxn ang="T7">
                  <a:pos x="T2" y="T3"/>
                </a:cxn>
                <a:cxn ang="T8">
                  <a:pos x="T4" y="T5"/>
                </a:cxn>
              </a:cxnLst>
              <a:rect l="0" t="0" r="r" b="b"/>
              <a:pathLst>
                <a:path w="24199" h="43200" fill="none" extrusionOk="0">
                  <a:moveTo>
                    <a:pt x="2598" y="0"/>
                  </a:moveTo>
                  <a:cubicBezTo>
                    <a:pt x="14528" y="0"/>
                    <a:pt x="24199" y="9670"/>
                    <a:pt x="24199" y="21600"/>
                  </a:cubicBezTo>
                  <a:cubicBezTo>
                    <a:pt x="24199" y="33529"/>
                    <a:pt x="14528" y="43200"/>
                    <a:pt x="2599" y="43200"/>
                  </a:cubicBezTo>
                  <a:cubicBezTo>
                    <a:pt x="1730" y="43200"/>
                    <a:pt x="862" y="43147"/>
                    <a:pt x="-1" y="43043"/>
                  </a:cubicBezTo>
                </a:path>
                <a:path w="24199" h="43200" stroke="0" extrusionOk="0">
                  <a:moveTo>
                    <a:pt x="2598" y="0"/>
                  </a:moveTo>
                  <a:cubicBezTo>
                    <a:pt x="14528" y="0"/>
                    <a:pt x="24199" y="9670"/>
                    <a:pt x="24199" y="21600"/>
                  </a:cubicBezTo>
                  <a:cubicBezTo>
                    <a:pt x="24199" y="33529"/>
                    <a:pt x="14528" y="43200"/>
                    <a:pt x="2599" y="43200"/>
                  </a:cubicBezTo>
                  <a:cubicBezTo>
                    <a:pt x="1730" y="43200"/>
                    <a:pt x="862" y="43147"/>
                    <a:pt x="-1" y="43043"/>
                  </a:cubicBezTo>
                  <a:lnTo>
                    <a:pt x="2599" y="21600"/>
                  </a:lnTo>
                  <a:lnTo>
                    <a:pt x="2598" y="0"/>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30085" name="Arc 22"/>
            <p:cNvSpPr>
              <a:spLocks/>
            </p:cNvSpPr>
            <p:nvPr/>
          </p:nvSpPr>
          <p:spPr bwMode="auto">
            <a:xfrm flipH="1">
              <a:off x="4272" y="1536"/>
              <a:ext cx="134" cy="336"/>
            </a:xfrm>
            <a:custGeom>
              <a:avLst/>
              <a:gdLst>
                <a:gd name="T0" fmla="*/ 0 w 21637"/>
                <a:gd name="T1" fmla="*/ 0 h 43200"/>
                <a:gd name="T2" fmla="*/ 0 w 21637"/>
                <a:gd name="T3" fmla="*/ 0 h 43200"/>
                <a:gd name="T4" fmla="*/ 0 w 21637"/>
                <a:gd name="T5" fmla="*/ 0 h 43200"/>
                <a:gd name="T6" fmla="*/ 0 60000 65536"/>
                <a:gd name="T7" fmla="*/ 0 60000 65536"/>
                <a:gd name="T8" fmla="*/ 0 60000 65536"/>
              </a:gdLst>
              <a:ahLst/>
              <a:cxnLst>
                <a:cxn ang="T6">
                  <a:pos x="T0" y="T1"/>
                </a:cxn>
                <a:cxn ang="T7">
                  <a:pos x="T2" y="T3"/>
                </a:cxn>
                <a:cxn ang="T8">
                  <a:pos x="T4" y="T5"/>
                </a:cxn>
              </a:cxnLst>
              <a:rect l="0" t="0" r="r" b="b"/>
              <a:pathLst>
                <a:path w="21637" h="43200" fill="none" extrusionOk="0">
                  <a:moveTo>
                    <a:pt x="36" y="0"/>
                  </a:moveTo>
                  <a:cubicBezTo>
                    <a:pt x="11966" y="0"/>
                    <a:pt x="21637" y="9670"/>
                    <a:pt x="21637" y="21600"/>
                  </a:cubicBezTo>
                  <a:cubicBezTo>
                    <a:pt x="21637" y="33529"/>
                    <a:pt x="11966" y="43200"/>
                    <a:pt x="37" y="43200"/>
                  </a:cubicBezTo>
                  <a:cubicBezTo>
                    <a:pt x="24" y="43200"/>
                    <a:pt x="12" y="43199"/>
                    <a:pt x="-1" y="43199"/>
                  </a:cubicBezTo>
                </a:path>
                <a:path w="21637" h="43200" stroke="0" extrusionOk="0">
                  <a:moveTo>
                    <a:pt x="36" y="0"/>
                  </a:moveTo>
                  <a:cubicBezTo>
                    <a:pt x="11966" y="0"/>
                    <a:pt x="21637" y="9670"/>
                    <a:pt x="21637" y="21600"/>
                  </a:cubicBezTo>
                  <a:cubicBezTo>
                    <a:pt x="21637" y="33529"/>
                    <a:pt x="11966" y="43200"/>
                    <a:pt x="37" y="43200"/>
                  </a:cubicBezTo>
                  <a:cubicBezTo>
                    <a:pt x="24" y="43200"/>
                    <a:pt x="12" y="43199"/>
                    <a:pt x="-1" y="43199"/>
                  </a:cubicBezTo>
                  <a:lnTo>
                    <a:pt x="37" y="21600"/>
                  </a:lnTo>
                  <a:lnTo>
                    <a:pt x="36" y="0"/>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grpSp>
      <p:grpSp>
        <p:nvGrpSpPr>
          <p:cNvPr id="762903" name="Group 23"/>
          <p:cNvGrpSpPr>
            <a:grpSpLocks/>
          </p:cNvGrpSpPr>
          <p:nvPr/>
        </p:nvGrpSpPr>
        <p:grpSpPr bwMode="auto">
          <a:xfrm>
            <a:off x="4770835" y="1006079"/>
            <a:ext cx="752475" cy="1381125"/>
            <a:chOff x="4446" y="1672"/>
            <a:chExt cx="632" cy="1160"/>
          </a:xfrm>
        </p:grpSpPr>
        <p:sp>
          <p:nvSpPr>
            <p:cNvPr id="130079" name="Freeform 24"/>
            <p:cNvSpPr>
              <a:spLocks/>
            </p:cNvSpPr>
            <p:nvPr/>
          </p:nvSpPr>
          <p:spPr bwMode="auto">
            <a:xfrm flipH="1">
              <a:off x="4446" y="1920"/>
              <a:ext cx="632" cy="196"/>
            </a:xfrm>
            <a:custGeom>
              <a:avLst/>
              <a:gdLst>
                <a:gd name="T0" fmla="*/ 0 w 1089"/>
                <a:gd name="T1" fmla="*/ 6 h 236"/>
                <a:gd name="T2" fmla="*/ 5 w 1089"/>
                <a:gd name="T3" fmla="*/ 47 h 236"/>
                <a:gd name="T4" fmla="*/ 39 w 1089"/>
                <a:gd name="T5" fmla="*/ 108 h 236"/>
                <a:gd name="T6" fmla="*/ 51 w 1089"/>
                <a:gd name="T7" fmla="*/ 112 h 236"/>
                <a:gd name="T8" fmla="*/ 88 w 1089"/>
                <a:gd name="T9" fmla="*/ 108 h 236"/>
                <a:gd name="T10" fmla="*/ 114 w 1089"/>
                <a:gd name="T11" fmla="*/ 43 h 236"/>
                <a:gd name="T12" fmla="*/ 121 w 1089"/>
                <a:gd name="T13" fmla="*/ 17 h 236"/>
                <a:gd name="T14" fmla="*/ 123 w 1089"/>
                <a:gd name="T15" fmla="*/ 10 h 236"/>
                <a:gd name="T16" fmla="*/ 0 w 1089"/>
                <a:gd name="T17" fmla="*/ 6 h 2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89" h="236">
                  <a:moveTo>
                    <a:pt x="0" y="12"/>
                  </a:moveTo>
                  <a:cubicBezTo>
                    <a:pt x="13" y="41"/>
                    <a:pt x="25" y="71"/>
                    <a:pt x="40" y="100"/>
                  </a:cubicBezTo>
                  <a:cubicBezTo>
                    <a:pt x="101" y="223"/>
                    <a:pt x="221" y="212"/>
                    <a:pt x="344" y="228"/>
                  </a:cubicBezTo>
                  <a:cubicBezTo>
                    <a:pt x="378" y="232"/>
                    <a:pt x="413" y="233"/>
                    <a:pt x="448" y="236"/>
                  </a:cubicBezTo>
                  <a:cubicBezTo>
                    <a:pt x="557" y="233"/>
                    <a:pt x="666" y="232"/>
                    <a:pt x="776" y="228"/>
                  </a:cubicBezTo>
                  <a:cubicBezTo>
                    <a:pt x="902" y="222"/>
                    <a:pt x="911" y="150"/>
                    <a:pt x="1000" y="92"/>
                  </a:cubicBezTo>
                  <a:cubicBezTo>
                    <a:pt x="1018" y="63"/>
                    <a:pt x="1031" y="46"/>
                    <a:pt x="1064" y="36"/>
                  </a:cubicBezTo>
                  <a:cubicBezTo>
                    <a:pt x="1089" y="10"/>
                    <a:pt x="1088" y="0"/>
                    <a:pt x="1088" y="20"/>
                  </a:cubicBezTo>
                  <a:lnTo>
                    <a:pt x="0" y="12"/>
                  </a:lnTo>
                  <a:close/>
                </a:path>
              </a:pathLst>
            </a:cu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30080" name="Freeform 25"/>
            <p:cNvSpPr>
              <a:spLocks/>
            </p:cNvSpPr>
            <p:nvPr/>
          </p:nvSpPr>
          <p:spPr bwMode="auto">
            <a:xfrm flipH="1">
              <a:off x="4726" y="1776"/>
              <a:ext cx="160" cy="173"/>
            </a:xfrm>
            <a:custGeom>
              <a:avLst/>
              <a:gdLst>
                <a:gd name="T0" fmla="*/ 6 w 160"/>
                <a:gd name="T1" fmla="*/ 144 h 173"/>
                <a:gd name="T2" fmla="*/ 22 w 160"/>
                <a:gd name="T3" fmla="*/ 40 h 173"/>
                <a:gd name="T4" fmla="*/ 86 w 160"/>
                <a:gd name="T5" fmla="*/ 0 h 173"/>
                <a:gd name="T6" fmla="*/ 142 w 160"/>
                <a:gd name="T7" fmla="*/ 32 h 173"/>
                <a:gd name="T8" fmla="*/ 158 w 160"/>
                <a:gd name="T9" fmla="*/ 80 h 173"/>
                <a:gd name="T10" fmla="*/ 150 w 160"/>
                <a:gd name="T11" fmla="*/ 160 h 173"/>
                <a:gd name="T12" fmla="*/ 126 w 160"/>
                <a:gd name="T13" fmla="*/ 152 h 173"/>
                <a:gd name="T14" fmla="*/ 46 w 160"/>
                <a:gd name="T15" fmla="*/ 168 h 173"/>
                <a:gd name="T16" fmla="*/ 6 w 160"/>
                <a:gd name="T17" fmla="*/ 144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173">
                  <a:moveTo>
                    <a:pt x="6" y="144"/>
                  </a:moveTo>
                  <a:cubicBezTo>
                    <a:pt x="12" y="109"/>
                    <a:pt x="12" y="73"/>
                    <a:pt x="22" y="40"/>
                  </a:cubicBezTo>
                  <a:cubicBezTo>
                    <a:pt x="28" y="15"/>
                    <a:pt x="86" y="0"/>
                    <a:pt x="86" y="0"/>
                  </a:cubicBezTo>
                  <a:cubicBezTo>
                    <a:pt x="113" y="6"/>
                    <a:pt x="126" y="4"/>
                    <a:pt x="142" y="32"/>
                  </a:cubicBezTo>
                  <a:cubicBezTo>
                    <a:pt x="150" y="46"/>
                    <a:pt x="158" y="80"/>
                    <a:pt x="158" y="80"/>
                  </a:cubicBezTo>
                  <a:cubicBezTo>
                    <a:pt x="155" y="106"/>
                    <a:pt x="160" y="135"/>
                    <a:pt x="150" y="160"/>
                  </a:cubicBezTo>
                  <a:cubicBezTo>
                    <a:pt x="146" y="167"/>
                    <a:pt x="134" y="152"/>
                    <a:pt x="126" y="152"/>
                  </a:cubicBezTo>
                  <a:cubicBezTo>
                    <a:pt x="106" y="152"/>
                    <a:pt x="67" y="162"/>
                    <a:pt x="46" y="168"/>
                  </a:cubicBezTo>
                  <a:cubicBezTo>
                    <a:pt x="0" y="158"/>
                    <a:pt x="6" y="173"/>
                    <a:pt x="6" y="144"/>
                  </a:cubicBezTo>
                  <a:close/>
                </a:path>
              </a:pathLst>
            </a:cu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30081" name="Oval 26"/>
            <p:cNvSpPr>
              <a:spLocks noChangeArrowheads="1"/>
            </p:cNvSpPr>
            <p:nvPr/>
          </p:nvSpPr>
          <p:spPr bwMode="auto">
            <a:xfrm flipH="1">
              <a:off x="4728" y="1672"/>
              <a:ext cx="96" cy="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0082" name="Line 27"/>
            <p:cNvSpPr>
              <a:spLocks noChangeShapeType="1"/>
            </p:cNvSpPr>
            <p:nvPr/>
          </p:nvSpPr>
          <p:spPr bwMode="auto">
            <a:xfrm>
              <a:off x="4752" y="1920"/>
              <a:ext cx="0" cy="912"/>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grpSp>
      <p:grpSp>
        <p:nvGrpSpPr>
          <p:cNvPr id="762908" name="Group 28"/>
          <p:cNvGrpSpPr>
            <a:grpSpLocks/>
          </p:cNvGrpSpPr>
          <p:nvPr/>
        </p:nvGrpSpPr>
        <p:grpSpPr bwMode="auto">
          <a:xfrm>
            <a:off x="1477566" y="901303"/>
            <a:ext cx="959644" cy="690563"/>
            <a:chOff x="1241" y="757"/>
            <a:chExt cx="806" cy="580"/>
          </a:xfrm>
        </p:grpSpPr>
        <p:grpSp>
          <p:nvGrpSpPr>
            <p:cNvPr id="130071" name="Group 29"/>
            <p:cNvGrpSpPr>
              <a:grpSpLocks/>
            </p:cNvGrpSpPr>
            <p:nvPr/>
          </p:nvGrpSpPr>
          <p:grpSpPr bwMode="auto">
            <a:xfrm>
              <a:off x="1577" y="901"/>
              <a:ext cx="192" cy="96"/>
              <a:chOff x="2880" y="1536"/>
              <a:chExt cx="384" cy="192"/>
            </a:xfrm>
          </p:grpSpPr>
          <p:sp>
            <p:nvSpPr>
              <p:cNvPr id="130077" name="AutoShape 30"/>
              <p:cNvSpPr>
                <a:spLocks noChangeArrowheads="1"/>
              </p:cNvSpPr>
              <p:nvPr/>
            </p:nvSpPr>
            <p:spPr bwMode="auto">
              <a:xfrm rot="5400000">
                <a:off x="2952" y="1464"/>
                <a:ext cx="192"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13D92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30078" name="Oval 31"/>
              <p:cNvSpPr>
                <a:spLocks noChangeArrowheads="1"/>
              </p:cNvSpPr>
              <p:nvPr/>
            </p:nvSpPr>
            <p:spPr bwMode="auto">
              <a:xfrm>
                <a:off x="3168" y="1536"/>
                <a:ext cx="96" cy="192"/>
              </a:xfrm>
              <a:prstGeom prst="ellipse">
                <a:avLst/>
              </a:prstGeom>
              <a:solidFill>
                <a:srgbClr val="13D9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grpSp>
        <p:sp>
          <p:nvSpPr>
            <p:cNvPr id="130072" name="Freeform 32"/>
            <p:cNvSpPr>
              <a:spLocks/>
            </p:cNvSpPr>
            <p:nvPr/>
          </p:nvSpPr>
          <p:spPr bwMode="auto">
            <a:xfrm>
              <a:off x="1241" y="1141"/>
              <a:ext cx="632" cy="196"/>
            </a:xfrm>
            <a:custGeom>
              <a:avLst/>
              <a:gdLst>
                <a:gd name="T0" fmla="*/ 0 w 1089"/>
                <a:gd name="T1" fmla="*/ 6 h 236"/>
                <a:gd name="T2" fmla="*/ 5 w 1089"/>
                <a:gd name="T3" fmla="*/ 47 h 236"/>
                <a:gd name="T4" fmla="*/ 39 w 1089"/>
                <a:gd name="T5" fmla="*/ 108 h 236"/>
                <a:gd name="T6" fmla="*/ 51 w 1089"/>
                <a:gd name="T7" fmla="*/ 112 h 236"/>
                <a:gd name="T8" fmla="*/ 88 w 1089"/>
                <a:gd name="T9" fmla="*/ 108 h 236"/>
                <a:gd name="T10" fmla="*/ 114 w 1089"/>
                <a:gd name="T11" fmla="*/ 43 h 236"/>
                <a:gd name="T12" fmla="*/ 121 w 1089"/>
                <a:gd name="T13" fmla="*/ 17 h 236"/>
                <a:gd name="T14" fmla="*/ 123 w 1089"/>
                <a:gd name="T15" fmla="*/ 10 h 236"/>
                <a:gd name="T16" fmla="*/ 0 w 1089"/>
                <a:gd name="T17" fmla="*/ 6 h 2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89" h="236">
                  <a:moveTo>
                    <a:pt x="0" y="12"/>
                  </a:moveTo>
                  <a:cubicBezTo>
                    <a:pt x="13" y="41"/>
                    <a:pt x="25" y="71"/>
                    <a:pt x="40" y="100"/>
                  </a:cubicBezTo>
                  <a:cubicBezTo>
                    <a:pt x="101" y="223"/>
                    <a:pt x="221" y="212"/>
                    <a:pt x="344" y="228"/>
                  </a:cubicBezTo>
                  <a:cubicBezTo>
                    <a:pt x="378" y="232"/>
                    <a:pt x="413" y="233"/>
                    <a:pt x="448" y="236"/>
                  </a:cubicBezTo>
                  <a:cubicBezTo>
                    <a:pt x="557" y="233"/>
                    <a:pt x="666" y="232"/>
                    <a:pt x="776" y="228"/>
                  </a:cubicBezTo>
                  <a:cubicBezTo>
                    <a:pt x="902" y="222"/>
                    <a:pt x="911" y="150"/>
                    <a:pt x="1000" y="92"/>
                  </a:cubicBezTo>
                  <a:cubicBezTo>
                    <a:pt x="1018" y="63"/>
                    <a:pt x="1031" y="46"/>
                    <a:pt x="1064" y="36"/>
                  </a:cubicBezTo>
                  <a:cubicBezTo>
                    <a:pt x="1089" y="10"/>
                    <a:pt x="1088" y="0"/>
                    <a:pt x="1088" y="20"/>
                  </a:cubicBezTo>
                  <a:lnTo>
                    <a:pt x="0" y="12"/>
                  </a:lnTo>
                  <a:close/>
                </a:path>
              </a:pathLst>
            </a:custGeom>
            <a:solidFill>
              <a:srgbClr val="13D9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30073" name="Freeform 33"/>
            <p:cNvSpPr>
              <a:spLocks/>
            </p:cNvSpPr>
            <p:nvPr/>
          </p:nvSpPr>
          <p:spPr bwMode="auto">
            <a:xfrm>
              <a:off x="1433" y="997"/>
              <a:ext cx="160" cy="173"/>
            </a:xfrm>
            <a:custGeom>
              <a:avLst/>
              <a:gdLst>
                <a:gd name="T0" fmla="*/ 6 w 160"/>
                <a:gd name="T1" fmla="*/ 144 h 173"/>
                <a:gd name="T2" fmla="*/ 22 w 160"/>
                <a:gd name="T3" fmla="*/ 40 h 173"/>
                <a:gd name="T4" fmla="*/ 86 w 160"/>
                <a:gd name="T5" fmla="*/ 0 h 173"/>
                <a:gd name="T6" fmla="*/ 142 w 160"/>
                <a:gd name="T7" fmla="*/ 32 h 173"/>
                <a:gd name="T8" fmla="*/ 158 w 160"/>
                <a:gd name="T9" fmla="*/ 80 h 173"/>
                <a:gd name="T10" fmla="*/ 150 w 160"/>
                <a:gd name="T11" fmla="*/ 160 h 173"/>
                <a:gd name="T12" fmla="*/ 126 w 160"/>
                <a:gd name="T13" fmla="*/ 152 h 173"/>
                <a:gd name="T14" fmla="*/ 46 w 160"/>
                <a:gd name="T15" fmla="*/ 168 h 173"/>
                <a:gd name="T16" fmla="*/ 6 w 160"/>
                <a:gd name="T17" fmla="*/ 144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173">
                  <a:moveTo>
                    <a:pt x="6" y="144"/>
                  </a:moveTo>
                  <a:cubicBezTo>
                    <a:pt x="12" y="109"/>
                    <a:pt x="12" y="73"/>
                    <a:pt x="22" y="40"/>
                  </a:cubicBezTo>
                  <a:cubicBezTo>
                    <a:pt x="28" y="15"/>
                    <a:pt x="86" y="0"/>
                    <a:pt x="86" y="0"/>
                  </a:cubicBezTo>
                  <a:cubicBezTo>
                    <a:pt x="113" y="6"/>
                    <a:pt x="126" y="4"/>
                    <a:pt x="142" y="32"/>
                  </a:cubicBezTo>
                  <a:cubicBezTo>
                    <a:pt x="150" y="46"/>
                    <a:pt x="158" y="80"/>
                    <a:pt x="158" y="80"/>
                  </a:cubicBezTo>
                  <a:cubicBezTo>
                    <a:pt x="155" y="106"/>
                    <a:pt x="160" y="135"/>
                    <a:pt x="150" y="160"/>
                  </a:cubicBezTo>
                  <a:cubicBezTo>
                    <a:pt x="146" y="167"/>
                    <a:pt x="134" y="152"/>
                    <a:pt x="126" y="152"/>
                  </a:cubicBezTo>
                  <a:cubicBezTo>
                    <a:pt x="106" y="152"/>
                    <a:pt x="67" y="162"/>
                    <a:pt x="46" y="168"/>
                  </a:cubicBezTo>
                  <a:cubicBezTo>
                    <a:pt x="0" y="158"/>
                    <a:pt x="6" y="173"/>
                    <a:pt x="6" y="144"/>
                  </a:cubicBezTo>
                  <a:close/>
                </a:path>
              </a:pathLst>
            </a:custGeom>
            <a:solidFill>
              <a:srgbClr val="13D9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30074" name="Oval 34"/>
            <p:cNvSpPr>
              <a:spLocks noChangeArrowheads="1"/>
            </p:cNvSpPr>
            <p:nvPr/>
          </p:nvSpPr>
          <p:spPr bwMode="auto">
            <a:xfrm>
              <a:off x="1495" y="893"/>
              <a:ext cx="96" cy="96"/>
            </a:xfrm>
            <a:prstGeom prst="ellipse">
              <a:avLst/>
            </a:prstGeom>
            <a:solidFill>
              <a:srgbClr val="13D9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0075" name="Arc 35"/>
            <p:cNvSpPr>
              <a:spLocks/>
            </p:cNvSpPr>
            <p:nvPr/>
          </p:nvSpPr>
          <p:spPr bwMode="auto">
            <a:xfrm>
              <a:off x="1817" y="853"/>
              <a:ext cx="108" cy="192"/>
            </a:xfrm>
            <a:custGeom>
              <a:avLst/>
              <a:gdLst>
                <a:gd name="T0" fmla="*/ 0 w 24199"/>
                <a:gd name="T1" fmla="*/ 0 h 43200"/>
                <a:gd name="T2" fmla="*/ 0 w 24199"/>
                <a:gd name="T3" fmla="*/ 0 h 43200"/>
                <a:gd name="T4" fmla="*/ 0 w 24199"/>
                <a:gd name="T5" fmla="*/ 0 h 43200"/>
                <a:gd name="T6" fmla="*/ 0 60000 65536"/>
                <a:gd name="T7" fmla="*/ 0 60000 65536"/>
                <a:gd name="T8" fmla="*/ 0 60000 65536"/>
              </a:gdLst>
              <a:ahLst/>
              <a:cxnLst>
                <a:cxn ang="T6">
                  <a:pos x="T0" y="T1"/>
                </a:cxn>
                <a:cxn ang="T7">
                  <a:pos x="T2" y="T3"/>
                </a:cxn>
                <a:cxn ang="T8">
                  <a:pos x="T4" y="T5"/>
                </a:cxn>
              </a:cxnLst>
              <a:rect l="0" t="0" r="r" b="b"/>
              <a:pathLst>
                <a:path w="24199" h="43200" fill="none" extrusionOk="0">
                  <a:moveTo>
                    <a:pt x="2598" y="0"/>
                  </a:moveTo>
                  <a:cubicBezTo>
                    <a:pt x="14528" y="0"/>
                    <a:pt x="24199" y="9670"/>
                    <a:pt x="24199" y="21600"/>
                  </a:cubicBezTo>
                  <a:cubicBezTo>
                    <a:pt x="24199" y="33529"/>
                    <a:pt x="14528" y="43200"/>
                    <a:pt x="2599" y="43200"/>
                  </a:cubicBezTo>
                  <a:cubicBezTo>
                    <a:pt x="1730" y="43200"/>
                    <a:pt x="862" y="43147"/>
                    <a:pt x="-1" y="43043"/>
                  </a:cubicBezTo>
                </a:path>
                <a:path w="24199" h="43200" stroke="0" extrusionOk="0">
                  <a:moveTo>
                    <a:pt x="2598" y="0"/>
                  </a:moveTo>
                  <a:cubicBezTo>
                    <a:pt x="14528" y="0"/>
                    <a:pt x="24199" y="9670"/>
                    <a:pt x="24199" y="21600"/>
                  </a:cubicBezTo>
                  <a:cubicBezTo>
                    <a:pt x="24199" y="33529"/>
                    <a:pt x="14528" y="43200"/>
                    <a:pt x="2599" y="43200"/>
                  </a:cubicBezTo>
                  <a:cubicBezTo>
                    <a:pt x="1730" y="43200"/>
                    <a:pt x="862" y="43147"/>
                    <a:pt x="-1" y="43043"/>
                  </a:cubicBezTo>
                  <a:lnTo>
                    <a:pt x="2599" y="21600"/>
                  </a:lnTo>
                  <a:lnTo>
                    <a:pt x="2598" y="0"/>
                  </a:lnTo>
                  <a:close/>
                </a:path>
              </a:pathLst>
            </a:custGeom>
            <a:noFill/>
            <a:ln w="9525">
              <a:solidFill>
                <a:schemeClr val="tx1"/>
              </a:solidFill>
              <a:round/>
              <a:headEnd/>
              <a:tailEnd/>
            </a:ln>
            <a:effectLst/>
            <a:extLst>
              <a:ext uri="{909E8E84-426E-40DD-AFC4-6F175D3DCCD1}">
                <a14:hiddenFill xmlns:a14="http://schemas.microsoft.com/office/drawing/2010/main">
                  <a:solidFill>
                    <a:srgbClr val="13D92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30076" name="Arc 36"/>
            <p:cNvSpPr>
              <a:spLocks/>
            </p:cNvSpPr>
            <p:nvPr/>
          </p:nvSpPr>
          <p:spPr bwMode="auto">
            <a:xfrm>
              <a:off x="1913" y="757"/>
              <a:ext cx="134" cy="336"/>
            </a:xfrm>
            <a:custGeom>
              <a:avLst/>
              <a:gdLst>
                <a:gd name="T0" fmla="*/ 0 w 21637"/>
                <a:gd name="T1" fmla="*/ 0 h 43200"/>
                <a:gd name="T2" fmla="*/ 0 w 21637"/>
                <a:gd name="T3" fmla="*/ 0 h 43200"/>
                <a:gd name="T4" fmla="*/ 0 w 21637"/>
                <a:gd name="T5" fmla="*/ 0 h 43200"/>
                <a:gd name="T6" fmla="*/ 0 60000 65536"/>
                <a:gd name="T7" fmla="*/ 0 60000 65536"/>
                <a:gd name="T8" fmla="*/ 0 60000 65536"/>
              </a:gdLst>
              <a:ahLst/>
              <a:cxnLst>
                <a:cxn ang="T6">
                  <a:pos x="T0" y="T1"/>
                </a:cxn>
                <a:cxn ang="T7">
                  <a:pos x="T2" y="T3"/>
                </a:cxn>
                <a:cxn ang="T8">
                  <a:pos x="T4" y="T5"/>
                </a:cxn>
              </a:cxnLst>
              <a:rect l="0" t="0" r="r" b="b"/>
              <a:pathLst>
                <a:path w="21637" h="43200" fill="none" extrusionOk="0">
                  <a:moveTo>
                    <a:pt x="36" y="0"/>
                  </a:moveTo>
                  <a:cubicBezTo>
                    <a:pt x="11966" y="0"/>
                    <a:pt x="21637" y="9670"/>
                    <a:pt x="21637" y="21600"/>
                  </a:cubicBezTo>
                  <a:cubicBezTo>
                    <a:pt x="21637" y="33529"/>
                    <a:pt x="11966" y="43200"/>
                    <a:pt x="37" y="43200"/>
                  </a:cubicBezTo>
                  <a:cubicBezTo>
                    <a:pt x="24" y="43200"/>
                    <a:pt x="12" y="43199"/>
                    <a:pt x="-1" y="43199"/>
                  </a:cubicBezTo>
                </a:path>
                <a:path w="21637" h="43200" stroke="0" extrusionOk="0">
                  <a:moveTo>
                    <a:pt x="36" y="0"/>
                  </a:moveTo>
                  <a:cubicBezTo>
                    <a:pt x="11966" y="0"/>
                    <a:pt x="21637" y="9670"/>
                    <a:pt x="21637" y="21600"/>
                  </a:cubicBezTo>
                  <a:cubicBezTo>
                    <a:pt x="21637" y="33529"/>
                    <a:pt x="11966" y="43200"/>
                    <a:pt x="37" y="43200"/>
                  </a:cubicBezTo>
                  <a:cubicBezTo>
                    <a:pt x="24" y="43200"/>
                    <a:pt x="12" y="43199"/>
                    <a:pt x="-1" y="43199"/>
                  </a:cubicBezTo>
                  <a:lnTo>
                    <a:pt x="37" y="21600"/>
                  </a:lnTo>
                  <a:lnTo>
                    <a:pt x="36" y="0"/>
                  </a:lnTo>
                  <a:close/>
                </a:path>
              </a:pathLst>
            </a:custGeom>
            <a:noFill/>
            <a:ln w="9525">
              <a:solidFill>
                <a:schemeClr val="tx1"/>
              </a:solidFill>
              <a:round/>
              <a:headEnd/>
              <a:tailEnd/>
            </a:ln>
            <a:effectLst/>
            <a:extLst>
              <a:ext uri="{909E8E84-426E-40DD-AFC4-6F175D3DCCD1}">
                <a14:hiddenFill xmlns:a14="http://schemas.microsoft.com/office/drawing/2010/main">
                  <a:solidFill>
                    <a:srgbClr val="13D92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grpSp>
      <p:sp>
        <p:nvSpPr>
          <p:cNvPr id="762917" name="Line 37"/>
          <p:cNvSpPr>
            <a:spLocks noChangeShapeType="1"/>
          </p:cNvSpPr>
          <p:nvPr/>
        </p:nvSpPr>
        <p:spPr bwMode="auto">
          <a:xfrm>
            <a:off x="1877616" y="1358504"/>
            <a:ext cx="0" cy="1600200"/>
          </a:xfrm>
          <a:prstGeom prst="line">
            <a:avLst/>
          </a:prstGeom>
          <a:noFill/>
          <a:ln w="9525">
            <a:solidFill>
              <a:srgbClr val="13D9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grpSp>
        <p:nvGrpSpPr>
          <p:cNvPr id="762918" name="Group 38"/>
          <p:cNvGrpSpPr>
            <a:grpSpLocks/>
          </p:cNvGrpSpPr>
          <p:nvPr/>
        </p:nvGrpSpPr>
        <p:grpSpPr bwMode="auto">
          <a:xfrm>
            <a:off x="4106466" y="844154"/>
            <a:ext cx="959644" cy="2628900"/>
            <a:chOff x="3888" y="1536"/>
            <a:chExt cx="806" cy="2208"/>
          </a:xfrm>
        </p:grpSpPr>
        <p:sp>
          <p:nvSpPr>
            <p:cNvPr id="130062" name="Arc 39"/>
            <p:cNvSpPr>
              <a:spLocks/>
            </p:cNvSpPr>
            <p:nvPr/>
          </p:nvSpPr>
          <p:spPr bwMode="auto">
            <a:xfrm flipH="1">
              <a:off x="4010" y="1632"/>
              <a:ext cx="108" cy="192"/>
            </a:xfrm>
            <a:custGeom>
              <a:avLst/>
              <a:gdLst>
                <a:gd name="T0" fmla="*/ 0 w 24199"/>
                <a:gd name="T1" fmla="*/ 0 h 43200"/>
                <a:gd name="T2" fmla="*/ 0 w 24199"/>
                <a:gd name="T3" fmla="*/ 0 h 43200"/>
                <a:gd name="T4" fmla="*/ 0 w 24199"/>
                <a:gd name="T5" fmla="*/ 0 h 43200"/>
                <a:gd name="T6" fmla="*/ 0 60000 65536"/>
                <a:gd name="T7" fmla="*/ 0 60000 65536"/>
                <a:gd name="T8" fmla="*/ 0 60000 65536"/>
              </a:gdLst>
              <a:ahLst/>
              <a:cxnLst>
                <a:cxn ang="T6">
                  <a:pos x="T0" y="T1"/>
                </a:cxn>
                <a:cxn ang="T7">
                  <a:pos x="T2" y="T3"/>
                </a:cxn>
                <a:cxn ang="T8">
                  <a:pos x="T4" y="T5"/>
                </a:cxn>
              </a:cxnLst>
              <a:rect l="0" t="0" r="r" b="b"/>
              <a:pathLst>
                <a:path w="24199" h="43200" fill="none" extrusionOk="0">
                  <a:moveTo>
                    <a:pt x="2598" y="0"/>
                  </a:moveTo>
                  <a:cubicBezTo>
                    <a:pt x="14528" y="0"/>
                    <a:pt x="24199" y="9670"/>
                    <a:pt x="24199" y="21600"/>
                  </a:cubicBezTo>
                  <a:cubicBezTo>
                    <a:pt x="24199" y="33529"/>
                    <a:pt x="14528" y="43200"/>
                    <a:pt x="2599" y="43200"/>
                  </a:cubicBezTo>
                  <a:cubicBezTo>
                    <a:pt x="1730" y="43200"/>
                    <a:pt x="862" y="43147"/>
                    <a:pt x="-1" y="43043"/>
                  </a:cubicBezTo>
                </a:path>
                <a:path w="24199" h="43200" stroke="0" extrusionOk="0">
                  <a:moveTo>
                    <a:pt x="2598" y="0"/>
                  </a:moveTo>
                  <a:cubicBezTo>
                    <a:pt x="14528" y="0"/>
                    <a:pt x="24199" y="9670"/>
                    <a:pt x="24199" y="21600"/>
                  </a:cubicBezTo>
                  <a:cubicBezTo>
                    <a:pt x="24199" y="33529"/>
                    <a:pt x="14528" y="43200"/>
                    <a:pt x="2599" y="43200"/>
                  </a:cubicBezTo>
                  <a:cubicBezTo>
                    <a:pt x="1730" y="43200"/>
                    <a:pt x="862" y="43147"/>
                    <a:pt x="-1" y="43043"/>
                  </a:cubicBezTo>
                  <a:lnTo>
                    <a:pt x="2599" y="21600"/>
                  </a:lnTo>
                  <a:lnTo>
                    <a:pt x="2598" y="0"/>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30063" name="Arc 40"/>
            <p:cNvSpPr>
              <a:spLocks/>
            </p:cNvSpPr>
            <p:nvPr/>
          </p:nvSpPr>
          <p:spPr bwMode="auto">
            <a:xfrm flipH="1">
              <a:off x="3888" y="1536"/>
              <a:ext cx="134" cy="336"/>
            </a:xfrm>
            <a:custGeom>
              <a:avLst/>
              <a:gdLst>
                <a:gd name="T0" fmla="*/ 0 w 21637"/>
                <a:gd name="T1" fmla="*/ 0 h 43200"/>
                <a:gd name="T2" fmla="*/ 0 w 21637"/>
                <a:gd name="T3" fmla="*/ 0 h 43200"/>
                <a:gd name="T4" fmla="*/ 0 w 21637"/>
                <a:gd name="T5" fmla="*/ 0 h 43200"/>
                <a:gd name="T6" fmla="*/ 0 60000 65536"/>
                <a:gd name="T7" fmla="*/ 0 60000 65536"/>
                <a:gd name="T8" fmla="*/ 0 60000 65536"/>
              </a:gdLst>
              <a:ahLst/>
              <a:cxnLst>
                <a:cxn ang="T6">
                  <a:pos x="T0" y="T1"/>
                </a:cxn>
                <a:cxn ang="T7">
                  <a:pos x="T2" y="T3"/>
                </a:cxn>
                <a:cxn ang="T8">
                  <a:pos x="T4" y="T5"/>
                </a:cxn>
              </a:cxnLst>
              <a:rect l="0" t="0" r="r" b="b"/>
              <a:pathLst>
                <a:path w="21637" h="43200" fill="none" extrusionOk="0">
                  <a:moveTo>
                    <a:pt x="36" y="0"/>
                  </a:moveTo>
                  <a:cubicBezTo>
                    <a:pt x="11966" y="0"/>
                    <a:pt x="21637" y="9670"/>
                    <a:pt x="21637" y="21600"/>
                  </a:cubicBezTo>
                  <a:cubicBezTo>
                    <a:pt x="21637" y="33529"/>
                    <a:pt x="11966" y="43200"/>
                    <a:pt x="37" y="43200"/>
                  </a:cubicBezTo>
                  <a:cubicBezTo>
                    <a:pt x="24" y="43200"/>
                    <a:pt x="12" y="43199"/>
                    <a:pt x="-1" y="43199"/>
                  </a:cubicBezTo>
                </a:path>
                <a:path w="21637" h="43200" stroke="0" extrusionOk="0">
                  <a:moveTo>
                    <a:pt x="36" y="0"/>
                  </a:moveTo>
                  <a:cubicBezTo>
                    <a:pt x="11966" y="0"/>
                    <a:pt x="21637" y="9670"/>
                    <a:pt x="21637" y="21600"/>
                  </a:cubicBezTo>
                  <a:cubicBezTo>
                    <a:pt x="21637" y="33529"/>
                    <a:pt x="11966" y="43200"/>
                    <a:pt x="37" y="43200"/>
                  </a:cubicBezTo>
                  <a:cubicBezTo>
                    <a:pt x="24" y="43200"/>
                    <a:pt x="12" y="43199"/>
                    <a:pt x="-1" y="43199"/>
                  </a:cubicBezTo>
                  <a:lnTo>
                    <a:pt x="37" y="21600"/>
                  </a:lnTo>
                  <a:lnTo>
                    <a:pt x="36" y="0"/>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grpSp>
          <p:nvGrpSpPr>
            <p:cNvPr id="130064" name="Group 41"/>
            <p:cNvGrpSpPr>
              <a:grpSpLocks/>
            </p:cNvGrpSpPr>
            <p:nvPr/>
          </p:nvGrpSpPr>
          <p:grpSpPr bwMode="auto">
            <a:xfrm>
              <a:off x="4062" y="1672"/>
              <a:ext cx="632" cy="2072"/>
              <a:chOff x="4062" y="1672"/>
              <a:chExt cx="632" cy="2072"/>
            </a:xfrm>
          </p:grpSpPr>
          <p:sp>
            <p:nvSpPr>
              <p:cNvPr id="130065" name="AutoShape 42"/>
              <p:cNvSpPr>
                <a:spLocks noChangeArrowheads="1"/>
              </p:cNvSpPr>
              <p:nvPr/>
            </p:nvSpPr>
            <p:spPr bwMode="auto">
              <a:xfrm rot="16200000" flipH="1">
                <a:off x="4226" y="1644"/>
                <a:ext cx="96" cy="16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13D92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30066" name="Oval 43"/>
              <p:cNvSpPr>
                <a:spLocks noChangeArrowheads="1"/>
              </p:cNvSpPr>
              <p:nvPr/>
            </p:nvSpPr>
            <p:spPr bwMode="auto">
              <a:xfrm flipH="1">
                <a:off x="4166" y="1680"/>
                <a:ext cx="48" cy="96"/>
              </a:xfrm>
              <a:prstGeom prst="ellipse">
                <a:avLst/>
              </a:prstGeom>
              <a:solidFill>
                <a:srgbClr val="13D9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0067" name="Freeform 44"/>
              <p:cNvSpPr>
                <a:spLocks/>
              </p:cNvSpPr>
              <p:nvPr/>
            </p:nvSpPr>
            <p:spPr bwMode="auto">
              <a:xfrm flipH="1">
                <a:off x="4062" y="1920"/>
                <a:ext cx="632" cy="196"/>
              </a:xfrm>
              <a:custGeom>
                <a:avLst/>
                <a:gdLst>
                  <a:gd name="T0" fmla="*/ 0 w 1089"/>
                  <a:gd name="T1" fmla="*/ 6 h 236"/>
                  <a:gd name="T2" fmla="*/ 5 w 1089"/>
                  <a:gd name="T3" fmla="*/ 47 h 236"/>
                  <a:gd name="T4" fmla="*/ 39 w 1089"/>
                  <a:gd name="T5" fmla="*/ 108 h 236"/>
                  <a:gd name="T6" fmla="*/ 51 w 1089"/>
                  <a:gd name="T7" fmla="*/ 112 h 236"/>
                  <a:gd name="T8" fmla="*/ 88 w 1089"/>
                  <a:gd name="T9" fmla="*/ 108 h 236"/>
                  <a:gd name="T10" fmla="*/ 114 w 1089"/>
                  <a:gd name="T11" fmla="*/ 43 h 236"/>
                  <a:gd name="T12" fmla="*/ 121 w 1089"/>
                  <a:gd name="T13" fmla="*/ 17 h 236"/>
                  <a:gd name="T14" fmla="*/ 123 w 1089"/>
                  <a:gd name="T15" fmla="*/ 10 h 236"/>
                  <a:gd name="T16" fmla="*/ 0 w 1089"/>
                  <a:gd name="T17" fmla="*/ 6 h 2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89" h="236">
                    <a:moveTo>
                      <a:pt x="0" y="12"/>
                    </a:moveTo>
                    <a:cubicBezTo>
                      <a:pt x="13" y="41"/>
                      <a:pt x="25" y="71"/>
                      <a:pt x="40" y="100"/>
                    </a:cubicBezTo>
                    <a:cubicBezTo>
                      <a:pt x="101" y="223"/>
                      <a:pt x="221" y="212"/>
                      <a:pt x="344" y="228"/>
                    </a:cubicBezTo>
                    <a:cubicBezTo>
                      <a:pt x="378" y="232"/>
                      <a:pt x="413" y="233"/>
                      <a:pt x="448" y="236"/>
                    </a:cubicBezTo>
                    <a:cubicBezTo>
                      <a:pt x="557" y="233"/>
                      <a:pt x="666" y="232"/>
                      <a:pt x="776" y="228"/>
                    </a:cubicBezTo>
                    <a:cubicBezTo>
                      <a:pt x="902" y="222"/>
                      <a:pt x="911" y="150"/>
                      <a:pt x="1000" y="92"/>
                    </a:cubicBezTo>
                    <a:cubicBezTo>
                      <a:pt x="1018" y="63"/>
                      <a:pt x="1031" y="46"/>
                      <a:pt x="1064" y="36"/>
                    </a:cubicBezTo>
                    <a:cubicBezTo>
                      <a:pt x="1089" y="10"/>
                      <a:pt x="1088" y="0"/>
                      <a:pt x="1088" y="20"/>
                    </a:cubicBezTo>
                    <a:lnTo>
                      <a:pt x="0" y="12"/>
                    </a:lnTo>
                    <a:close/>
                  </a:path>
                </a:pathLst>
              </a:custGeom>
              <a:solidFill>
                <a:srgbClr val="13D9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30068" name="Freeform 45"/>
              <p:cNvSpPr>
                <a:spLocks/>
              </p:cNvSpPr>
              <p:nvPr/>
            </p:nvSpPr>
            <p:spPr bwMode="auto">
              <a:xfrm flipH="1">
                <a:off x="4342" y="1776"/>
                <a:ext cx="160" cy="173"/>
              </a:xfrm>
              <a:custGeom>
                <a:avLst/>
                <a:gdLst>
                  <a:gd name="T0" fmla="*/ 6 w 160"/>
                  <a:gd name="T1" fmla="*/ 144 h 173"/>
                  <a:gd name="T2" fmla="*/ 22 w 160"/>
                  <a:gd name="T3" fmla="*/ 40 h 173"/>
                  <a:gd name="T4" fmla="*/ 86 w 160"/>
                  <a:gd name="T5" fmla="*/ 0 h 173"/>
                  <a:gd name="T6" fmla="*/ 142 w 160"/>
                  <a:gd name="T7" fmla="*/ 32 h 173"/>
                  <a:gd name="T8" fmla="*/ 158 w 160"/>
                  <a:gd name="T9" fmla="*/ 80 h 173"/>
                  <a:gd name="T10" fmla="*/ 150 w 160"/>
                  <a:gd name="T11" fmla="*/ 160 h 173"/>
                  <a:gd name="T12" fmla="*/ 126 w 160"/>
                  <a:gd name="T13" fmla="*/ 152 h 173"/>
                  <a:gd name="T14" fmla="*/ 46 w 160"/>
                  <a:gd name="T15" fmla="*/ 168 h 173"/>
                  <a:gd name="T16" fmla="*/ 6 w 160"/>
                  <a:gd name="T17" fmla="*/ 144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173">
                    <a:moveTo>
                      <a:pt x="6" y="144"/>
                    </a:moveTo>
                    <a:cubicBezTo>
                      <a:pt x="12" y="109"/>
                      <a:pt x="12" y="73"/>
                      <a:pt x="22" y="40"/>
                    </a:cubicBezTo>
                    <a:cubicBezTo>
                      <a:pt x="28" y="15"/>
                      <a:pt x="86" y="0"/>
                      <a:pt x="86" y="0"/>
                    </a:cubicBezTo>
                    <a:cubicBezTo>
                      <a:pt x="113" y="6"/>
                      <a:pt x="126" y="4"/>
                      <a:pt x="142" y="32"/>
                    </a:cubicBezTo>
                    <a:cubicBezTo>
                      <a:pt x="150" y="46"/>
                      <a:pt x="158" y="80"/>
                      <a:pt x="158" y="80"/>
                    </a:cubicBezTo>
                    <a:cubicBezTo>
                      <a:pt x="155" y="106"/>
                      <a:pt x="160" y="135"/>
                      <a:pt x="150" y="160"/>
                    </a:cubicBezTo>
                    <a:cubicBezTo>
                      <a:pt x="146" y="167"/>
                      <a:pt x="134" y="152"/>
                      <a:pt x="126" y="152"/>
                    </a:cubicBezTo>
                    <a:cubicBezTo>
                      <a:pt x="106" y="152"/>
                      <a:pt x="67" y="162"/>
                      <a:pt x="46" y="168"/>
                    </a:cubicBezTo>
                    <a:cubicBezTo>
                      <a:pt x="0" y="158"/>
                      <a:pt x="6" y="173"/>
                      <a:pt x="6" y="144"/>
                    </a:cubicBezTo>
                    <a:close/>
                  </a:path>
                </a:pathLst>
              </a:custGeom>
              <a:solidFill>
                <a:srgbClr val="13D9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30069" name="Oval 46"/>
              <p:cNvSpPr>
                <a:spLocks noChangeArrowheads="1"/>
              </p:cNvSpPr>
              <p:nvPr/>
            </p:nvSpPr>
            <p:spPr bwMode="auto">
              <a:xfrm flipH="1">
                <a:off x="4344" y="1672"/>
                <a:ext cx="96" cy="96"/>
              </a:xfrm>
              <a:prstGeom prst="ellipse">
                <a:avLst/>
              </a:prstGeom>
              <a:solidFill>
                <a:srgbClr val="13D9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0070" name="Line 47"/>
              <p:cNvSpPr>
                <a:spLocks noChangeShapeType="1"/>
              </p:cNvSpPr>
              <p:nvPr/>
            </p:nvSpPr>
            <p:spPr bwMode="auto">
              <a:xfrm>
                <a:off x="4320" y="1920"/>
                <a:ext cx="0" cy="1824"/>
              </a:xfrm>
              <a:prstGeom prst="line">
                <a:avLst/>
              </a:prstGeom>
              <a:noFill/>
              <a:ln w="9525">
                <a:solidFill>
                  <a:srgbClr val="13D9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grpSp>
      </p:grpSp>
      <p:sp>
        <p:nvSpPr>
          <p:cNvPr id="762928" name="Text Box 48"/>
          <p:cNvSpPr txBox="1">
            <a:spLocks noChangeArrowheads="1"/>
          </p:cNvSpPr>
          <p:nvPr/>
        </p:nvSpPr>
        <p:spPr bwMode="auto">
          <a:xfrm>
            <a:off x="1379935" y="4168379"/>
            <a:ext cx="39421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zh-CN" altLang="en-US" sz="1800" dirty="0">
                <a:latin typeface="Arial" panose="020B0604020202020204" pitchFamily="34" charset="0"/>
              </a:rPr>
              <a:t>蜂群或鸟群在觅食时有类似的行为</a:t>
            </a:r>
          </a:p>
        </p:txBody>
      </p:sp>
    </p:spTree>
    <p:custDataLst>
      <p:tags r:id="rId1"/>
    </p:custDataLst>
    <p:extLst>
      <p:ext uri="{BB962C8B-B14F-4D97-AF65-F5344CB8AC3E}">
        <p14:creationId xmlns:p14="http://schemas.microsoft.com/office/powerpoint/2010/main" val="28786802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62892"/>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762903"/>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499"/>
                                          </p:stCondLst>
                                        </p:cTn>
                                        <p:tgtEl>
                                          <p:spTgt spid="762886"/>
                                        </p:tgtEl>
                                        <p:attrNameLst>
                                          <p:attrName>style.visibility</p:attrName>
                                        </p:attrNameLst>
                                      </p:cBhvr>
                                      <p:to>
                                        <p:strVal val="visible"/>
                                      </p:to>
                                    </p:set>
                                  </p:childTnLst>
                                </p:cTn>
                              </p:par>
                            </p:childTnLst>
                          </p:cTn>
                        </p:par>
                        <p:par>
                          <p:cTn id="14" fill="hold" nodeType="afterGroup">
                            <p:stCondLst>
                              <p:cond delay="500"/>
                            </p:stCondLst>
                            <p:childTnLst>
                              <p:par>
                                <p:cTn id="15" presetID="1" presetClass="entr" presetSubtype="0" fill="hold" nodeType="afterEffect">
                                  <p:stCondLst>
                                    <p:cond delay="0"/>
                                  </p:stCondLst>
                                  <p:childTnLst>
                                    <p:set>
                                      <p:cBhvr>
                                        <p:cTn id="16" dur="1" fill="hold">
                                          <p:stCondLst>
                                            <p:cond delay="499"/>
                                          </p:stCondLst>
                                        </p:cTn>
                                        <p:tgtEl>
                                          <p:spTgt spid="76289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629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6291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76291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62917"/>
                                        </p:tgtEl>
                                        <p:attrNameLst>
                                          <p:attrName>style.visibility</p:attrName>
                                        </p:attrNameLst>
                                      </p:cBhvr>
                                      <p:to>
                                        <p:strVal val="hidden"/>
                                      </p:to>
                                    </p:set>
                                  </p:childTnLst>
                                </p:cTn>
                              </p:par>
                            </p:childTnLst>
                          </p:cTn>
                        </p:par>
                        <p:par>
                          <p:cTn id="31" fill="hold" nodeType="afterGroup">
                            <p:stCondLst>
                              <p:cond delay="0"/>
                            </p:stCondLst>
                            <p:childTnLst>
                              <p:par>
                                <p:cTn id="32" presetID="63" presetClass="path" presetSubtype="0" accel="50000" decel="50000" fill="hold" nodeType="afterEffect">
                                  <p:stCondLst>
                                    <p:cond delay="0"/>
                                  </p:stCondLst>
                                  <p:childTnLst>
                                    <p:animMotion origin="layout" path="M 0 0  L 0.25 0  E" pathEditMode="relative" ptsTypes="">
                                      <p:cBhvr>
                                        <p:cTn id="33" dur="2000" fill="hold"/>
                                        <p:tgtEl>
                                          <p:spTgt spid="762908"/>
                                        </p:tgtEl>
                                        <p:attrNameLst>
                                          <p:attrName>ppt_x</p:attrName>
                                          <p:attrName>ppt_y</p:attrName>
                                        </p:attrNameLst>
                                      </p:cBhvr>
                                    </p:animMotion>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762928"/>
                                        </p:tgtEl>
                                        <p:attrNameLst>
                                          <p:attrName>style.visibility</p:attrName>
                                        </p:attrNameLst>
                                      </p:cBhvr>
                                      <p:to>
                                        <p:strVal val="visible"/>
                                      </p:to>
                                    </p:set>
                                    <p:animEffect transition="in" filter="blinds(horizontal)">
                                      <p:cBhvr>
                                        <p:cTn id="38" dur="500"/>
                                        <p:tgtEl>
                                          <p:spTgt spid="762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917" grpId="0" animBg="1"/>
      <p:bldP spid="762917" grpId="1" animBg="1"/>
      <p:bldP spid="7629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3"/>
          <p:cNvSpPr>
            <a:spLocks noGrp="1" noChangeArrowheads="1"/>
          </p:cNvSpPr>
          <p:nvPr>
            <p:ph type="title" idx="4294967295"/>
          </p:nvPr>
        </p:nvSpPr>
        <p:spPr>
          <a:xfrm>
            <a:off x="372069" y="66675"/>
            <a:ext cx="5843588" cy="523875"/>
          </a:xfrm>
          <a:prstGeom prst="rect">
            <a:avLst/>
          </a:prstGeom>
          <a:noFill/>
        </p:spPr>
        <p:txBody>
          <a:bodyPr>
            <a:normAutofit/>
          </a:bodyPr>
          <a:lstStyle/>
          <a:p>
            <a:pPr eaLnBrk="1" hangingPunct="1"/>
            <a:r>
              <a:rPr lang="zh-CN" altLang="en-US" sz="2000" dirty="0" smtClean="0"/>
              <a:t>粒子群优化算法思想</a:t>
            </a:r>
          </a:p>
        </p:txBody>
      </p:sp>
      <p:sp>
        <p:nvSpPr>
          <p:cNvPr id="132098" name="Rectangle 2"/>
          <p:cNvSpPr>
            <a:spLocks noGrp="1" noChangeArrowheads="1"/>
          </p:cNvSpPr>
          <p:nvPr>
            <p:ph type="body" sz="quarter" idx="4294967295"/>
          </p:nvPr>
        </p:nvSpPr>
        <p:spPr>
          <a:xfrm>
            <a:off x="26193" y="520799"/>
            <a:ext cx="6715175" cy="3236340"/>
          </a:xfrm>
          <a:prstGeom prst="rect">
            <a:avLst/>
          </a:prstGeom>
        </p:spPr>
        <p:txBody>
          <a:bodyPr>
            <a:noAutofit/>
          </a:bodyPr>
          <a:lstStyle/>
          <a:p>
            <a:pPr>
              <a:lnSpc>
                <a:spcPct val="120000"/>
              </a:lnSpc>
              <a:spcBef>
                <a:spcPct val="10000"/>
              </a:spcBef>
            </a:pPr>
            <a:r>
              <a:rPr lang="zh-CN" altLang="zh-CN" sz="1800" dirty="0">
                <a:latin typeface="+mn-ea"/>
                <a:ea typeface="+mn-ea"/>
              </a:rPr>
              <a:t>优化问题的每个</a:t>
            </a:r>
            <a:r>
              <a:rPr lang="zh-CN" altLang="zh-CN" sz="1800" dirty="0">
                <a:solidFill>
                  <a:srgbClr val="FF0000"/>
                </a:solidFill>
                <a:latin typeface="+mn-ea"/>
                <a:ea typeface="+mn-ea"/>
              </a:rPr>
              <a:t>潜在解</a:t>
            </a:r>
            <a:r>
              <a:rPr lang="zh-CN" altLang="en-US" sz="1800" dirty="0">
                <a:latin typeface="+mn-ea"/>
                <a:ea typeface="+mn-ea"/>
              </a:rPr>
              <a:t>比拟为</a:t>
            </a:r>
            <a:r>
              <a:rPr lang="zh-CN" altLang="zh-CN" sz="1800" dirty="0">
                <a:latin typeface="+mn-ea"/>
                <a:ea typeface="+mn-ea"/>
              </a:rPr>
              <a:t>搜索</a:t>
            </a:r>
            <a:r>
              <a:rPr lang="zh-CN" altLang="en-US" sz="1800" dirty="0">
                <a:latin typeface="+mn-ea"/>
                <a:ea typeface="+mn-ea"/>
              </a:rPr>
              <a:t>食物</a:t>
            </a:r>
            <a:r>
              <a:rPr lang="zh-CN" altLang="zh-CN" sz="1800" dirty="0">
                <a:latin typeface="+mn-ea"/>
                <a:ea typeface="+mn-ea"/>
              </a:rPr>
              <a:t>的一只</a:t>
            </a:r>
            <a:r>
              <a:rPr lang="zh-CN" altLang="zh-CN" sz="1800" dirty="0" smtClean="0">
                <a:latin typeface="+mn-ea"/>
                <a:ea typeface="+mn-ea"/>
              </a:rPr>
              <a:t>鸟</a:t>
            </a:r>
            <a:r>
              <a:rPr lang="zh-CN" altLang="en-US" sz="1800" dirty="0" smtClean="0">
                <a:latin typeface="+mn-ea"/>
                <a:ea typeface="+mn-ea"/>
              </a:rPr>
              <a:t>，每只鸟抽象为一个无质量，无体积的“粒子” </a:t>
            </a:r>
          </a:p>
          <a:p>
            <a:pPr>
              <a:lnSpc>
                <a:spcPct val="120000"/>
              </a:lnSpc>
              <a:spcBef>
                <a:spcPct val="10000"/>
              </a:spcBef>
            </a:pPr>
            <a:r>
              <a:rPr lang="zh-CN" altLang="en-US" sz="1800" dirty="0" smtClean="0">
                <a:latin typeface="+mn-ea"/>
                <a:ea typeface="+mn-ea"/>
              </a:rPr>
              <a:t>每个粒子有一个</a:t>
            </a:r>
            <a:r>
              <a:rPr lang="zh-CN" altLang="zh-CN" sz="1800" dirty="0">
                <a:latin typeface="+mn-ea"/>
                <a:ea typeface="+mn-ea"/>
              </a:rPr>
              <a:t>适应值函数</a:t>
            </a:r>
            <a:r>
              <a:rPr lang="zh-CN" altLang="en-US" sz="1800" dirty="0">
                <a:latin typeface="+mn-ea"/>
                <a:ea typeface="+mn-ea"/>
              </a:rPr>
              <a:t>（优化问题）</a:t>
            </a:r>
            <a:r>
              <a:rPr lang="zh-CN" altLang="zh-CN" sz="1800" dirty="0">
                <a:latin typeface="+mn-ea"/>
                <a:ea typeface="+mn-ea"/>
              </a:rPr>
              <a:t>，</a:t>
            </a:r>
            <a:r>
              <a:rPr lang="zh-CN" altLang="en-US" sz="1800" dirty="0" smtClean="0">
                <a:latin typeface="+mn-ea"/>
                <a:ea typeface="+mn-ea"/>
              </a:rPr>
              <a:t>以模拟每只鸟与食物的距离</a:t>
            </a:r>
          </a:p>
          <a:p>
            <a:pPr>
              <a:lnSpc>
                <a:spcPct val="120000"/>
              </a:lnSpc>
              <a:spcBef>
                <a:spcPct val="10000"/>
              </a:spcBef>
            </a:pPr>
            <a:r>
              <a:rPr lang="zh-CN" altLang="en-US" sz="1800" dirty="0" smtClean="0">
                <a:latin typeface="+mn-ea"/>
                <a:ea typeface="+mn-ea"/>
              </a:rPr>
              <a:t>每个粒子有一个速度决定它们的飞行方向和距离，初始值可随机确定，</a:t>
            </a:r>
            <a:r>
              <a:rPr lang="zh-CN" altLang="zh-CN" sz="1800" dirty="0">
                <a:latin typeface="+mn-ea"/>
                <a:ea typeface="+mn-ea"/>
              </a:rPr>
              <a:t>粒子们追随当前的最优粒子在解空间中</a:t>
            </a:r>
            <a:r>
              <a:rPr lang="zh-CN" altLang="zh-CN" sz="1800" dirty="0" smtClean="0">
                <a:latin typeface="+mn-ea"/>
                <a:ea typeface="+mn-ea"/>
              </a:rPr>
              <a:t>搜索</a:t>
            </a:r>
            <a:endParaRPr lang="zh-CN" altLang="en-US" sz="1800" dirty="0" smtClean="0">
              <a:latin typeface="+mn-ea"/>
              <a:ea typeface="+mn-ea"/>
            </a:endParaRPr>
          </a:p>
          <a:p>
            <a:pPr marL="274320" indent="-274320" fontAlgn="auto">
              <a:lnSpc>
                <a:spcPct val="130000"/>
              </a:lnSpc>
              <a:spcAft>
                <a:spcPts val="0"/>
              </a:spcAft>
              <a:defRPr/>
            </a:pPr>
            <a:r>
              <a:rPr lang="zh-CN" altLang="en-US" sz="1800" dirty="0" smtClean="0">
                <a:latin typeface="+mn-ea"/>
                <a:ea typeface="+mn-ea"/>
              </a:rPr>
              <a:t>每一次单位时间的飞行后，所有粒子分享信息，</a:t>
            </a:r>
            <a:r>
              <a:rPr lang="zh-CN" altLang="zh-CN" sz="1800" dirty="0">
                <a:latin typeface="+mn-ea"/>
                <a:ea typeface="+mn-ea"/>
              </a:rPr>
              <a:t>通过跟踪两个</a:t>
            </a:r>
            <a:r>
              <a:rPr lang="en-US" altLang="zh-CN" sz="1800" dirty="0">
                <a:latin typeface="+mn-ea"/>
                <a:ea typeface="+mn-ea"/>
              </a:rPr>
              <a:t>“</a:t>
            </a:r>
            <a:r>
              <a:rPr lang="zh-CN" altLang="zh-CN" sz="1800" dirty="0">
                <a:latin typeface="+mn-ea"/>
                <a:ea typeface="+mn-ea"/>
              </a:rPr>
              <a:t>极值</a:t>
            </a:r>
            <a:r>
              <a:rPr lang="en-US" altLang="zh-CN" sz="1800" dirty="0">
                <a:latin typeface="+mn-ea"/>
                <a:ea typeface="+mn-ea"/>
              </a:rPr>
              <a:t>”</a:t>
            </a:r>
            <a:r>
              <a:rPr lang="zh-CN" altLang="zh-CN" sz="1800" dirty="0">
                <a:latin typeface="+mn-ea"/>
                <a:ea typeface="+mn-ea"/>
              </a:rPr>
              <a:t>来更新自己</a:t>
            </a:r>
            <a:r>
              <a:rPr lang="zh-CN" altLang="zh-CN" sz="1800" dirty="0" smtClean="0">
                <a:latin typeface="+mn-ea"/>
                <a:ea typeface="+mn-ea"/>
              </a:rPr>
              <a:t>。一</a:t>
            </a:r>
            <a:r>
              <a:rPr lang="zh-CN" altLang="zh-CN" sz="1800" dirty="0">
                <a:latin typeface="+mn-ea"/>
                <a:ea typeface="+mn-ea"/>
              </a:rPr>
              <a:t>是粒子本身所找到的最优解，称为个体极值</a:t>
            </a:r>
            <a:r>
              <a:rPr lang="zh-CN" altLang="zh-CN" sz="1800" dirty="0" smtClean="0">
                <a:latin typeface="+mn-ea"/>
                <a:ea typeface="+mn-ea"/>
              </a:rPr>
              <a:t>。</a:t>
            </a:r>
            <a:r>
              <a:rPr lang="zh-CN" altLang="en-US" sz="1800" dirty="0" smtClean="0">
                <a:latin typeface="+mn-ea"/>
                <a:ea typeface="+mn-ea"/>
              </a:rPr>
              <a:t>二</a:t>
            </a:r>
            <a:r>
              <a:rPr lang="zh-CN" altLang="zh-CN" sz="1800" dirty="0">
                <a:latin typeface="+mn-ea"/>
                <a:ea typeface="+mn-ea"/>
              </a:rPr>
              <a:t>是整个种群目前找到的最优解，称为全局</a:t>
            </a:r>
            <a:r>
              <a:rPr lang="zh-CN" altLang="zh-CN" sz="1800" dirty="0" smtClean="0">
                <a:latin typeface="+mn-ea"/>
                <a:ea typeface="+mn-ea"/>
              </a:rPr>
              <a:t>极值</a:t>
            </a:r>
            <a:endParaRPr lang="zh-CN" altLang="zh-CN" sz="1800" dirty="0">
              <a:latin typeface="+mn-ea"/>
              <a:ea typeface="+mn-ea"/>
            </a:endParaRPr>
          </a:p>
        </p:txBody>
      </p:sp>
      <p:pic>
        <p:nvPicPr>
          <p:cNvPr id="763908" name="Picture 4" descr="ANd9GcRNi21bywNLcoIy_glEFaQDyunpkLkKuEDPP6DkJPVo3pLc7lC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7650" y="4104107"/>
            <a:ext cx="728663"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3909" name="Oval 5"/>
          <p:cNvSpPr>
            <a:spLocks noChangeArrowheads="1"/>
          </p:cNvSpPr>
          <p:nvPr/>
        </p:nvSpPr>
        <p:spPr bwMode="auto">
          <a:xfrm>
            <a:off x="3374976" y="3833835"/>
            <a:ext cx="161925" cy="161925"/>
          </a:xfrm>
          <a:prstGeom prst="ellipse">
            <a:avLst/>
          </a:prstGeom>
          <a:solidFill>
            <a:srgbClr val="FFCF01">
              <a:alpha val="43921"/>
            </a:srgbClr>
          </a:solidFill>
          <a:ln w="9525" cap="rnd">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763910" name="Oval 6"/>
          <p:cNvSpPr>
            <a:spLocks noChangeArrowheads="1"/>
          </p:cNvSpPr>
          <p:nvPr/>
        </p:nvSpPr>
        <p:spPr bwMode="auto">
          <a:xfrm>
            <a:off x="3374976" y="3833835"/>
            <a:ext cx="161925" cy="161925"/>
          </a:xfrm>
          <a:prstGeom prst="ellipse">
            <a:avLst/>
          </a:prstGeom>
          <a:solidFill>
            <a:srgbClr val="FFCF01">
              <a:alpha val="45097"/>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763911" name="Oval 7"/>
          <p:cNvSpPr>
            <a:spLocks noChangeArrowheads="1"/>
          </p:cNvSpPr>
          <p:nvPr/>
        </p:nvSpPr>
        <p:spPr bwMode="auto">
          <a:xfrm>
            <a:off x="4725144" y="4211263"/>
            <a:ext cx="161925" cy="161925"/>
          </a:xfrm>
          <a:prstGeom prst="ellipse">
            <a:avLst/>
          </a:prstGeom>
          <a:solidFill>
            <a:srgbClr val="FFCF0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763912" name="Oval 8"/>
          <p:cNvSpPr>
            <a:spLocks noChangeArrowheads="1"/>
          </p:cNvSpPr>
          <p:nvPr/>
        </p:nvSpPr>
        <p:spPr bwMode="auto">
          <a:xfrm>
            <a:off x="4401294" y="4698229"/>
            <a:ext cx="161925" cy="161925"/>
          </a:xfrm>
          <a:prstGeom prst="ellipse">
            <a:avLst/>
          </a:prstGeom>
          <a:solidFill>
            <a:srgbClr val="FFCF0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763913" name="Oval 9"/>
          <p:cNvSpPr>
            <a:spLocks noChangeArrowheads="1"/>
          </p:cNvSpPr>
          <p:nvPr/>
        </p:nvSpPr>
        <p:spPr bwMode="auto">
          <a:xfrm>
            <a:off x="2942778" y="4860154"/>
            <a:ext cx="161925" cy="161925"/>
          </a:xfrm>
          <a:prstGeom prst="ellipse">
            <a:avLst/>
          </a:prstGeom>
          <a:solidFill>
            <a:srgbClr val="FFCF0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763914" name="AutoShape 10"/>
          <p:cNvSpPr>
            <a:spLocks noChangeArrowheads="1"/>
          </p:cNvSpPr>
          <p:nvPr/>
        </p:nvSpPr>
        <p:spPr bwMode="auto">
          <a:xfrm rot="1414433">
            <a:off x="3592860" y="3940992"/>
            <a:ext cx="323850" cy="108347"/>
          </a:xfrm>
          <a:prstGeom prst="rightArrow">
            <a:avLst>
              <a:gd name="adj1" fmla="val 50000"/>
              <a:gd name="adj2" fmla="val 74725"/>
            </a:avLst>
          </a:prstGeom>
          <a:solidFill>
            <a:srgbClr val="37DE10">
              <a:alpha val="78822"/>
            </a:srgbClr>
          </a:solidFill>
          <a:ln w="9525">
            <a:miter lim="800000"/>
            <a:headEnd/>
            <a:tailEnd/>
          </a:ln>
          <a:effectLst/>
          <a:scene3d>
            <a:camera prst="legacyPerspectiveBottomLeft"/>
            <a:lightRig rig="legacyFlat3" dir="t"/>
          </a:scene3d>
          <a:sp3d extrusionH="303200" prstMaterial="legacyMatte">
            <a:bevelT w="13500" h="13500" prst="angle"/>
            <a:bevelB w="13500" h="13500" prst="angle"/>
            <a:extrusionClr>
              <a:srgbClr val="37DE10"/>
            </a:extrusionClr>
            <a:contourClr>
              <a:srgbClr val="37DE1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763915" name="AutoShape 11"/>
          <p:cNvSpPr>
            <a:spLocks noChangeArrowheads="1"/>
          </p:cNvSpPr>
          <p:nvPr/>
        </p:nvSpPr>
        <p:spPr bwMode="auto">
          <a:xfrm rot="-9614411">
            <a:off x="3591669" y="3995760"/>
            <a:ext cx="323850" cy="108347"/>
          </a:xfrm>
          <a:prstGeom prst="rightArrow">
            <a:avLst>
              <a:gd name="adj1" fmla="val 50000"/>
              <a:gd name="adj2" fmla="val 74725"/>
            </a:avLst>
          </a:prstGeom>
          <a:solidFill>
            <a:srgbClr val="37DE10">
              <a:alpha val="78822"/>
            </a:srgbClr>
          </a:solidFill>
          <a:ln w="9525">
            <a:miter lim="800000"/>
            <a:headEnd/>
            <a:tailEnd/>
          </a:ln>
          <a:effectLst/>
          <a:scene3d>
            <a:camera prst="legacyPerspectiveBottomLeft"/>
            <a:lightRig rig="legacyFlat3" dir="t"/>
          </a:scene3d>
          <a:sp3d extrusionH="303200" prstMaterial="legacyMatte">
            <a:bevelT w="13500" h="13500" prst="angle"/>
            <a:bevelB w="13500" h="13500" prst="angle"/>
            <a:extrusionClr>
              <a:srgbClr val="37DE10"/>
            </a:extrusionClr>
            <a:contourClr>
              <a:srgbClr val="37DE1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763916" name="AutoShape 12"/>
          <p:cNvSpPr>
            <a:spLocks noChangeArrowheads="1"/>
          </p:cNvSpPr>
          <p:nvPr/>
        </p:nvSpPr>
        <p:spPr bwMode="auto">
          <a:xfrm rot="8854191">
            <a:off x="3132089" y="4517254"/>
            <a:ext cx="783431" cy="126206"/>
          </a:xfrm>
          <a:prstGeom prst="rightArrow">
            <a:avLst>
              <a:gd name="adj1" fmla="val 50000"/>
              <a:gd name="adj2" fmla="val 155189"/>
            </a:avLst>
          </a:prstGeom>
          <a:solidFill>
            <a:srgbClr val="37DE10">
              <a:alpha val="78822"/>
            </a:srgbClr>
          </a:solidFill>
          <a:ln w="9525">
            <a:miter lim="800000"/>
            <a:headEnd/>
            <a:tailEnd/>
          </a:ln>
          <a:effectLst/>
          <a:scene3d>
            <a:camera prst="legacyPerspectiveBottomLeft"/>
            <a:lightRig rig="legacyFlat3" dir="t"/>
          </a:scene3d>
          <a:sp3d extrusionH="303200" prstMaterial="legacyMatte">
            <a:bevelT w="13500" h="13500" prst="angle"/>
            <a:bevelB w="13500" h="13500" prst="angle"/>
            <a:extrusionClr>
              <a:srgbClr val="37DE10"/>
            </a:extrusionClr>
            <a:contourClr>
              <a:srgbClr val="37DE1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763917" name="AutoShape 13"/>
          <p:cNvSpPr>
            <a:spLocks noChangeArrowheads="1"/>
          </p:cNvSpPr>
          <p:nvPr/>
        </p:nvSpPr>
        <p:spPr bwMode="auto">
          <a:xfrm rot="10800000">
            <a:off x="2889200" y="4211263"/>
            <a:ext cx="917972" cy="108347"/>
          </a:xfrm>
          <a:prstGeom prst="rightArrow">
            <a:avLst>
              <a:gd name="adj1" fmla="val 50000"/>
              <a:gd name="adj2" fmla="val 211814"/>
            </a:avLst>
          </a:prstGeom>
          <a:solidFill>
            <a:srgbClr val="37DE10">
              <a:alpha val="78822"/>
            </a:srgbClr>
          </a:solidFill>
          <a:ln w="9525">
            <a:miter lim="800000"/>
            <a:headEnd/>
            <a:tailEnd/>
          </a:ln>
          <a:effectLst/>
          <a:scene3d>
            <a:camera prst="legacyPerspectiveBottomLeft"/>
            <a:lightRig rig="legacyFlat3" dir="t"/>
          </a:scene3d>
          <a:sp3d extrusionH="303200" prstMaterial="legacyMatte">
            <a:bevelT w="13500" h="13500" prst="angle"/>
            <a:bevelB w="13500" h="13500" prst="angle"/>
            <a:extrusionClr>
              <a:srgbClr val="37DE10"/>
            </a:extrusionClr>
            <a:contourClr>
              <a:srgbClr val="37DE1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Tree>
    <p:custDataLst>
      <p:tags r:id="rId1"/>
    </p:custDataLst>
    <p:extLst>
      <p:ext uri="{BB962C8B-B14F-4D97-AF65-F5344CB8AC3E}">
        <p14:creationId xmlns:p14="http://schemas.microsoft.com/office/powerpoint/2010/main" val="10439720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639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39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39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63914"/>
                                        </p:tgtEl>
                                        <p:attrNameLst>
                                          <p:attrName>style.visibility</p:attrName>
                                        </p:attrNameLst>
                                      </p:cBhvr>
                                      <p:to>
                                        <p:strVal val="visible"/>
                                      </p:to>
                                    </p:set>
                                    <p:animEffect transition="in" filter="wipe(left)">
                                      <p:cBhvr>
                                        <p:cTn id="15" dur="500"/>
                                        <p:tgtEl>
                                          <p:spTgt spid="763914"/>
                                        </p:tgtEl>
                                      </p:cBhvr>
                                    </p:animEffect>
                                  </p:childTnLst>
                                  <p:subTnLst>
                                    <p:set>
                                      <p:cBhvr override="childStyle">
                                        <p:cTn dur="1" fill="hold" display="0" masterRel="nextClick" afterEffect="1"/>
                                        <p:tgtEl>
                                          <p:spTgt spid="763914"/>
                                        </p:tgtEl>
                                        <p:attrNameLst>
                                          <p:attrName>style.visibility</p:attrName>
                                        </p:attrNameLst>
                                      </p:cBhvr>
                                      <p:to>
                                        <p:strVal val="hidden"/>
                                      </p:to>
                                    </p:set>
                                  </p:subTnLst>
                                </p:cTn>
                              </p:par>
                            </p:childTnLst>
                          </p:cTn>
                        </p:par>
                      </p:childTnLst>
                    </p:cTn>
                  </p:par>
                  <p:par>
                    <p:cTn id="16" fill="hold" nodeType="clickPar">
                      <p:stCondLst>
                        <p:cond delay="indefinite"/>
                      </p:stCondLst>
                      <p:childTnLst>
                        <p:par>
                          <p:cTn id="17" fill="hold" nodeType="withGroup">
                            <p:stCondLst>
                              <p:cond delay="0"/>
                            </p:stCondLst>
                            <p:childTnLst>
                              <p:par>
                                <p:cTn id="18" presetID="49" presetClass="path" presetSubtype="0" accel="50000" decel="50000" fill="hold" grpId="1" nodeType="clickEffect">
                                  <p:stCondLst>
                                    <p:cond delay="0"/>
                                  </p:stCondLst>
                                  <p:childTnLst>
                                    <p:animMotion origin="layout" path="M 4.81481E-6 -1.11111E-6 L 0.08287 0.04722 " pathEditMode="relative" rAng="0" ptsTypes="AA">
                                      <p:cBhvr>
                                        <p:cTn id="19" dur="2000" fill="hold"/>
                                        <p:tgtEl>
                                          <p:spTgt spid="763910"/>
                                        </p:tgtEl>
                                        <p:attrNameLst>
                                          <p:attrName>ppt_x</p:attrName>
                                          <p:attrName>ppt_y</p:attrName>
                                        </p:attrNameLst>
                                      </p:cBhvr>
                                      <p:rCtr x="4144" y="2346"/>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6391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76391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763911"/>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63915"/>
                                        </p:tgtEl>
                                        <p:attrNameLst>
                                          <p:attrName>style.visibility</p:attrName>
                                        </p:attrNameLst>
                                      </p:cBhvr>
                                      <p:to>
                                        <p:strVal val="visible"/>
                                      </p:to>
                                    </p:set>
                                    <p:animEffect transition="in" filter="wipe(left)">
                                      <p:cBhvr>
                                        <p:cTn id="32" dur="500"/>
                                        <p:tgtEl>
                                          <p:spTgt spid="76391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63916"/>
                                        </p:tgtEl>
                                        <p:attrNameLst>
                                          <p:attrName>style.visibility</p:attrName>
                                        </p:attrNameLst>
                                      </p:cBhvr>
                                      <p:to>
                                        <p:strVal val="visible"/>
                                      </p:to>
                                    </p:set>
                                    <p:animEffect transition="in" filter="wipe(left)">
                                      <p:cBhvr>
                                        <p:cTn id="37" dur="500"/>
                                        <p:tgtEl>
                                          <p:spTgt spid="76391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63917"/>
                                        </p:tgtEl>
                                        <p:attrNameLst>
                                          <p:attrName>style.visibility</p:attrName>
                                        </p:attrNameLst>
                                      </p:cBhvr>
                                      <p:to>
                                        <p:strVal val="visible"/>
                                      </p:to>
                                    </p:set>
                                    <p:animEffect transition="in" filter="wipe(left)">
                                      <p:cBhvr>
                                        <p:cTn id="42" dur="500"/>
                                        <p:tgtEl>
                                          <p:spTgt spid="763917"/>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32098">
                                            <p:txEl>
                                              <p:pRg st="0" end="0"/>
                                            </p:txEl>
                                          </p:spTgt>
                                        </p:tgtEl>
                                        <p:attrNameLst>
                                          <p:attrName>style.visibility</p:attrName>
                                        </p:attrNameLst>
                                      </p:cBhvr>
                                      <p:to>
                                        <p:strVal val="visible"/>
                                      </p:to>
                                    </p:set>
                                    <p:anim calcmode="lin" valueType="num">
                                      <p:cBhvr additive="base">
                                        <p:cTn id="47" dur="500" fill="hold"/>
                                        <p:tgtEl>
                                          <p:spTgt spid="132098">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320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32098">
                                            <p:txEl>
                                              <p:pRg st="1" end="1"/>
                                            </p:txEl>
                                          </p:spTgt>
                                        </p:tgtEl>
                                        <p:attrNameLst>
                                          <p:attrName>style.visibility</p:attrName>
                                        </p:attrNameLst>
                                      </p:cBhvr>
                                      <p:to>
                                        <p:strVal val="visible"/>
                                      </p:to>
                                    </p:set>
                                    <p:anim calcmode="lin" valueType="num">
                                      <p:cBhvr additive="base">
                                        <p:cTn id="53" dur="500" fill="hold"/>
                                        <p:tgtEl>
                                          <p:spTgt spid="132098">
                                            <p:txEl>
                                              <p:pRg st="1" end="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3209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32098">
                                            <p:txEl>
                                              <p:pRg st="2" end="2"/>
                                            </p:txEl>
                                          </p:spTgt>
                                        </p:tgtEl>
                                        <p:attrNameLst>
                                          <p:attrName>style.visibility</p:attrName>
                                        </p:attrNameLst>
                                      </p:cBhvr>
                                      <p:to>
                                        <p:strVal val="visible"/>
                                      </p:to>
                                    </p:set>
                                    <p:anim calcmode="lin" valueType="num">
                                      <p:cBhvr additive="base">
                                        <p:cTn id="59" dur="500" fill="hold"/>
                                        <p:tgtEl>
                                          <p:spTgt spid="132098">
                                            <p:txEl>
                                              <p:pRg st="2" end="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3209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32098">
                                            <p:txEl>
                                              <p:pRg st="3" end="3"/>
                                            </p:txEl>
                                          </p:spTgt>
                                        </p:tgtEl>
                                        <p:attrNameLst>
                                          <p:attrName>style.visibility</p:attrName>
                                        </p:attrNameLst>
                                      </p:cBhvr>
                                      <p:to>
                                        <p:strVal val="visible"/>
                                      </p:to>
                                    </p:set>
                                    <p:anim calcmode="lin" valueType="num">
                                      <p:cBhvr additive="base">
                                        <p:cTn id="65" dur="500" fill="hold"/>
                                        <p:tgtEl>
                                          <p:spTgt spid="132098">
                                            <p:txEl>
                                              <p:pRg st="3" end="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3209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909" grpId="0" animBg="1"/>
      <p:bldP spid="763910" grpId="0" animBg="1"/>
      <p:bldP spid="763910" grpId="1" animBg="1"/>
      <p:bldP spid="763911" grpId="0" animBg="1"/>
      <p:bldP spid="763912" grpId="0" animBg="1"/>
      <p:bldP spid="763913" grpId="0" animBg="1"/>
      <p:bldP spid="763914" grpId="0" animBg="1"/>
      <p:bldP spid="763915" grpId="0" animBg="1"/>
      <p:bldP spid="763916" grpId="0" animBg="1"/>
      <p:bldP spid="7639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title" idx="4294967295"/>
          </p:nvPr>
        </p:nvSpPr>
        <p:spPr>
          <a:xfrm>
            <a:off x="376907" y="206400"/>
            <a:ext cx="6172200" cy="565150"/>
          </a:xfrm>
          <a:prstGeom prst="rect">
            <a:avLst/>
          </a:prstGeom>
          <a:noFill/>
        </p:spPr>
        <p:txBody>
          <a:bodyPr>
            <a:normAutofit/>
          </a:bodyPr>
          <a:lstStyle/>
          <a:p>
            <a:pPr eaLnBrk="1" hangingPunct="1"/>
            <a:r>
              <a:rPr lang="zh-CN" altLang="en-US" sz="2000" dirty="0" smtClean="0"/>
              <a:t>粒子群优化算法数学解释</a:t>
            </a:r>
          </a:p>
        </p:txBody>
      </p:sp>
      <p:sp>
        <p:nvSpPr>
          <p:cNvPr id="3" name="内容占位符 2"/>
          <p:cNvSpPr>
            <a:spLocks noGrp="1"/>
          </p:cNvSpPr>
          <p:nvPr>
            <p:ph type="body" sz="quarter" idx="4294967295"/>
          </p:nvPr>
        </p:nvSpPr>
        <p:spPr>
          <a:xfrm>
            <a:off x="404961" y="771550"/>
            <a:ext cx="6048375" cy="1873026"/>
          </a:xfrm>
          <a:prstGeom prst="rect">
            <a:avLst/>
          </a:prstGeom>
        </p:spPr>
        <p:txBody>
          <a:bodyPr>
            <a:noAutofit/>
          </a:bodyPr>
          <a:lstStyle/>
          <a:p>
            <a:pPr>
              <a:lnSpc>
                <a:spcPct val="120000"/>
              </a:lnSpc>
              <a:spcBef>
                <a:spcPct val="10000"/>
              </a:spcBef>
              <a:buClr>
                <a:schemeClr val="folHlink"/>
              </a:buClr>
              <a:buSzPct val="90000"/>
              <a:buFont typeface="Wingdings" panose="05000000000000000000" pitchFamily="2" charset="2"/>
              <a:buChar char="l"/>
            </a:pPr>
            <a:r>
              <a:rPr lang="zh-CN" altLang="en-US" sz="2000" dirty="0"/>
              <a:t> 初始化为一群随机粒子，通过迭代找到最优</a:t>
            </a:r>
            <a:r>
              <a:rPr lang="zh-CN" altLang="en-US" sz="2000" dirty="0" smtClean="0"/>
              <a:t>。</a:t>
            </a:r>
            <a:endParaRPr lang="en-US" altLang="zh-CN" sz="2000" dirty="0" smtClean="0"/>
          </a:p>
          <a:p>
            <a:pPr>
              <a:lnSpc>
                <a:spcPct val="120000"/>
              </a:lnSpc>
              <a:spcBef>
                <a:spcPct val="10000"/>
              </a:spcBef>
              <a:buClr>
                <a:schemeClr val="folHlink"/>
              </a:buClr>
              <a:buSzPct val="90000"/>
              <a:buFont typeface="Wingdings" panose="05000000000000000000" pitchFamily="2" charset="2"/>
              <a:buChar char="l"/>
            </a:pPr>
            <a:r>
              <a:rPr lang="zh-CN" altLang="en-US" sz="2000" dirty="0" smtClean="0"/>
              <a:t> </a:t>
            </a:r>
            <a:r>
              <a:rPr lang="zh-CN" altLang="en-US" sz="2000" dirty="0"/>
              <a:t>每次迭代中，粒子通过跟踪“个体极值（</a:t>
            </a:r>
            <a:r>
              <a:rPr lang="en-US" altLang="zh-CN" sz="2000" dirty="0" err="1"/>
              <a:t>pbest</a:t>
            </a:r>
            <a:r>
              <a:rPr lang="zh-CN" altLang="en-US" sz="2000" dirty="0"/>
              <a:t>）”和“全局极值</a:t>
            </a:r>
            <a:r>
              <a:rPr lang="en-US" altLang="zh-CN" sz="2000" dirty="0"/>
              <a:t>(</a:t>
            </a:r>
            <a:r>
              <a:rPr lang="en-US" altLang="zh-CN" sz="2000" dirty="0" err="1"/>
              <a:t>gbest</a:t>
            </a:r>
            <a:r>
              <a:rPr lang="en-US" altLang="zh-CN" sz="2000" dirty="0" smtClean="0"/>
              <a:t>)”</a:t>
            </a:r>
          </a:p>
          <a:p>
            <a:pPr>
              <a:lnSpc>
                <a:spcPct val="120000"/>
              </a:lnSpc>
              <a:spcBef>
                <a:spcPct val="10000"/>
              </a:spcBef>
              <a:buClr>
                <a:schemeClr val="folHlink"/>
              </a:buClr>
              <a:buSzPct val="90000"/>
              <a:buFont typeface="Wingdings" panose="05000000000000000000" pitchFamily="2" charset="2"/>
              <a:buChar char="l"/>
            </a:pPr>
            <a:r>
              <a:rPr lang="zh-CN" altLang="en-US" sz="2000" dirty="0" smtClean="0"/>
              <a:t>更新</a:t>
            </a:r>
            <a:r>
              <a:rPr lang="zh-CN" altLang="en-US" sz="2000" dirty="0"/>
              <a:t>自己的位置。</a:t>
            </a:r>
          </a:p>
        </p:txBody>
      </p:sp>
      <p:sp>
        <p:nvSpPr>
          <p:cNvPr id="6" name="Oval 8"/>
          <p:cNvSpPr>
            <a:spLocks noChangeArrowheads="1"/>
          </p:cNvSpPr>
          <p:nvPr/>
        </p:nvSpPr>
        <p:spPr bwMode="auto">
          <a:xfrm>
            <a:off x="2277418" y="2860476"/>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Oval 9"/>
          <p:cNvSpPr>
            <a:spLocks noChangeArrowheads="1"/>
          </p:cNvSpPr>
          <p:nvPr/>
        </p:nvSpPr>
        <p:spPr bwMode="auto">
          <a:xfrm>
            <a:off x="2636193" y="3220839"/>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Oval 10"/>
          <p:cNvSpPr>
            <a:spLocks noChangeArrowheads="1"/>
          </p:cNvSpPr>
          <p:nvPr/>
        </p:nvSpPr>
        <p:spPr bwMode="auto">
          <a:xfrm>
            <a:off x="2852093" y="3436739"/>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11"/>
          <p:cNvSpPr>
            <a:spLocks noChangeArrowheads="1"/>
          </p:cNvSpPr>
          <p:nvPr/>
        </p:nvSpPr>
        <p:spPr bwMode="auto">
          <a:xfrm>
            <a:off x="2420293" y="3004939"/>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2"/>
          <p:cNvSpPr>
            <a:spLocks noChangeShapeType="1"/>
          </p:cNvSpPr>
          <p:nvPr/>
        </p:nvSpPr>
        <p:spPr bwMode="auto">
          <a:xfrm>
            <a:off x="3212455" y="3797101"/>
            <a:ext cx="936625" cy="935038"/>
          </a:xfrm>
          <a:prstGeom prst="line">
            <a:avLst/>
          </a:prstGeom>
          <a:noFill/>
          <a:ln w="9525" cmpd="sng">
            <a:solidFill>
              <a:srgbClr val="00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3"/>
          <p:cNvSpPr>
            <a:spLocks noChangeShapeType="1"/>
          </p:cNvSpPr>
          <p:nvPr/>
        </p:nvSpPr>
        <p:spPr bwMode="auto">
          <a:xfrm>
            <a:off x="3212455" y="3724076"/>
            <a:ext cx="1223963" cy="576263"/>
          </a:xfrm>
          <a:prstGeom prst="line">
            <a:avLst/>
          </a:prstGeom>
          <a:noFill/>
          <a:ln w="9525" cmpd="sng">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4"/>
          <p:cNvSpPr>
            <a:spLocks noChangeShapeType="1"/>
          </p:cNvSpPr>
          <p:nvPr/>
        </p:nvSpPr>
        <p:spPr bwMode="auto">
          <a:xfrm>
            <a:off x="4149080" y="4371776"/>
            <a:ext cx="0" cy="288925"/>
          </a:xfrm>
          <a:prstGeom prst="line">
            <a:avLst/>
          </a:prstGeom>
          <a:noFill/>
          <a:ln w="9525" cmpd="sng">
            <a:solidFill>
              <a:srgbClr val="00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5"/>
          <p:cNvSpPr>
            <a:spLocks noChangeShapeType="1"/>
          </p:cNvSpPr>
          <p:nvPr/>
        </p:nvSpPr>
        <p:spPr bwMode="auto">
          <a:xfrm flipV="1">
            <a:off x="4149080" y="3147814"/>
            <a:ext cx="503238" cy="1223962"/>
          </a:xfrm>
          <a:prstGeom prst="line">
            <a:avLst/>
          </a:prstGeom>
          <a:noFill/>
          <a:ln w="9525" cmpd="sng">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6"/>
          <p:cNvSpPr>
            <a:spLocks noChangeShapeType="1"/>
          </p:cNvSpPr>
          <p:nvPr/>
        </p:nvSpPr>
        <p:spPr bwMode="auto">
          <a:xfrm>
            <a:off x="5373043" y="4084439"/>
            <a:ext cx="0" cy="288925"/>
          </a:xfrm>
          <a:prstGeom prst="line">
            <a:avLst/>
          </a:prstGeom>
          <a:noFill/>
          <a:ln w="9525" cmpd="sng">
            <a:solidFill>
              <a:srgbClr val="00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7"/>
          <p:cNvSpPr>
            <a:spLocks noChangeShapeType="1"/>
          </p:cNvSpPr>
          <p:nvPr/>
        </p:nvSpPr>
        <p:spPr bwMode="auto">
          <a:xfrm flipH="1" flipV="1">
            <a:off x="5085705" y="3939976"/>
            <a:ext cx="287338" cy="144463"/>
          </a:xfrm>
          <a:prstGeom prst="line">
            <a:avLst/>
          </a:prstGeom>
          <a:noFill/>
          <a:ln w="9525" cmpd="sng">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8"/>
          <p:cNvSpPr>
            <a:spLocks noChangeShapeType="1"/>
          </p:cNvSpPr>
          <p:nvPr/>
        </p:nvSpPr>
        <p:spPr bwMode="auto">
          <a:xfrm>
            <a:off x="3212455" y="3797101"/>
            <a:ext cx="720725" cy="503238"/>
          </a:xfrm>
          <a:prstGeom prst="line">
            <a:avLst/>
          </a:prstGeom>
          <a:noFill/>
          <a:ln w="9525" cmpd="sng">
            <a:solidFill>
              <a:schemeClr val="tx2"/>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9"/>
          <p:cNvSpPr>
            <a:spLocks noChangeShapeType="1"/>
          </p:cNvSpPr>
          <p:nvPr/>
        </p:nvSpPr>
        <p:spPr bwMode="auto">
          <a:xfrm flipV="1">
            <a:off x="4149080" y="4155876"/>
            <a:ext cx="936625" cy="215900"/>
          </a:xfrm>
          <a:prstGeom prst="line">
            <a:avLst/>
          </a:prstGeom>
          <a:noFill/>
          <a:ln w="9525" cmpd="sng">
            <a:solidFill>
              <a:schemeClr val="tx2"/>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20"/>
          <p:cNvSpPr>
            <a:spLocks noChangeShapeType="1"/>
          </p:cNvSpPr>
          <p:nvPr/>
        </p:nvSpPr>
        <p:spPr bwMode="auto">
          <a:xfrm flipV="1">
            <a:off x="5373043" y="3581201"/>
            <a:ext cx="503237" cy="503238"/>
          </a:xfrm>
          <a:prstGeom prst="line">
            <a:avLst/>
          </a:prstGeom>
          <a:noFill/>
          <a:ln w="9525" cmpd="sng">
            <a:solidFill>
              <a:schemeClr val="tx2"/>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21"/>
          <p:cNvSpPr>
            <a:spLocks noChangeArrowheads="1"/>
          </p:cNvSpPr>
          <p:nvPr/>
        </p:nvSpPr>
        <p:spPr bwMode="auto">
          <a:xfrm>
            <a:off x="3067993" y="3652639"/>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22"/>
          <p:cNvSpPr>
            <a:spLocks noChangeArrowheads="1"/>
          </p:cNvSpPr>
          <p:nvPr/>
        </p:nvSpPr>
        <p:spPr bwMode="auto">
          <a:xfrm>
            <a:off x="3356918" y="3868539"/>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23"/>
          <p:cNvSpPr>
            <a:spLocks noChangeArrowheads="1"/>
          </p:cNvSpPr>
          <p:nvPr/>
        </p:nvSpPr>
        <p:spPr bwMode="auto">
          <a:xfrm>
            <a:off x="3644255" y="4084439"/>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4"/>
          <p:cNvSpPr>
            <a:spLocks noChangeArrowheads="1"/>
          </p:cNvSpPr>
          <p:nvPr/>
        </p:nvSpPr>
        <p:spPr bwMode="auto">
          <a:xfrm>
            <a:off x="4077643" y="4228901"/>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Oval 25"/>
          <p:cNvSpPr>
            <a:spLocks noChangeArrowheads="1"/>
          </p:cNvSpPr>
          <p:nvPr/>
        </p:nvSpPr>
        <p:spPr bwMode="auto">
          <a:xfrm>
            <a:off x="4509443" y="4155876"/>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Oval 26"/>
          <p:cNvSpPr>
            <a:spLocks noChangeArrowheads="1"/>
          </p:cNvSpPr>
          <p:nvPr/>
        </p:nvSpPr>
        <p:spPr bwMode="auto">
          <a:xfrm>
            <a:off x="4868218" y="4084439"/>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Oval 27"/>
          <p:cNvSpPr>
            <a:spLocks noChangeArrowheads="1"/>
          </p:cNvSpPr>
          <p:nvPr/>
        </p:nvSpPr>
        <p:spPr bwMode="auto">
          <a:xfrm>
            <a:off x="5228580" y="4013001"/>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Oval 28"/>
          <p:cNvSpPr>
            <a:spLocks noChangeArrowheads="1"/>
          </p:cNvSpPr>
          <p:nvPr/>
        </p:nvSpPr>
        <p:spPr bwMode="auto">
          <a:xfrm>
            <a:off x="5517505" y="3797101"/>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17329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49" presetClass="path" presetSubtype="0" accel="50000" decel="50000" fill="hold" grpId="1" nodeType="afterEffect">
                                  <p:stCondLst>
                                    <p:cond delay="0"/>
                                  </p:stCondLst>
                                  <p:childTnLst>
                                    <p:animMotion origin="layout" path="M 3.33333E-6 -4.93827E-7 L 0.08264 0.11019 " pathEditMode="relative" rAng="0" ptsTypes="AA">
                                      <p:cBhvr>
                                        <p:cTn id="9" dur="1000" fill="hold"/>
                                        <p:tgtEl>
                                          <p:spTgt spid="6"/>
                                        </p:tgtEl>
                                        <p:attrNameLst>
                                          <p:attrName>ppt_x,ppt_y</p:attrName>
                                        </p:attrNameLst>
                                      </p:cBhvr>
                                      <p:rCtr x="4120" y="5494"/>
                                    </p:animMotion>
                                  </p:childTnLst>
                                </p:cTn>
                              </p:par>
                              <p:par>
                                <p:cTn id="10" presetID="10" presetClass="entr" presetSubtype="0" fill="hold" grpId="0" nodeType="withEffect">
                                  <p:stCondLst>
                                    <p:cond delay="2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4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6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37" presetClass="path" presetSubtype="0" accel="50000" decel="50000" fill="hold" grpId="2" nodeType="clickEffect">
                                  <p:stCondLst>
                                    <p:cond delay="0"/>
                                  </p:stCondLst>
                                  <p:childTnLst>
                                    <p:animMotion origin="layout" path="M 0.08194 0.11235 L 0.14305 0.17747 C 0.15555 0.19167 0.17569 0.20247 0.19722 0.20648 C 0.22199 0.21049 0.24259 0.20833 0.25787 0.19877 L 0.32963 0.15864 " pathEditMode="relative" rAng="480000" ptsTypes="AAAAA">
                                      <p:cBhvr>
                                        <p:cTn id="30" dur="2000" fill="hold"/>
                                        <p:tgtEl>
                                          <p:spTgt spid="6"/>
                                        </p:tgtEl>
                                        <p:attrNameLst>
                                          <p:attrName>ppt_x,ppt_y</p:attrName>
                                        </p:attrNameLst>
                                      </p:cBhvr>
                                      <p:rCtr x="12014" y="5864"/>
                                    </p:animMotion>
                                  </p:childTnLst>
                                </p:cTn>
                              </p:par>
                              <p:par>
                                <p:cTn id="31" presetID="22" presetClass="entr" presetSubtype="1" fill="hold" grpId="0" nodeType="withEffect">
                                  <p:stCondLst>
                                    <p:cond delay="20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500"/>
                                        <p:tgtEl>
                                          <p:spTgt spid="16"/>
                                        </p:tgtEl>
                                      </p:cBhvr>
                                    </p:animEffect>
                                  </p:childTnLst>
                                </p:cTn>
                              </p:par>
                              <p:par>
                                <p:cTn id="34" presetID="10" presetClass="entr" presetSubtype="0" fill="hold" grpId="0" nodeType="withEffect">
                                  <p:stCondLst>
                                    <p:cond delay="40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6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8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10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22" presetClass="entr" presetSubtype="8" fill="hold" grpId="0" nodeType="withEffect">
                                  <p:stCondLst>
                                    <p:cond delay="120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par>
                                <p:cTn id="52" presetID="10" presetClass="entr" presetSubtype="0" fill="hold" grpId="0" nodeType="withEffect">
                                  <p:stCondLst>
                                    <p:cond delay="140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16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180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200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200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56" presetClass="path" presetSubtype="0" accel="50000" decel="50000" fill="hold" grpId="3" nodeType="clickEffect">
                                  <p:stCondLst>
                                    <p:cond delay="0"/>
                                  </p:stCondLst>
                                  <p:childTnLst>
                                    <p:animMotion origin="layout" path="M 0.32963 0.16111 L 0.38981 0.0892 " pathEditMode="relative" rAng="0" ptsTypes="AA">
                                      <p:cBhvr>
                                        <p:cTn id="70" dur="1000" fill="hold"/>
                                        <p:tgtEl>
                                          <p:spTgt spid="6"/>
                                        </p:tgtEl>
                                        <p:attrNameLst>
                                          <p:attrName>ppt_x,ppt_y</p:attrName>
                                        </p:attrNameLst>
                                      </p:cBhvr>
                                      <p:rCtr x="3009" y="-3611"/>
                                    </p:animMotion>
                                  </p:childTnLst>
                                </p:cTn>
                              </p:par>
                              <p:par>
                                <p:cTn id="71" presetID="22" presetClass="entr" presetSubtype="8" fill="hold" grpId="0" nodeType="withEffect">
                                  <p:stCondLst>
                                    <p:cond delay="200"/>
                                  </p:stCondLst>
                                  <p:childTnLst>
                                    <p:set>
                                      <p:cBhvr>
                                        <p:cTn id="72" dur="1" fill="hold">
                                          <p:stCondLst>
                                            <p:cond delay="0"/>
                                          </p:stCondLst>
                                        </p:cTn>
                                        <p:tgtEl>
                                          <p:spTgt spid="18"/>
                                        </p:tgtEl>
                                        <p:attrNameLst>
                                          <p:attrName>style.visibility</p:attrName>
                                        </p:attrNameLst>
                                      </p:cBhvr>
                                      <p:to>
                                        <p:strVal val="visible"/>
                                      </p:to>
                                    </p:set>
                                    <p:animEffect transition="in" filter="wipe(left)">
                                      <p:cBhvr>
                                        <p:cTn id="73" dur="500"/>
                                        <p:tgtEl>
                                          <p:spTgt spid="18"/>
                                        </p:tgtEl>
                                      </p:cBhvr>
                                    </p:animEffect>
                                  </p:childTnLst>
                                </p:cTn>
                              </p:par>
                              <p:par>
                                <p:cTn id="74" presetID="10" presetClass="entr" presetSubtype="0" fill="hold" grpId="0" nodeType="withEffect">
                                  <p:stCondLst>
                                    <p:cond delay="40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par>
                                <p:cTn id="77" presetID="10" presetClass="entr" presetSubtype="0" fill="hold" grpId="0" nodeType="withEffect">
                                  <p:stCondLst>
                                    <p:cond delay="60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Rectangle 5"/>
          <p:cNvSpPr>
            <a:spLocks noRot="1" noChangeArrowheads="1"/>
          </p:cNvSpPr>
          <p:nvPr/>
        </p:nvSpPr>
        <p:spPr bwMode="auto">
          <a:xfrm>
            <a:off x="188640" y="627534"/>
            <a:ext cx="6167932" cy="250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4500" indent="-4445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10000"/>
              </a:spcBef>
              <a:buClr>
                <a:schemeClr val="folHlink"/>
              </a:buClr>
              <a:buSzPct val="90000"/>
              <a:buFont typeface="Wingdings" panose="05000000000000000000" pitchFamily="2" charset="2"/>
              <a:buNone/>
            </a:pPr>
            <a:r>
              <a:rPr lang="zh-CN" altLang="en-US" sz="2000" dirty="0" smtClean="0">
                <a:latin typeface="Times New Roman" panose="02020603050405020304" pitchFamily="18" charset="0"/>
                <a:ea typeface="黑体" panose="02010609060101010101" pitchFamily="49" charset="-122"/>
              </a:rPr>
              <a:t>  </a:t>
            </a:r>
            <a:r>
              <a:rPr lang="zh-CN" altLang="en-US" sz="2000" dirty="0" smtClean="0">
                <a:latin typeface="Times New Roman" panose="02020603050405020304" pitchFamily="18" charset="0"/>
                <a:ea typeface="楷体_GB2312" pitchFamily="49" charset="-122"/>
              </a:rPr>
              <a:t>假设在</a:t>
            </a:r>
            <a:r>
              <a:rPr lang="en-US" altLang="zh-CN" sz="2000" i="1" dirty="0" smtClean="0">
                <a:latin typeface="Times New Roman" panose="02020603050405020304" pitchFamily="18" charset="0"/>
                <a:ea typeface="楷体_GB2312" pitchFamily="49" charset="-122"/>
              </a:rPr>
              <a:t>D</a:t>
            </a:r>
            <a:r>
              <a:rPr lang="zh-CN" altLang="en-US" sz="2000" dirty="0" smtClean="0">
                <a:latin typeface="Times New Roman" panose="02020603050405020304" pitchFamily="18" charset="0"/>
                <a:ea typeface="楷体_GB2312" pitchFamily="49" charset="-122"/>
              </a:rPr>
              <a:t>维搜索空间中，有</a:t>
            </a:r>
            <a:r>
              <a:rPr lang="en-US" altLang="zh-CN" sz="2000" i="1" dirty="0" smtClean="0">
                <a:latin typeface="Times New Roman" panose="02020603050405020304" pitchFamily="18" charset="0"/>
                <a:ea typeface="楷体_GB2312" pitchFamily="49" charset="-122"/>
              </a:rPr>
              <a:t>m</a:t>
            </a:r>
            <a:r>
              <a:rPr lang="zh-CN" altLang="en-US" sz="2000" dirty="0" smtClean="0">
                <a:latin typeface="Times New Roman" panose="02020603050405020304" pitchFamily="18" charset="0"/>
                <a:ea typeface="楷体_GB2312" pitchFamily="49" charset="-122"/>
              </a:rPr>
              <a:t>个粒子；</a:t>
            </a:r>
          </a:p>
          <a:p>
            <a:pPr eaLnBrk="1" hangingPunct="1">
              <a:lnSpc>
                <a:spcPct val="120000"/>
              </a:lnSpc>
              <a:spcBef>
                <a:spcPct val="10000"/>
              </a:spcBef>
              <a:buClr>
                <a:schemeClr val="folHlink"/>
              </a:buClr>
              <a:buSzPct val="90000"/>
              <a:buFont typeface="Wingdings" panose="05000000000000000000" pitchFamily="2" charset="2"/>
              <a:buNone/>
            </a:pPr>
            <a:r>
              <a:rPr lang="zh-CN" altLang="en-US" sz="2000" dirty="0" smtClean="0">
                <a:latin typeface="Times New Roman" panose="02020603050405020304" pitchFamily="18" charset="0"/>
                <a:ea typeface="楷体_GB2312" pitchFamily="49" charset="-122"/>
              </a:rPr>
              <a:t>  其中第</a:t>
            </a:r>
            <a:r>
              <a:rPr lang="en-US" altLang="zh-CN" sz="2000" i="1" dirty="0" err="1" smtClean="0">
                <a:latin typeface="Times New Roman" panose="02020603050405020304" pitchFamily="18" charset="0"/>
                <a:ea typeface="楷体_GB2312" pitchFamily="49" charset="-122"/>
              </a:rPr>
              <a:t>i</a:t>
            </a:r>
            <a:r>
              <a:rPr lang="zh-CN" altLang="en-US" sz="2000" dirty="0" smtClean="0">
                <a:latin typeface="Times New Roman" panose="02020603050405020304" pitchFamily="18" charset="0"/>
                <a:ea typeface="楷体_GB2312" pitchFamily="49" charset="-122"/>
              </a:rPr>
              <a:t>个粒子的位置为矢量                        </a:t>
            </a:r>
          </a:p>
          <a:p>
            <a:pPr eaLnBrk="1" hangingPunct="1">
              <a:lnSpc>
                <a:spcPct val="120000"/>
              </a:lnSpc>
              <a:spcBef>
                <a:spcPct val="10000"/>
              </a:spcBef>
              <a:buClr>
                <a:schemeClr val="folHlink"/>
              </a:buClr>
              <a:buSzPct val="90000"/>
              <a:buFont typeface="Wingdings" panose="05000000000000000000" pitchFamily="2" charset="2"/>
              <a:buNone/>
            </a:pPr>
            <a:r>
              <a:rPr lang="zh-CN" altLang="en-US" sz="2000" dirty="0" smtClean="0">
                <a:latin typeface="Times New Roman" panose="02020603050405020304" pitchFamily="18" charset="0"/>
                <a:ea typeface="楷体_GB2312" pitchFamily="49" charset="-122"/>
              </a:rPr>
              <a:t>  其飞翔速度也是一个矢量，记为                  </a:t>
            </a:r>
          </a:p>
          <a:p>
            <a:pPr eaLnBrk="1" hangingPunct="1">
              <a:lnSpc>
                <a:spcPct val="120000"/>
              </a:lnSpc>
              <a:spcBef>
                <a:spcPct val="10000"/>
              </a:spcBef>
              <a:buClr>
                <a:schemeClr val="folHlink"/>
              </a:buClr>
              <a:buSzPct val="90000"/>
              <a:buFont typeface="Wingdings" panose="05000000000000000000" pitchFamily="2" charset="2"/>
              <a:buNone/>
            </a:pPr>
            <a:r>
              <a:rPr lang="zh-CN" altLang="en-US" sz="2000" dirty="0" smtClean="0">
                <a:latin typeface="Times New Roman" panose="02020603050405020304" pitchFamily="18" charset="0"/>
                <a:ea typeface="楷体_GB2312" pitchFamily="49" charset="-122"/>
              </a:rPr>
              <a:t>  第</a:t>
            </a:r>
            <a:r>
              <a:rPr lang="en-US" altLang="zh-CN" sz="2000" i="1" dirty="0" err="1" smtClean="0">
                <a:latin typeface="Times New Roman" panose="02020603050405020304" pitchFamily="18" charset="0"/>
                <a:ea typeface="楷体_GB2312" pitchFamily="49" charset="-122"/>
              </a:rPr>
              <a:t>i</a:t>
            </a:r>
            <a:r>
              <a:rPr lang="zh-CN" altLang="en-US" sz="2000" dirty="0" smtClean="0">
                <a:latin typeface="Times New Roman" panose="02020603050405020304" pitchFamily="18" charset="0"/>
                <a:ea typeface="楷体_GB2312" pitchFamily="49" charset="-122"/>
              </a:rPr>
              <a:t>个粒子搜索到的最优位置为                     </a:t>
            </a:r>
          </a:p>
          <a:p>
            <a:pPr eaLnBrk="1" hangingPunct="1">
              <a:lnSpc>
                <a:spcPct val="120000"/>
              </a:lnSpc>
              <a:spcBef>
                <a:spcPct val="10000"/>
              </a:spcBef>
              <a:buClr>
                <a:schemeClr val="folHlink"/>
              </a:buClr>
              <a:buSzPct val="90000"/>
              <a:buFont typeface="Wingdings" panose="05000000000000000000" pitchFamily="2" charset="2"/>
              <a:buNone/>
            </a:pPr>
            <a:r>
              <a:rPr lang="zh-CN" altLang="en-US" sz="2000" dirty="0" smtClean="0">
                <a:latin typeface="Times New Roman" panose="02020603050405020304" pitchFamily="18" charset="0"/>
                <a:ea typeface="楷体_GB2312" pitchFamily="49" charset="-122"/>
              </a:rPr>
              <a:t>  整个粒子群搜索到的最优位置为                  </a:t>
            </a:r>
          </a:p>
          <a:p>
            <a:pPr eaLnBrk="1" hangingPunct="1">
              <a:lnSpc>
                <a:spcPct val="120000"/>
              </a:lnSpc>
              <a:spcBef>
                <a:spcPct val="10000"/>
              </a:spcBef>
              <a:buClr>
                <a:schemeClr val="folHlink"/>
              </a:buClr>
              <a:buSzPct val="90000"/>
              <a:buFont typeface="Wingdings" panose="05000000000000000000" pitchFamily="2" charset="2"/>
              <a:buNone/>
            </a:pPr>
            <a:r>
              <a:rPr lang="zh-CN" altLang="en-US" sz="2000" dirty="0" smtClean="0">
                <a:latin typeface="Times New Roman" panose="02020603050405020304" pitchFamily="18" charset="0"/>
                <a:ea typeface="楷体_GB2312" pitchFamily="49" charset="-122"/>
              </a:rPr>
              <a:t>  第</a:t>
            </a:r>
            <a:r>
              <a:rPr lang="en-US" altLang="zh-CN" sz="2000" i="1" dirty="0" err="1" smtClean="0">
                <a:latin typeface="Times New Roman" panose="02020603050405020304" pitchFamily="18" charset="0"/>
                <a:ea typeface="楷体_GB2312" pitchFamily="49" charset="-122"/>
              </a:rPr>
              <a:t>i</a:t>
            </a:r>
            <a:r>
              <a:rPr lang="zh-CN" altLang="en-US" sz="2000" dirty="0" smtClean="0">
                <a:latin typeface="Times New Roman" panose="02020603050405020304" pitchFamily="18" charset="0"/>
                <a:ea typeface="楷体_GB2312" pitchFamily="49" charset="-122"/>
              </a:rPr>
              <a:t>个粒子的位置和速度更新为：</a:t>
            </a:r>
            <a:endParaRPr lang="en-US" altLang="zh-CN" sz="2000" dirty="0" smtClean="0">
              <a:latin typeface="Times New Roman" panose="02020603050405020304" pitchFamily="18" charset="0"/>
              <a:ea typeface="楷体_GB2312" pitchFamily="49" charset="-122"/>
            </a:endParaRPr>
          </a:p>
          <a:p>
            <a:pPr eaLnBrk="1" hangingPunct="1">
              <a:lnSpc>
                <a:spcPct val="120000"/>
              </a:lnSpc>
              <a:spcBef>
                <a:spcPct val="10000"/>
              </a:spcBef>
              <a:buClr>
                <a:schemeClr val="folHlink"/>
              </a:buClr>
              <a:buSzPct val="90000"/>
              <a:buFont typeface="Wingdings" panose="05000000000000000000" pitchFamily="2" charset="2"/>
              <a:buNone/>
            </a:pPr>
            <a:endParaRPr lang="en-US" altLang="zh-CN" sz="2000" dirty="0" smtClean="0">
              <a:latin typeface="Times New Roman" panose="02020603050405020304" pitchFamily="18" charset="0"/>
              <a:ea typeface="楷体_GB2312" pitchFamily="49" charset="-122"/>
            </a:endParaRPr>
          </a:p>
          <a:p>
            <a:pPr eaLnBrk="1" hangingPunct="1">
              <a:lnSpc>
                <a:spcPct val="120000"/>
              </a:lnSpc>
              <a:spcBef>
                <a:spcPct val="10000"/>
              </a:spcBef>
              <a:buClr>
                <a:schemeClr val="folHlink"/>
              </a:buClr>
              <a:buSzPct val="90000"/>
              <a:buFont typeface="Wingdings" panose="05000000000000000000" pitchFamily="2" charset="2"/>
              <a:buNone/>
            </a:pPr>
            <a:endParaRPr lang="en-US" altLang="zh-CN" sz="2000" dirty="0" smtClean="0">
              <a:latin typeface="Times New Roman" panose="02020603050405020304" pitchFamily="18" charset="0"/>
              <a:ea typeface="楷体_GB2312" pitchFamily="49" charset="-122"/>
            </a:endParaRPr>
          </a:p>
          <a:p>
            <a:pPr eaLnBrk="1" hangingPunct="1">
              <a:spcBef>
                <a:spcPct val="10000"/>
              </a:spcBef>
              <a:buClr>
                <a:schemeClr val="folHlink"/>
              </a:buClr>
              <a:buSzPct val="90000"/>
              <a:buFont typeface="Wingdings" panose="05000000000000000000" pitchFamily="2" charset="2"/>
              <a:buNone/>
            </a:pPr>
            <a:r>
              <a:rPr lang="zh-CN" altLang="en-US" sz="2000" dirty="0" smtClean="0">
                <a:latin typeface="Times New Roman" panose="02020603050405020304" pitchFamily="18" charset="0"/>
                <a:ea typeface="楷体_GB2312" pitchFamily="49" charset="-122"/>
              </a:rPr>
              <a:t>         </a:t>
            </a:r>
            <a:endParaRPr lang="en-US" altLang="zh-CN" sz="2000" dirty="0" smtClean="0">
              <a:latin typeface="Times New Roman" panose="02020603050405020304" pitchFamily="18" charset="0"/>
              <a:ea typeface="楷体_GB2312" pitchFamily="49" charset="-122"/>
            </a:endParaRPr>
          </a:p>
          <a:p>
            <a:pPr eaLnBrk="1" hangingPunct="1">
              <a:spcBef>
                <a:spcPct val="10000"/>
              </a:spcBef>
              <a:buClr>
                <a:schemeClr val="folHlink"/>
              </a:buClr>
              <a:buSzPct val="90000"/>
              <a:buFont typeface="Wingdings" panose="05000000000000000000" pitchFamily="2" charset="2"/>
              <a:buNone/>
            </a:pPr>
            <a:r>
              <a:rPr lang="en-US" altLang="zh-CN" sz="2000" dirty="0">
                <a:latin typeface="Times New Roman" panose="02020603050405020304" pitchFamily="18" charset="0"/>
                <a:ea typeface="楷体_GB2312" pitchFamily="49" charset="-122"/>
              </a:rPr>
              <a:t> </a:t>
            </a:r>
            <a:r>
              <a:rPr lang="en-US" altLang="zh-CN" sz="2000" dirty="0" smtClean="0">
                <a:latin typeface="Times New Roman" panose="02020603050405020304" pitchFamily="18" charset="0"/>
                <a:ea typeface="楷体_GB2312" pitchFamily="49" charset="-122"/>
              </a:rPr>
              <a:t>     </a:t>
            </a:r>
            <a:r>
              <a:rPr lang="zh-CN" altLang="en-US" sz="2000" dirty="0" smtClean="0">
                <a:latin typeface="Times New Roman" panose="02020603050405020304" pitchFamily="18" charset="0"/>
                <a:ea typeface="楷体_GB2312" pitchFamily="49" charset="-122"/>
              </a:rPr>
              <a:t> </a:t>
            </a:r>
            <a:endParaRPr lang="zh-CN" altLang="en-US" sz="2000" dirty="0">
              <a:latin typeface="Times New Roman" panose="02020603050405020304" pitchFamily="18" charset="0"/>
              <a:ea typeface="楷体_GB2312" pitchFamily="49" charset="-122"/>
            </a:endParaRPr>
          </a:p>
        </p:txBody>
      </p:sp>
      <p:graphicFrame>
        <p:nvGraphicFramePr>
          <p:cNvPr id="1026" name="Object 19"/>
          <p:cNvGraphicFramePr>
            <a:graphicFrameLocks noChangeAspect="1"/>
          </p:cNvGraphicFramePr>
          <p:nvPr>
            <p:extLst>
              <p:ext uri="{D42A27DB-BD31-4B8C-83A1-F6EECF244321}">
                <p14:modId xmlns:p14="http://schemas.microsoft.com/office/powerpoint/2010/main" val="3679698417"/>
              </p:ext>
            </p:extLst>
          </p:nvPr>
        </p:nvGraphicFramePr>
        <p:xfrm>
          <a:off x="1592263" y="3097213"/>
          <a:ext cx="4346575" cy="806450"/>
        </p:xfrm>
        <a:graphic>
          <a:graphicData uri="http://schemas.openxmlformats.org/presentationml/2006/ole">
            <mc:AlternateContent xmlns:mc="http://schemas.openxmlformats.org/markup-compatibility/2006">
              <mc:Choice xmlns:v="urn:schemas-microsoft-com:vml" Requires="v">
                <p:oleObj spid="_x0000_s1141" name="Equation" r:id="rId4" imgW="2539800" imgH="406080" progId="Equation.DSMT4">
                  <p:embed/>
                </p:oleObj>
              </mc:Choice>
              <mc:Fallback>
                <p:oleObj name="Equation" r:id="rId4" imgW="2539800" imgH="406080" progId="Equation.DSMT4">
                  <p:embed/>
                  <p:pic>
                    <p:nvPicPr>
                      <p:cNvPr id="0" name=""/>
                      <p:cNvPicPr>
                        <a:picLocks noChangeAspect="1" noChangeArrowheads="1"/>
                      </p:cNvPicPr>
                      <p:nvPr/>
                    </p:nvPicPr>
                    <p:blipFill>
                      <a:blip r:embed="rId5"/>
                      <a:srcRect/>
                      <a:stretch>
                        <a:fillRect/>
                      </a:stretch>
                    </p:blipFill>
                    <p:spPr bwMode="auto">
                      <a:xfrm>
                        <a:off x="1592263" y="3097213"/>
                        <a:ext cx="4346575" cy="806450"/>
                      </a:xfrm>
                      <a:prstGeom prst="rect">
                        <a:avLst/>
                      </a:prstGeom>
                      <a:noFill/>
                      <a:ln>
                        <a:noFill/>
                      </a:ln>
                      <a:effectLst/>
                      <a:extLst/>
                    </p:spPr>
                  </p:pic>
                </p:oleObj>
              </mc:Fallback>
            </mc:AlternateContent>
          </a:graphicData>
        </a:graphic>
      </p:graphicFrame>
      <p:graphicFrame>
        <p:nvGraphicFramePr>
          <p:cNvPr id="1027" name="Object 20"/>
          <p:cNvGraphicFramePr>
            <a:graphicFrameLocks noGrp="1" noChangeAspect="1"/>
          </p:cNvGraphicFramePr>
          <p:nvPr>
            <p:ph sz="quarter" idx="4294967295"/>
            <p:extLst>
              <p:ext uri="{D42A27DB-BD31-4B8C-83A1-F6EECF244321}">
                <p14:modId xmlns:p14="http://schemas.microsoft.com/office/powerpoint/2010/main" val="954824240"/>
              </p:ext>
            </p:extLst>
          </p:nvPr>
        </p:nvGraphicFramePr>
        <p:xfrm>
          <a:off x="3968978" y="1854830"/>
          <a:ext cx="1836737" cy="319088"/>
        </p:xfrm>
        <a:graphic>
          <a:graphicData uri="http://schemas.openxmlformats.org/presentationml/2006/ole">
            <mc:AlternateContent xmlns:mc="http://schemas.openxmlformats.org/markup-compatibility/2006">
              <mc:Choice xmlns:v="urn:schemas-microsoft-com:vml" Requires="v">
                <p:oleObj spid="_x0000_s1142" name="公式" r:id="rId6" imgW="1320800" imgH="228600" progId="Equation.3">
                  <p:embed/>
                </p:oleObj>
              </mc:Choice>
              <mc:Fallback>
                <p:oleObj name="公式" r:id="rId6" imgW="13208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8978" y="1854830"/>
                        <a:ext cx="1836737" cy="319088"/>
                      </a:xfrm>
                      <a:prstGeom prst="rect">
                        <a:avLst/>
                      </a:prstGeom>
                      <a:noFill/>
                      <a:ln>
                        <a:noFill/>
                      </a:ln>
                      <a:effectLst/>
                      <a:extLst/>
                    </p:spPr>
                  </p:pic>
                </p:oleObj>
              </mc:Fallback>
            </mc:AlternateContent>
          </a:graphicData>
        </a:graphic>
      </p:graphicFrame>
      <p:graphicFrame>
        <p:nvGraphicFramePr>
          <p:cNvPr id="1028" name="Object 21"/>
          <p:cNvGraphicFramePr>
            <a:graphicFrameLocks noGrp="1" noChangeAspect="1"/>
          </p:cNvGraphicFramePr>
          <p:nvPr>
            <p:ph sz="quarter" idx="4294967295"/>
            <p:extLst>
              <p:ext uri="{D42A27DB-BD31-4B8C-83A1-F6EECF244321}">
                <p14:modId xmlns:p14="http://schemas.microsoft.com/office/powerpoint/2010/main" val="3692183351"/>
              </p:ext>
            </p:extLst>
          </p:nvPr>
        </p:nvGraphicFramePr>
        <p:xfrm>
          <a:off x="4142010" y="2276550"/>
          <a:ext cx="2214562" cy="266700"/>
        </p:xfrm>
        <a:graphic>
          <a:graphicData uri="http://schemas.openxmlformats.org/presentationml/2006/ole">
            <mc:AlternateContent xmlns:mc="http://schemas.openxmlformats.org/markup-compatibility/2006">
              <mc:Choice xmlns:v="urn:schemas-microsoft-com:vml" Requires="v">
                <p:oleObj spid="_x0000_s1143" name="公式" r:id="rId8" imgW="2006600" imgH="241300" progId="Equation.3">
                  <p:embed/>
                </p:oleObj>
              </mc:Choice>
              <mc:Fallback>
                <p:oleObj name="公式" r:id="rId8" imgW="2006600" imgH="241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42010" y="2276550"/>
                        <a:ext cx="2214562" cy="266700"/>
                      </a:xfrm>
                      <a:prstGeom prst="rect">
                        <a:avLst/>
                      </a:prstGeom>
                      <a:noFill/>
                      <a:ln>
                        <a:noFill/>
                      </a:ln>
                      <a:effectLst/>
                      <a:extLst/>
                    </p:spPr>
                  </p:pic>
                </p:oleObj>
              </mc:Fallback>
            </mc:AlternateContent>
          </a:graphicData>
        </a:graphic>
      </p:graphicFrame>
      <p:graphicFrame>
        <p:nvGraphicFramePr>
          <p:cNvPr id="1029" name="Object 22"/>
          <p:cNvGraphicFramePr>
            <a:graphicFrameLocks noChangeAspect="1"/>
          </p:cNvGraphicFramePr>
          <p:nvPr>
            <p:extLst>
              <p:ext uri="{D42A27DB-BD31-4B8C-83A1-F6EECF244321}">
                <p14:modId xmlns:p14="http://schemas.microsoft.com/office/powerpoint/2010/main" val="3316933397"/>
              </p:ext>
            </p:extLst>
          </p:nvPr>
        </p:nvGraphicFramePr>
        <p:xfrm>
          <a:off x="3765215" y="1051250"/>
          <a:ext cx="1740694" cy="323850"/>
        </p:xfrm>
        <a:graphic>
          <a:graphicData uri="http://schemas.openxmlformats.org/presentationml/2006/ole">
            <mc:AlternateContent xmlns:mc="http://schemas.openxmlformats.org/markup-compatibility/2006">
              <mc:Choice xmlns:v="urn:schemas-microsoft-com:vml" Requires="v">
                <p:oleObj spid="_x0000_s1144" name="公式" r:id="rId10" imgW="1231366" imgH="228501" progId="Equation.3">
                  <p:embed/>
                </p:oleObj>
              </mc:Choice>
              <mc:Fallback>
                <p:oleObj name="公式" r:id="rId10" imgW="1231366" imgH="228501"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65215" y="1051250"/>
                        <a:ext cx="1740694" cy="323850"/>
                      </a:xfrm>
                      <a:prstGeom prst="rect">
                        <a:avLst/>
                      </a:prstGeom>
                      <a:noFill/>
                      <a:ln>
                        <a:noFill/>
                      </a:ln>
                      <a:effectLst/>
                      <a:extLst/>
                    </p:spPr>
                  </p:pic>
                </p:oleObj>
              </mc:Fallback>
            </mc:AlternateContent>
          </a:graphicData>
        </a:graphic>
      </p:graphicFrame>
      <p:graphicFrame>
        <p:nvGraphicFramePr>
          <p:cNvPr id="1030" name="Object 23"/>
          <p:cNvGraphicFramePr>
            <a:graphicFrameLocks noChangeAspect="1"/>
          </p:cNvGraphicFramePr>
          <p:nvPr>
            <p:extLst>
              <p:ext uri="{D42A27DB-BD31-4B8C-83A1-F6EECF244321}">
                <p14:modId xmlns:p14="http://schemas.microsoft.com/office/powerpoint/2010/main" val="1885733367"/>
              </p:ext>
            </p:extLst>
          </p:nvPr>
        </p:nvGraphicFramePr>
        <p:xfrm>
          <a:off x="4115951" y="1447757"/>
          <a:ext cx="1687115" cy="323850"/>
        </p:xfrm>
        <a:graphic>
          <a:graphicData uri="http://schemas.openxmlformats.org/presentationml/2006/ole">
            <mc:AlternateContent xmlns:mc="http://schemas.openxmlformats.org/markup-compatibility/2006">
              <mc:Choice xmlns:v="urn:schemas-microsoft-com:vml" Requires="v">
                <p:oleObj spid="_x0000_s1145" name="公式" r:id="rId12" imgW="1193800" imgH="228600" progId="Equation.3">
                  <p:embed/>
                </p:oleObj>
              </mc:Choice>
              <mc:Fallback>
                <p:oleObj name="公式" r:id="rId12" imgW="119380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15951" y="1447757"/>
                        <a:ext cx="1687115" cy="323850"/>
                      </a:xfrm>
                      <a:prstGeom prst="rect">
                        <a:avLst/>
                      </a:prstGeom>
                      <a:noFill/>
                      <a:ln>
                        <a:noFill/>
                      </a:ln>
                      <a:effectLst/>
                      <a:extLst/>
                    </p:spPr>
                  </p:pic>
                </p:oleObj>
              </mc:Fallback>
            </mc:AlternateContent>
          </a:graphicData>
        </a:graphic>
      </p:graphicFrame>
      <p:sp>
        <p:nvSpPr>
          <p:cNvPr id="4" name="矩形 3"/>
          <p:cNvSpPr/>
          <p:nvPr/>
        </p:nvSpPr>
        <p:spPr>
          <a:xfrm>
            <a:off x="2047046" y="125361"/>
            <a:ext cx="2723823" cy="369332"/>
          </a:xfrm>
          <a:prstGeom prst="rect">
            <a:avLst/>
          </a:prstGeom>
        </p:spPr>
        <p:txBody>
          <a:bodyPr wrap="none">
            <a:spAutoFit/>
          </a:bodyPr>
          <a:lstStyle/>
          <a:p>
            <a:r>
              <a:rPr lang="zh-CN" altLang="en-US" dirty="0"/>
              <a:t>粒子群优化算法</a:t>
            </a:r>
            <a:r>
              <a:rPr lang="zh-CN" altLang="en-US" dirty="0" smtClean="0"/>
              <a:t>数学模型</a:t>
            </a:r>
            <a:endParaRPr lang="zh-CN" altLang="en-US" dirty="0"/>
          </a:p>
        </p:txBody>
      </p:sp>
      <p:sp>
        <p:nvSpPr>
          <p:cNvPr id="12" name="AutoShape 15"/>
          <p:cNvSpPr>
            <a:spLocks noChangeArrowheads="1"/>
          </p:cNvSpPr>
          <p:nvPr/>
        </p:nvSpPr>
        <p:spPr bwMode="auto">
          <a:xfrm>
            <a:off x="2231693" y="3128947"/>
            <a:ext cx="318820" cy="335646"/>
          </a:xfrm>
          <a:prstGeom prst="wedgeEllipseCallout">
            <a:avLst>
              <a:gd name="adj1" fmla="val -363081"/>
              <a:gd name="adj2" fmla="val 231380"/>
            </a:avLst>
          </a:prstGeom>
          <a:noFill/>
          <a:ln w="28575">
            <a:solidFill>
              <a:srgbClr val="FF0000"/>
            </a:solidFill>
            <a:miter lim="800000"/>
            <a:headEnd/>
            <a:tailEnd/>
          </a:ln>
          <a:effectLst/>
          <a:extLst/>
        </p:spPr>
        <p:txBody>
          <a:bodyPr/>
          <a:lstStyle>
            <a:lvl1pPr>
              <a:spcBef>
                <a:spcPct val="20000"/>
              </a:spcBef>
              <a:buClr>
                <a:schemeClr val="folHlink"/>
              </a:buClr>
              <a:buSzPct val="60000"/>
              <a:buFont typeface="Wingdings" panose="05000000000000000000" pitchFamily="2" charset="2"/>
              <a:buBlip>
                <a:blip r:embed="rId1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1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1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1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zh-CN" sz="1350">
              <a:latin typeface="Arial" panose="020B0604020202020204" pitchFamily="34" charset="0"/>
              <a:ea typeface="宋体" panose="02010600030101010101" pitchFamily="2" charset="-122"/>
            </a:endParaRPr>
          </a:p>
        </p:txBody>
      </p:sp>
      <p:sp>
        <p:nvSpPr>
          <p:cNvPr id="5" name="矩形 4"/>
          <p:cNvSpPr/>
          <p:nvPr/>
        </p:nvSpPr>
        <p:spPr>
          <a:xfrm>
            <a:off x="1177194" y="4115137"/>
            <a:ext cx="5492166" cy="369332"/>
          </a:xfrm>
          <a:prstGeom prst="rect">
            <a:avLst/>
          </a:prstGeom>
        </p:spPr>
        <p:txBody>
          <a:bodyPr wrap="square">
            <a:spAutoFit/>
          </a:bodyPr>
          <a:lstStyle/>
          <a:p>
            <a:r>
              <a:rPr lang="zh-CN" altLang="zh-CN" dirty="0" smtClean="0">
                <a:solidFill>
                  <a:srgbClr val="00B050"/>
                </a:solidFill>
                <a:latin typeface="Times New Roman" panose="02020603050405020304" pitchFamily="18" charset="0"/>
                <a:cs typeface="Times New Roman" panose="02020603050405020304" pitchFamily="18" charset="0"/>
              </a:rPr>
              <a:t>—第</a:t>
            </a:r>
            <a:r>
              <a:rPr lang="zh-CN" altLang="zh-CN" i="1" dirty="0" smtClean="0">
                <a:solidFill>
                  <a:srgbClr val="00B050"/>
                </a:solidFill>
                <a:latin typeface="Times New Roman" panose="02020603050405020304" pitchFamily="18" charset="0"/>
                <a:cs typeface="Times New Roman" panose="02020603050405020304" pitchFamily="18" charset="0"/>
              </a:rPr>
              <a:t>k</a:t>
            </a:r>
            <a:r>
              <a:rPr lang="zh-CN" altLang="zh-CN" dirty="0" smtClean="0">
                <a:solidFill>
                  <a:srgbClr val="00B050"/>
                </a:solidFill>
                <a:latin typeface="Times New Roman" panose="02020603050405020304" pitchFamily="18" charset="0"/>
                <a:cs typeface="Times New Roman" panose="02020603050405020304" pitchFamily="18" charset="0"/>
              </a:rPr>
              <a:t>次迭代粒子</a:t>
            </a:r>
            <a:r>
              <a:rPr lang="zh-CN" altLang="zh-CN" i="1" dirty="0">
                <a:solidFill>
                  <a:srgbClr val="00B050"/>
                </a:solidFill>
                <a:latin typeface="Times New Roman" panose="02020603050405020304" pitchFamily="18" charset="0"/>
                <a:cs typeface="Times New Roman" panose="02020603050405020304" pitchFamily="18" charset="0"/>
              </a:rPr>
              <a:t>i</a:t>
            </a:r>
            <a:r>
              <a:rPr lang="zh-CN" altLang="zh-CN" dirty="0" smtClean="0">
                <a:solidFill>
                  <a:srgbClr val="00B050"/>
                </a:solidFill>
                <a:latin typeface="Times New Roman" panose="02020603050405020304" pitchFamily="18" charset="0"/>
                <a:cs typeface="Times New Roman" panose="02020603050405020304" pitchFamily="18" charset="0"/>
              </a:rPr>
              <a:t>飞行速度矢量的第</a:t>
            </a:r>
            <a:r>
              <a:rPr lang="zh-CN" altLang="zh-CN" i="1" dirty="0">
                <a:solidFill>
                  <a:srgbClr val="00B050"/>
                </a:solidFill>
                <a:latin typeface="Times New Roman" panose="02020603050405020304" pitchFamily="18" charset="0"/>
                <a:cs typeface="Times New Roman" panose="02020603050405020304" pitchFamily="18" charset="0"/>
              </a:rPr>
              <a:t>d</a:t>
            </a:r>
            <a:r>
              <a:rPr lang="zh-CN" altLang="zh-CN" dirty="0" smtClean="0">
                <a:solidFill>
                  <a:srgbClr val="00B050"/>
                </a:solidFill>
                <a:latin typeface="Times New Roman" panose="02020603050405020304" pitchFamily="18" charset="0"/>
                <a:cs typeface="Times New Roman" panose="02020603050405020304" pitchFamily="18" charset="0"/>
              </a:rPr>
              <a:t>维分量</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6" name="矩形 5"/>
          <p:cNvSpPr/>
          <p:nvPr/>
        </p:nvSpPr>
        <p:spPr>
          <a:xfrm>
            <a:off x="1206562" y="4497169"/>
            <a:ext cx="4596504" cy="369332"/>
          </a:xfrm>
          <a:prstGeom prst="rect">
            <a:avLst/>
          </a:prstGeom>
        </p:spPr>
        <p:txBody>
          <a:bodyPr wrap="square">
            <a:spAutoFit/>
          </a:bodyPr>
          <a:lstStyle/>
          <a:p>
            <a:r>
              <a:rPr lang="zh-CN" altLang="zh-CN" dirty="0">
                <a:solidFill>
                  <a:srgbClr val="00B050"/>
                </a:solidFill>
                <a:latin typeface="Times New Roman" panose="02020603050405020304" pitchFamily="18" charset="0"/>
                <a:cs typeface="Times New Roman" panose="02020603050405020304" pitchFamily="18" charset="0"/>
              </a:rPr>
              <a:t>—第</a:t>
            </a:r>
            <a:r>
              <a:rPr lang="zh-CN" altLang="zh-CN" i="1" dirty="0">
                <a:solidFill>
                  <a:srgbClr val="00B050"/>
                </a:solidFill>
                <a:latin typeface="Times New Roman" panose="02020603050405020304" pitchFamily="18" charset="0"/>
                <a:cs typeface="Times New Roman" panose="02020603050405020304" pitchFamily="18" charset="0"/>
              </a:rPr>
              <a:t>k</a:t>
            </a:r>
            <a:r>
              <a:rPr lang="zh-CN" altLang="zh-CN" dirty="0">
                <a:solidFill>
                  <a:srgbClr val="00B050"/>
                </a:solidFill>
                <a:latin typeface="Times New Roman" panose="02020603050405020304" pitchFamily="18" charset="0"/>
                <a:cs typeface="Times New Roman" panose="02020603050405020304" pitchFamily="18" charset="0"/>
              </a:rPr>
              <a:t>次迭代粒子</a:t>
            </a:r>
            <a:r>
              <a:rPr lang="zh-CN" altLang="zh-CN" i="1" dirty="0">
                <a:solidFill>
                  <a:srgbClr val="00B050"/>
                </a:solidFill>
                <a:latin typeface="Times New Roman" panose="02020603050405020304" pitchFamily="18" charset="0"/>
                <a:cs typeface="Times New Roman" panose="02020603050405020304" pitchFamily="18" charset="0"/>
              </a:rPr>
              <a:t>i</a:t>
            </a:r>
            <a:r>
              <a:rPr lang="zh-CN" altLang="zh-CN" dirty="0">
                <a:solidFill>
                  <a:srgbClr val="00B050"/>
                </a:solidFill>
                <a:latin typeface="Times New Roman" panose="02020603050405020304" pitchFamily="18" charset="0"/>
                <a:cs typeface="Times New Roman" panose="02020603050405020304" pitchFamily="18" charset="0"/>
              </a:rPr>
              <a:t>位置矢量的第</a:t>
            </a:r>
            <a:r>
              <a:rPr lang="zh-CN" altLang="zh-CN" i="1" dirty="0">
                <a:solidFill>
                  <a:srgbClr val="00B050"/>
                </a:solidFill>
                <a:latin typeface="Times New Roman" panose="02020603050405020304" pitchFamily="18" charset="0"/>
                <a:cs typeface="Times New Roman" panose="02020603050405020304" pitchFamily="18" charset="0"/>
              </a:rPr>
              <a:t>d</a:t>
            </a:r>
            <a:r>
              <a:rPr lang="zh-CN" altLang="zh-CN" dirty="0">
                <a:solidFill>
                  <a:srgbClr val="00B050"/>
                </a:solidFill>
                <a:latin typeface="Times New Roman" panose="02020603050405020304" pitchFamily="18" charset="0"/>
                <a:cs typeface="Times New Roman" panose="02020603050405020304" pitchFamily="18" charset="0"/>
              </a:rPr>
              <a:t>维分量</a:t>
            </a:r>
            <a:endParaRPr lang="zh-CN" altLang="en-US" dirty="0">
              <a:solidFill>
                <a:srgbClr val="00B050"/>
              </a:solidFill>
              <a:latin typeface="Times New Roman" panose="02020603050405020304" pitchFamily="18" charset="0"/>
              <a:cs typeface="Times New Roman" panose="02020603050405020304" pitchFamily="18" charset="0"/>
            </a:endParaRPr>
          </a:p>
        </p:txBody>
      </p:sp>
      <p:graphicFrame>
        <p:nvGraphicFramePr>
          <p:cNvPr id="16" name="Object 6"/>
          <p:cNvGraphicFramePr>
            <a:graphicFrameLocks noChangeAspect="1"/>
          </p:cNvGraphicFramePr>
          <p:nvPr>
            <p:extLst>
              <p:ext uri="{D42A27DB-BD31-4B8C-83A1-F6EECF244321}">
                <p14:modId xmlns:p14="http://schemas.microsoft.com/office/powerpoint/2010/main" val="2323067355"/>
              </p:ext>
            </p:extLst>
          </p:nvPr>
        </p:nvGraphicFramePr>
        <p:xfrm>
          <a:off x="811662" y="3927349"/>
          <a:ext cx="479425" cy="609600"/>
        </p:xfrm>
        <a:graphic>
          <a:graphicData uri="http://schemas.openxmlformats.org/presentationml/2006/ole">
            <mc:AlternateContent xmlns:mc="http://schemas.openxmlformats.org/markup-compatibility/2006">
              <mc:Choice xmlns:v="urn:schemas-microsoft-com:vml" Requires="v">
                <p:oleObj spid="_x0000_s1146" r:id="rId17" imgW="191481" imgH="242458" progId="Equation.DSMT4">
                  <p:embed/>
                </p:oleObj>
              </mc:Choice>
              <mc:Fallback>
                <p:oleObj r:id="rId17" imgW="191481" imgH="242458"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1662" y="3927349"/>
                        <a:ext cx="4794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7"/>
          <p:cNvGraphicFramePr>
            <a:graphicFrameLocks noChangeAspect="1"/>
          </p:cNvGraphicFramePr>
          <p:nvPr>
            <p:extLst>
              <p:ext uri="{D42A27DB-BD31-4B8C-83A1-F6EECF244321}">
                <p14:modId xmlns:p14="http://schemas.microsoft.com/office/powerpoint/2010/main" val="2015010282"/>
              </p:ext>
            </p:extLst>
          </p:nvPr>
        </p:nvGraphicFramePr>
        <p:xfrm>
          <a:off x="794992" y="4443614"/>
          <a:ext cx="512763" cy="609600"/>
        </p:xfrm>
        <a:graphic>
          <a:graphicData uri="http://schemas.openxmlformats.org/presentationml/2006/ole">
            <mc:AlternateContent xmlns:mc="http://schemas.openxmlformats.org/markup-compatibility/2006">
              <mc:Choice xmlns:v="urn:schemas-microsoft-com:vml" Requires="v">
                <p:oleObj spid="_x0000_s1147" r:id="rId19" imgW="204136" imgH="242352" progId="Equation.DSMT4">
                  <p:embed/>
                </p:oleObj>
              </mc:Choice>
              <mc:Fallback>
                <p:oleObj r:id="rId19" imgW="204136" imgH="242352"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4992" y="4443614"/>
                        <a:ext cx="51276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AutoShape 15"/>
          <p:cNvSpPr>
            <a:spLocks noChangeArrowheads="1"/>
          </p:cNvSpPr>
          <p:nvPr/>
        </p:nvSpPr>
        <p:spPr bwMode="auto">
          <a:xfrm>
            <a:off x="2102068" y="3532248"/>
            <a:ext cx="318820" cy="335646"/>
          </a:xfrm>
          <a:prstGeom prst="wedgeEllipseCallout">
            <a:avLst>
              <a:gd name="adj1" fmla="val -320903"/>
              <a:gd name="adj2" fmla="val 271443"/>
            </a:avLst>
          </a:prstGeom>
          <a:noFill/>
          <a:ln w="28575">
            <a:solidFill>
              <a:srgbClr val="FF0000"/>
            </a:solidFill>
            <a:miter lim="800000"/>
            <a:headEnd/>
            <a:tailEnd/>
          </a:ln>
          <a:effectLst/>
          <a:extLst/>
        </p:spPr>
        <p:txBody>
          <a:bodyPr/>
          <a:lstStyle>
            <a:lvl1pPr>
              <a:spcBef>
                <a:spcPct val="20000"/>
              </a:spcBef>
              <a:buClr>
                <a:schemeClr val="folHlink"/>
              </a:buClr>
              <a:buSzPct val="60000"/>
              <a:buFont typeface="Wingdings" panose="05000000000000000000" pitchFamily="2" charset="2"/>
              <a:buBlip>
                <a:blip r:embed="rId1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1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1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1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zh-CN" sz="135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7388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21"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heel(1)">
                                      <p:cBhvr>
                                        <p:cTn id="10" dur="2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circle(in)">
                                      <p:cBhvr>
                                        <p:cTn id="21" dur="2000"/>
                                        <p:tgtEl>
                                          <p:spTgt spid="18"/>
                                        </p:tgtEl>
                                      </p:cBhvr>
                                    </p:animEffect>
                                  </p:childTnLst>
                                </p:cTn>
                              </p:par>
                              <p:par>
                                <p:cTn id="22" presetID="6" presetClass="entr" presetSubtype="16"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circle(in)">
                                      <p:cBhvr>
                                        <p:cTn id="24" dur="20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p:bldP spid="6" grpId="0"/>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extLst>
              <p:ext uri="{D42A27DB-BD31-4B8C-83A1-F6EECF244321}">
                <p14:modId xmlns:p14="http://schemas.microsoft.com/office/powerpoint/2010/main" val="1420451345"/>
              </p:ext>
            </p:extLst>
          </p:nvPr>
        </p:nvGraphicFramePr>
        <p:xfrm>
          <a:off x="597892" y="1091705"/>
          <a:ext cx="5993725" cy="915382"/>
        </p:xfrm>
        <a:graphic>
          <a:graphicData uri="http://schemas.openxmlformats.org/presentationml/2006/ole">
            <mc:AlternateContent xmlns:mc="http://schemas.openxmlformats.org/markup-compatibility/2006">
              <mc:Choice xmlns:v="urn:schemas-microsoft-com:vml" Requires="v">
                <p:oleObj spid="_x0000_s2067" name="Equation" r:id="rId4" imgW="3314520" imgH="507960" progId="Equation.DSMT4">
                  <p:embed/>
                </p:oleObj>
              </mc:Choice>
              <mc:Fallback>
                <p:oleObj name="Equation" r:id="rId4" imgW="3314520" imgH="5079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892" y="1091705"/>
                        <a:ext cx="5993725" cy="915382"/>
                      </a:xfrm>
                      <a:prstGeom prst="rect">
                        <a:avLst/>
                      </a:prstGeom>
                      <a:noFill/>
                      <a:ln>
                        <a:noFill/>
                      </a:ln>
                      <a:effectLst/>
                    </p:spPr>
                  </p:pic>
                </p:oleObj>
              </mc:Fallback>
            </mc:AlternateContent>
          </a:graphicData>
        </a:graphic>
      </p:graphicFrame>
      <p:sp>
        <p:nvSpPr>
          <p:cNvPr id="36867" name="Text Box 53"/>
          <p:cNvSpPr txBox="1">
            <a:spLocks noChangeArrowheads="1"/>
          </p:cNvSpPr>
          <p:nvPr/>
        </p:nvSpPr>
        <p:spPr bwMode="auto">
          <a:xfrm>
            <a:off x="109670" y="2159409"/>
            <a:ext cx="1837135" cy="1061829"/>
          </a:xfrm>
          <a:prstGeom prst="rect">
            <a:avLst/>
          </a:prstGeom>
          <a:noFill/>
          <a:ln w="38100"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100" b="1" dirty="0">
                <a:latin typeface="Times New Roman" panose="02020603050405020304" pitchFamily="18" charset="0"/>
                <a:ea typeface="楷体_GB2312" pitchFamily="49" charset="-122"/>
              </a:rPr>
              <a:t>“</a:t>
            </a:r>
            <a:r>
              <a:rPr lang="zh-CN" altLang="en-US" sz="2100" b="1" dirty="0">
                <a:latin typeface="Times New Roman" panose="02020603050405020304" pitchFamily="18" charset="0"/>
                <a:ea typeface="楷体_GB2312" pitchFamily="49" charset="-122"/>
              </a:rPr>
              <a:t>惯性部分”，对自身运动状态的信任</a:t>
            </a:r>
          </a:p>
        </p:txBody>
      </p:sp>
      <p:sp>
        <p:nvSpPr>
          <p:cNvPr id="36868" name="Text Box 54"/>
          <p:cNvSpPr txBox="1">
            <a:spLocks noChangeArrowheads="1"/>
          </p:cNvSpPr>
          <p:nvPr/>
        </p:nvSpPr>
        <p:spPr bwMode="auto">
          <a:xfrm>
            <a:off x="2096578" y="2159409"/>
            <a:ext cx="2807494" cy="1061829"/>
          </a:xfrm>
          <a:prstGeom prst="rect">
            <a:avLst/>
          </a:prstGeom>
          <a:noFill/>
          <a:ln w="38100"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100" b="1">
                <a:latin typeface="Times New Roman" panose="02020603050405020304" pitchFamily="18" charset="0"/>
                <a:ea typeface="楷体_GB2312" pitchFamily="49" charset="-122"/>
              </a:rPr>
              <a:t>“</a:t>
            </a:r>
            <a:r>
              <a:rPr lang="zh-CN" altLang="en-US" sz="2100" b="1">
                <a:latin typeface="Times New Roman" panose="02020603050405020304" pitchFamily="18" charset="0"/>
                <a:ea typeface="楷体_GB2312" pitchFamily="49" charset="-122"/>
              </a:rPr>
              <a:t>认知部分”，对粒子本身的思考，即来源于自己经验的部分</a:t>
            </a:r>
          </a:p>
        </p:txBody>
      </p:sp>
      <p:sp>
        <p:nvSpPr>
          <p:cNvPr id="36869" name="Text Box 55"/>
          <p:cNvSpPr txBox="1">
            <a:spLocks noChangeArrowheads="1"/>
          </p:cNvSpPr>
          <p:nvPr/>
        </p:nvSpPr>
        <p:spPr bwMode="auto">
          <a:xfrm>
            <a:off x="3736268" y="3302325"/>
            <a:ext cx="3132534" cy="1384995"/>
          </a:xfrm>
          <a:prstGeom prst="rect">
            <a:avLst/>
          </a:prstGeom>
          <a:noFill/>
          <a:ln w="38100"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100" b="1" dirty="0">
                <a:latin typeface="Times New Roman" panose="02020603050405020304" pitchFamily="18" charset="0"/>
                <a:ea typeface="楷体_GB2312" pitchFamily="49" charset="-122"/>
              </a:rPr>
              <a:t>“</a:t>
            </a:r>
            <a:r>
              <a:rPr lang="zh-CN" altLang="en-US" sz="2100" b="1" dirty="0">
                <a:latin typeface="Times New Roman" panose="02020603050405020304" pitchFamily="18" charset="0"/>
                <a:ea typeface="楷体_GB2312" pitchFamily="49" charset="-122"/>
              </a:rPr>
              <a:t>社会部分”，</a:t>
            </a:r>
            <a:r>
              <a:rPr lang="zh-CN" altLang="en-US" sz="2100" b="1" dirty="0" smtClean="0">
                <a:latin typeface="Times New Roman" panose="02020603050405020304" pitchFamily="18" charset="0"/>
                <a:ea typeface="楷体_GB2312" pitchFamily="49" charset="-122"/>
              </a:rPr>
              <a:t>粒子</a:t>
            </a:r>
            <a:r>
              <a:rPr lang="zh-CN" altLang="en-US" sz="2100" b="1" dirty="0">
                <a:latin typeface="Times New Roman" panose="02020603050405020304" pitchFamily="18" charset="0"/>
                <a:ea typeface="楷体_GB2312" pitchFamily="49" charset="-122"/>
              </a:rPr>
              <a:t>间的信息共享，来源于群体中的其它优秀微粒的经验</a:t>
            </a:r>
          </a:p>
        </p:txBody>
      </p:sp>
      <p:sp>
        <p:nvSpPr>
          <p:cNvPr id="36870" name="Oval 56"/>
          <p:cNvSpPr>
            <a:spLocks noChangeArrowheads="1"/>
          </p:cNvSpPr>
          <p:nvPr/>
        </p:nvSpPr>
        <p:spPr bwMode="auto">
          <a:xfrm>
            <a:off x="1318108" y="1091705"/>
            <a:ext cx="459581" cy="439691"/>
          </a:xfrm>
          <a:prstGeom prst="ellipse">
            <a:avLst/>
          </a:prstGeom>
          <a:noFill/>
          <a:ln w="38100" algn="ctr">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36871" name="Oval 57"/>
          <p:cNvSpPr>
            <a:spLocks noChangeArrowheads="1"/>
          </p:cNvSpPr>
          <p:nvPr/>
        </p:nvSpPr>
        <p:spPr bwMode="auto">
          <a:xfrm>
            <a:off x="2074155" y="1039019"/>
            <a:ext cx="1793830" cy="501307"/>
          </a:xfrm>
          <a:prstGeom prst="ellipse">
            <a:avLst/>
          </a:prstGeom>
          <a:noFill/>
          <a:ln w="38100" algn="ctr">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36872" name="Oval 58"/>
          <p:cNvSpPr>
            <a:spLocks noChangeArrowheads="1"/>
          </p:cNvSpPr>
          <p:nvPr/>
        </p:nvSpPr>
        <p:spPr bwMode="auto">
          <a:xfrm>
            <a:off x="4296091" y="1125987"/>
            <a:ext cx="2122321" cy="405408"/>
          </a:xfrm>
          <a:prstGeom prst="ellipse">
            <a:avLst/>
          </a:prstGeom>
          <a:noFill/>
          <a:ln w="38100" algn="ctr">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36873" name="Line 59"/>
          <p:cNvSpPr>
            <a:spLocks noChangeShapeType="1"/>
          </p:cNvSpPr>
          <p:nvPr/>
        </p:nvSpPr>
        <p:spPr bwMode="auto">
          <a:xfrm flipH="1">
            <a:off x="1021641" y="1531395"/>
            <a:ext cx="442287" cy="655415"/>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36874" name="Line 60"/>
          <p:cNvSpPr>
            <a:spLocks noChangeShapeType="1"/>
          </p:cNvSpPr>
          <p:nvPr/>
        </p:nvSpPr>
        <p:spPr bwMode="auto">
          <a:xfrm>
            <a:off x="2922220" y="1554614"/>
            <a:ext cx="239469" cy="63219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36875" name="Line 61"/>
          <p:cNvSpPr>
            <a:spLocks noChangeShapeType="1"/>
          </p:cNvSpPr>
          <p:nvPr/>
        </p:nvSpPr>
        <p:spPr bwMode="auto">
          <a:xfrm>
            <a:off x="5434028" y="1529268"/>
            <a:ext cx="485775" cy="17823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grpSp>
        <p:nvGrpSpPr>
          <p:cNvPr id="16" name="Group 8"/>
          <p:cNvGrpSpPr>
            <a:grpSpLocks/>
          </p:cNvGrpSpPr>
          <p:nvPr/>
        </p:nvGrpSpPr>
        <p:grpSpPr bwMode="auto">
          <a:xfrm>
            <a:off x="2677870" y="643753"/>
            <a:ext cx="1107281" cy="840581"/>
            <a:chOff x="3889" y="1455"/>
            <a:chExt cx="930" cy="706"/>
          </a:xfrm>
        </p:grpSpPr>
        <p:sp>
          <p:nvSpPr>
            <p:cNvPr id="17" name="AutoShape 9"/>
            <p:cNvSpPr>
              <a:spLocks noChangeArrowheads="1"/>
            </p:cNvSpPr>
            <p:nvPr/>
          </p:nvSpPr>
          <p:spPr bwMode="auto">
            <a:xfrm>
              <a:off x="4195" y="1888"/>
              <a:ext cx="318" cy="273"/>
            </a:xfrm>
            <a:prstGeom prst="wedgeEllipseCallout">
              <a:avLst>
                <a:gd name="adj1" fmla="val 12193"/>
                <a:gd name="adj2" fmla="val -113593"/>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Blip>
                  <a:blip r:embed="rId6"/>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7"/>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8"/>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zh-CN" sz="1350">
                <a:latin typeface="Arial" panose="020B0604020202020204" pitchFamily="34" charset="0"/>
                <a:ea typeface="宋体" panose="02010600030101010101" pitchFamily="2" charset="-122"/>
              </a:endParaRPr>
            </a:p>
          </p:txBody>
        </p:sp>
        <p:sp>
          <p:nvSpPr>
            <p:cNvPr id="18" name="Text Box 10"/>
            <p:cNvSpPr txBox="1">
              <a:spLocks noChangeArrowheads="1"/>
            </p:cNvSpPr>
            <p:nvPr/>
          </p:nvSpPr>
          <p:spPr bwMode="auto">
            <a:xfrm>
              <a:off x="3889" y="1455"/>
              <a:ext cx="93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6"/>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7"/>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8"/>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kumimoji="1" lang="zh-CN" altLang="en-US" sz="1800" dirty="0"/>
                <a:t>个体极值</a:t>
              </a:r>
            </a:p>
          </p:txBody>
        </p:sp>
      </p:grpSp>
      <p:grpSp>
        <p:nvGrpSpPr>
          <p:cNvPr id="19" name="Group 11"/>
          <p:cNvGrpSpPr>
            <a:grpSpLocks/>
          </p:cNvGrpSpPr>
          <p:nvPr/>
        </p:nvGrpSpPr>
        <p:grpSpPr bwMode="auto">
          <a:xfrm>
            <a:off x="5337777" y="690504"/>
            <a:ext cx="1187053" cy="838763"/>
            <a:chOff x="3465" y="1487"/>
            <a:chExt cx="997" cy="667"/>
          </a:xfrm>
        </p:grpSpPr>
        <p:sp>
          <p:nvSpPr>
            <p:cNvPr id="20" name="AutoShape 12"/>
            <p:cNvSpPr>
              <a:spLocks noChangeArrowheads="1"/>
            </p:cNvSpPr>
            <p:nvPr/>
          </p:nvSpPr>
          <p:spPr bwMode="auto">
            <a:xfrm>
              <a:off x="3465" y="1881"/>
              <a:ext cx="318" cy="273"/>
            </a:xfrm>
            <a:prstGeom prst="wedgeEllipseCallout">
              <a:avLst>
                <a:gd name="adj1" fmla="val 60873"/>
                <a:gd name="adj2" fmla="val -104492"/>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Blip>
                  <a:blip r:embed="rId6"/>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7"/>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8"/>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zh-CN" sz="1350">
                <a:latin typeface="Arial" panose="020B0604020202020204" pitchFamily="34" charset="0"/>
                <a:ea typeface="宋体" panose="02010600030101010101" pitchFamily="2" charset="-122"/>
              </a:endParaRPr>
            </a:p>
          </p:txBody>
        </p:sp>
        <p:sp>
          <p:nvSpPr>
            <p:cNvPr id="21" name="Text Box 13"/>
            <p:cNvSpPr txBox="1">
              <a:spLocks noChangeArrowheads="1"/>
            </p:cNvSpPr>
            <p:nvPr/>
          </p:nvSpPr>
          <p:spPr bwMode="auto">
            <a:xfrm>
              <a:off x="3532" y="1487"/>
              <a:ext cx="93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6"/>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7"/>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8"/>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kumimoji="1" lang="zh-CN" altLang="en-US" sz="1800" dirty="0"/>
                <a:t>全局极值</a:t>
              </a:r>
            </a:p>
          </p:txBody>
        </p:sp>
      </p:grpSp>
      <p:grpSp>
        <p:nvGrpSpPr>
          <p:cNvPr id="22" name="Group 14"/>
          <p:cNvGrpSpPr>
            <a:grpSpLocks/>
          </p:cNvGrpSpPr>
          <p:nvPr/>
        </p:nvGrpSpPr>
        <p:grpSpPr bwMode="auto">
          <a:xfrm>
            <a:off x="397883" y="577750"/>
            <a:ext cx="1394961" cy="906583"/>
            <a:chOff x="3480" y="1435"/>
            <a:chExt cx="1191" cy="726"/>
          </a:xfrm>
        </p:grpSpPr>
        <p:sp>
          <p:nvSpPr>
            <p:cNvPr id="23" name="AutoShape 15"/>
            <p:cNvSpPr>
              <a:spLocks noChangeArrowheads="1"/>
            </p:cNvSpPr>
            <p:nvPr/>
          </p:nvSpPr>
          <p:spPr bwMode="auto">
            <a:xfrm>
              <a:off x="4195" y="1888"/>
              <a:ext cx="318" cy="273"/>
            </a:xfrm>
            <a:prstGeom prst="wedgeEllipseCallout">
              <a:avLst>
                <a:gd name="adj1" fmla="val -84709"/>
                <a:gd name="adj2" fmla="val -105151"/>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Blip>
                  <a:blip r:embed="rId6"/>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7"/>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8"/>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zh-CN" sz="1350">
                <a:latin typeface="Arial" panose="020B0604020202020204" pitchFamily="34" charset="0"/>
                <a:ea typeface="宋体" panose="02010600030101010101" pitchFamily="2" charset="-122"/>
              </a:endParaRPr>
            </a:p>
          </p:txBody>
        </p:sp>
        <p:sp>
          <p:nvSpPr>
            <p:cNvPr id="24" name="Text Box 16"/>
            <p:cNvSpPr txBox="1">
              <a:spLocks noChangeArrowheads="1"/>
            </p:cNvSpPr>
            <p:nvPr/>
          </p:nvSpPr>
          <p:spPr bwMode="auto">
            <a:xfrm>
              <a:off x="3480" y="1435"/>
              <a:ext cx="1191"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Blip>
                  <a:blip r:embed="rId6"/>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7"/>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8"/>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kumimoji="1" lang="zh-CN" altLang="en-US" sz="1800" dirty="0"/>
                <a:t>惯性权重</a:t>
              </a:r>
            </a:p>
          </p:txBody>
        </p:sp>
      </p:grpSp>
      <p:grpSp>
        <p:nvGrpSpPr>
          <p:cNvPr id="25" name="Group 17"/>
          <p:cNvGrpSpPr>
            <a:grpSpLocks/>
          </p:cNvGrpSpPr>
          <p:nvPr/>
        </p:nvGrpSpPr>
        <p:grpSpPr bwMode="auto">
          <a:xfrm>
            <a:off x="1922962" y="30663"/>
            <a:ext cx="2688431" cy="1460898"/>
            <a:chOff x="604" y="2251"/>
            <a:chExt cx="2258" cy="1227"/>
          </a:xfrm>
        </p:grpSpPr>
        <p:sp>
          <p:nvSpPr>
            <p:cNvPr id="26" name="AutoShape 18"/>
            <p:cNvSpPr>
              <a:spLocks noChangeArrowheads="1"/>
            </p:cNvSpPr>
            <p:nvPr/>
          </p:nvSpPr>
          <p:spPr bwMode="auto">
            <a:xfrm>
              <a:off x="2544" y="3205"/>
              <a:ext cx="318" cy="273"/>
            </a:xfrm>
            <a:prstGeom prst="wedgeEllipseCallout">
              <a:avLst>
                <a:gd name="adj1" fmla="val -299248"/>
                <a:gd name="adj2" fmla="val -300511"/>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Blip>
                  <a:blip r:embed="rId6"/>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7"/>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8"/>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zh-CN" sz="1350">
                <a:latin typeface="Arial" panose="020B0604020202020204" pitchFamily="34" charset="0"/>
                <a:ea typeface="宋体" panose="02010600030101010101" pitchFamily="2" charset="-122"/>
              </a:endParaRPr>
            </a:p>
          </p:txBody>
        </p:sp>
        <p:sp>
          <p:nvSpPr>
            <p:cNvPr id="27" name="Text Box 19"/>
            <p:cNvSpPr txBox="1">
              <a:spLocks noChangeArrowheads="1"/>
            </p:cNvSpPr>
            <p:nvPr/>
          </p:nvSpPr>
          <p:spPr bwMode="auto">
            <a:xfrm>
              <a:off x="1111" y="2251"/>
              <a:ext cx="93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6"/>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7"/>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8"/>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kumimoji="1" lang="zh-CN" altLang="en-US" sz="1800"/>
                <a:t>加速常数</a:t>
              </a:r>
            </a:p>
          </p:txBody>
        </p:sp>
        <p:sp>
          <p:nvSpPr>
            <p:cNvPr id="28" name="AutoShape 20"/>
            <p:cNvSpPr>
              <a:spLocks noChangeArrowheads="1"/>
            </p:cNvSpPr>
            <p:nvPr/>
          </p:nvSpPr>
          <p:spPr bwMode="auto">
            <a:xfrm>
              <a:off x="604" y="3171"/>
              <a:ext cx="318" cy="273"/>
            </a:xfrm>
            <a:prstGeom prst="wedgeEllipseCallout">
              <a:avLst>
                <a:gd name="adj1" fmla="val 248558"/>
                <a:gd name="adj2" fmla="val -288889"/>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Blip>
                  <a:blip r:embed="rId6"/>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7"/>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8"/>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zh-CN" sz="135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1742922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8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86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8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8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up)">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6"/>
                                        </p:tgtEl>
                                        <p:attrNameLst>
                                          <p:attrName>style.visibility</p:attrName>
                                        </p:attrNameLst>
                                      </p:cBhvr>
                                      <p:to>
                                        <p:strVal val="hidden"/>
                                      </p:to>
                                    </p:set>
                                  </p:childTnLst>
                                </p:cTn>
                              </p:par>
                            </p:childTnLst>
                          </p:cTn>
                        </p:par>
                        <p:par>
                          <p:cTn id="55" fill="hold">
                            <p:stCondLst>
                              <p:cond delay="0"/>
                            </p:stCondLst>
                            <p:childTnLst>
                              <p:par>
                                <p:cTn id="56" presetID="1" presetClass="exit" presetSubtype="0" fill="hold" nodeType="afterEffect">
                                  <p:stCondLst>
                                    <p:cond delay="0"/>
                                  </p:stCondLst>
                                  <p:childTnLst>
                                    <p:set>
                                      <p:cBhvr>
                                        <p:cTn id="57" dur="1" fill="hold">
                                          <p:stCondLst>
                                            <p:cond delay="0"/>
                                          </p:stCondLst>
                                        </p:cTn>
                                        <p:tgtEl>
                                          <p:spTgt spid="19"/>
                                        </p:tgtEl>
                                        <p:attrNameLst>
                                          <p:attrName>style.visibility</p:attrName>
                                        </p:attrNameLst>
                                      </p:cBhvr>
                                      <p:to>
                                        <p:strVal val="hidden"/>
                                      </p:to>
                                    </p:set>
                                  </p:childTnLst>
                                </p:cTn>
                              </p:par>
                            </p:childTnLst>
                          </p:cTn>
                        </p:par>
                        <p:par>
                          <p:cTn id="58" fill="hold">
                            <p:stCondLst>
                              <p:cond delay="0"/>
                            </p:stCondLst>
                            <p:childTnLst>
                              <p:par>
                                <p:cTn id="59" presetID="1" presetClass="exit" presetSubtype="0" fill="hold" nodeType="afterEffect">
                                  <p:stCondLst>
                                    <p:cond delay="0"/>
                                  </p:stCondLst>
                                  <p:childTnLst>
                                    <p:set>
                                      <p:cBhvr>
                                        <p:cTn id="60" dur="1" fill="hold">
                                          <p:stCondLst>
                                            <p:cond delay="0"/>
                                          </p:stCondLst>
                                        </p:cTn>
                                        <p:tgtEl>
                                          <p:spTgt spid="22"/>
                                        </p:tgtEl>
                                        <p:attrNameLst>
                                          <p:attrName>style.visibility</p:attrName>
                                        </p:attrNameLst>
                                      </p:cBhvr>
                                      <p:to>
                                        <p:strVal val="hidden"/>
                                      </p:to>
                                    </p:set>
                                  </p:childTnLst>
                                </p:cTn>
                              </p:par>
                            </p:childTnLst>
                          </p:cTn>
                        </p:par>
                        <p:par>
                          <p:cTn id="61" fill="hold">
                            <p:stCondLst>
                              <p:cond delay="0"/>
                            </p:stCondLst>
                            <p:childTnLst>
                              <p:par>
                                <p:cTn id="62" presetID="1" presetClass="exit" presetSubtype="0" fill="hold" nodeType="afterEffect">
                                  <p:stCondLst>
                                    <p:cond delay="0"/>
                                  </p:stCondLst>
                                  <p:childTnLst>
                                    <p:set>
                                      <p:cBhvr>
                                        <p:cTn id="63"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36868" grpId="0" animBg="1"/>
      <p:bldP spid="36869" grpId="0" animBg="1"/>
      <p:bldP spid="36870" grpId="0" animBg="1"/>
      <p:bldP spid="36871" grpId="0" animBg="1"/>
      <p:bldP spid="36872" grpId="0" animBg="1"/>
      <p:bldP spid="36873" grpId="0" animBg="1"/>
      <p:bldP spid="36874" grpId="0" animBg="1"/>
      <p:bldP spid="3687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extLst>
              <p:ext uri="{D42A27DB-BD31-4B8C-83A1-F6EECF244321}">
                <p14:modId xmlns:p14="http://schemas.microsoft.com/office/powerpoint/2010/main" val="404504682"/>
              </p:ext>
            </p:extLst>
          </p:nvPr>
        </p:nvGraphicFramePr>
        <p:xfrm>
          <a:off x="548680" y="627534"/>
          <a:ext cx="6076199" cy="514399"/>
        </p:xfrm>
        <a:graphic>
          <a:graphicData uri="http://schemas.openxmlformats.org/presentationml/2006/ole">
            <mc:AlternateContent xmlns:mc="http://schemas.openxmlformats.org/markup-compatibility/2006">
              <mc:Choice xmlns:v="urn:schemas-microsoft-com:vml" Requires="v">
                <p:oleObj spid="_x0000_s11341" name="Equation" r:id="rId4" imgW="2539800" imgH="215640" progId="Equation.DSMT4">
                  <p:embed/>
                </p:oleObj>
              </mc:Choice>
              <mc:Fallback>
                <p:oleObj name="Equation" r:id="rId4" imgW="2539800" imgH="215640" progId="Equation.DSMT4">
                  <p:embed/>
                  <p:pic>
                    <p:nvPicPr>
                      <p:cNvPr id="0" name=""/>
                      <p:cNvPicPr>
                        <a:picLocks noChangeAspect="1" noChangeArrowheads="1"/>
                      </p:cNvPicPr>
                      <p:nvPr/>
                    </p:nvPicPr>
                    <p:blipFill>
                      <a:blip r:embed="rId5"/>
                      <a:srcRect/>
                      <a:stretch>
                        <a:fillRect/>
                      </a:stretch>
                    </p:blipFill>
                    <p:spPr bwMode="auto">
                      <a:xfrm>
                        <a:off x="548680" y="627534"/>
                        <a:ext cx="6076199" cy="514399"/>
                      </a:xfrm>
                      <a:prstGeom prst="rect">
                        <a:avLst/>
                      </a:prstGeom>
                      <a:noFill/>
                      <a:ln>
                        <a:noFill/>
                      </a:ln>
                      <a:effectLst/>
                    </p:spPr>
                  </p:pic>
                </p:oleObj>
              </mc:Fallback>
            </mc:AlternateContent>
          </a:graphicData>
        </a:graphic>
      </p:graphicFrame>
      <p:sp>
        <p:nvSpPr>
          <p:cNvPr id="3" name="Rectangle 3"/>
          <p:cNvSpPr txBox="1">
            <a:spLocks noChangeArrowheads="1"/>
          </p:cNvSpPr>
          <p:nvPr/>
        </p:nvSpPr>
        <p:spPr>
          <a:xfrm>
            <a:off x="376907" y="206400"/>
            <a:ext cx="6172200" cy="565150"/>
          </a:xfrm>
          <a:prstGeom prst="rect">
            <a:avLst/>
          </a:prstGeom>
          <a:noFill/>
        </p:spPr>
        <p:txBody>
          <a:bodyPr>
            <a:normAutofit/>
          </a:bodyPr>
          <a:lstStyle>
            <a:lvl1pPr algn="ctr" defTabSz="685800" rtl="0" eaLnBrk="1" latinLnBrk="1" hangingPunct="1">
              <a:spcBef>
                <a:spcPct val="0"/>
              </a:spcBef>
              <a:buNone/>
              <a:defRPr sz="3300" kern="1200">
                <a:solidFill>
                  <a:schemeClr val="tx1"/>
                </a:solidFill>
                <a:latin typeface="+mj-lt"/>
                <a:ea typeface="+mj-ea"/>
                <a:cs typeface="+mj-cs"/>
              </a:defRPr>
            </a:lvl1pPr>
          </a:lstStyle>
          <a:p>
            <a:r>
              <a:rPr lang="zh-CN" altLang="en-US" sz="2000" dirty="0" smtClean="0"/>
              <a:t>粒子群优化算法参数说明</a:t>
            </a:r>
          </a:p>
        </p:txBody>
      </p:sp>
      <p:sp>
        <p:nvSpPr>
          <p:cNvPr id="5" name="AutoShape 2" descr="紫色网格"/>
          <p:cNvSpPr>
            <a:spLocks noChangeArrowheads="1"/>
          </p:cNvSpPr>
          <p:nvPr/>
        </p:nvSpPr>
        <p:spPr bwMode="auto">
          <a:xfrm>
            <a:off x="26435" y="1376660"/>
            <a:ext cx="2039265" cy="2554072"/>
          </a:xfrm>
          <a:prstGeom prst="wedgeRoundRectCallout">
            <a:avLst>
              <a:gd name="adj1" fmla="val 18045"/>
              <a:gd name="adj2" fmla="val -66071"/>
              <a:gd name="adj3" fmla="val 16667"/>
            </a:avLst>
          </a:prstGeom>
          <a:noFill/>
          <a:ln w="38100" cmpd="sng">
            <a:solidFill>
              <a:srgbClr val="FD5D00"/>
            </a:solidFill>
            <a:miter lim="800000"/>
            <a:headEnd/>
            <a:tailEnd/>
          </a:ln>
          <a:effectLst/>
        </p:spPr>
        <p:txBody>
          <a:bodyPr/>
          <a:lstStyle/>
          <a:p>
            <a:pPr algn="ctr" eaLnBrk="0" hangingPunct="0"/>
            <a:endParaRPr lang="zh-CN" altLang="zh-CN" sz="2000">
              <a:ea typeface="楷体_GB2312" pitchFamily="1" charset="-122"/>
            </a:endParaRPr>
          </a:p>
        </p:txBody>
      </p:sp>
      <p:sp>
        <p:nvSpPr>
          <p:cNvPr id="6" name="Rectangle 9"/>
          <p:cNvSpPr>
            <a:spLocks noChangeArrowheads="1"/>
          </p:cNvSpPr>
          <p:nvPr/>
        </p:nvSpPr>
        <p:spPr bwMode="auto">
          <a:xfrm>
            <a:off x="62136" y="3079781"/>
            <a:ext cx="202815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zh-CN" altLang="zh-CN" sz="2000" b="1" dirty="0" smtClean="0">
                <a:solidFill>
                  <a:srgbClr val="C00000"/>
                </a:solidFill>
                <a:ea typeface="楷体_GB2312" pitchFamily="1" charset="-122"/>
              </a:rPr>
              <a:t>失去对粒子本身</a:t>
            </a:r>
          </a:p>
          <a:p>
            <a:pPr eaLnBrk="0" hangingPunct="0"/>
            <a:r>
              <a:rPr lang="zh-CN" altLang="zh-CN" sz="2000" b="1" dirty="0" smtClean="0">
                <a:solidFill>
                  <a:srgbClr val="C00000"/>
                </a:solidFill>
                <a:ea typeface="楷体_GB2312" pitchFamily="1" charset="-122"/>
              </a:rPr>
              <a:t>的速度的记忆</a:t>
            </a:r>
            <a:r>
              <a:rPr lang="zh-CN" altLang="zh-CN" sz="2000" dirty="0" smtClean="0">
                <a:solidFill>
                  <a:srgbClr val="C00000"/>
                </a:solidFill>
                <a:ea typeface="楷体_GB2312" pitchFamily="1" charset="-122"/>
              </a:rPr>
              <a:t> </a:t>
            </a:r>
            <a:r>
              <a:rPr lang="zh-CN" altLang="zh-CN" sz="2000" b="1" dirty="0" smtClean="0">
                <a:solidFill>
                  <a:srgbClr val="C00000"/>
                </a:solidFill>
                <a:latin typeface="楷体_GB2312" pitchFamily="1" charset="-122"/>
                <a:ea typeface="楷体_GB2312" pitchFamily="1" charset="-122"/>
              </a:rPr>
              <a:t>     </a:t>
            </a:r>
            <a:endParaRPr lang="zh-CN" altLang="zh-CN" sz="2000" b="1" dirty="0">
              <a:solidFill>
                <a:srgbClr val="C00000"/>
              </a:solidFill>
              <a:latin typeface="楷体_GB2312" pitchFamily="1" charset="-122"/>
              <a:ea typeface="楷体_GB2312" pitchFamily="1" charset="-122"/>
            </a:endParaRPr>
          </a:p>
        </p:txBody>
      </p:sp>
      <p:graphicFrame>
        <p:nvGraphicFramePr>
          <p:cNvPr id="7" name="Object 10"/>
          <p:cNvGraphicFramePr>
            <a:graphicFrameLocks noChangeAspect="1"/>
          </p:cNvGraphicFramePr>
          <p:nvPr>
            <p:extLst>
              <p:ext uri="{D42A27DB-BD31-4B8C-83A1-F6EECF244321}">
                <p14:modId xmlns:p14="http://schemas.microsoft.com/office/powerpoint/2010/main" val="2591268921"/>
              </p:ext>
            </p:extLst>
          </p:nvPr>
        </p:nvGraphicFramePr>
        <p:xfrm>
          <a:off x="710282" y="1519834"/>
          <a:ext cx="666750" cy="452437"/>
        </p:xfrm>
        <a:graphic>
          <a:graphicData uri="http://schemas.openxmlformats.org/presentationml/2006/ole">
            <mc:AlternateContent xmlns:mc="http://schemas.openxmlformats.org/markup-compatibility/2006">
              <mc:Choice xmlns:v="urn:schemas-microsoft-com:vml" Requires="v">
                <p:oleObj spid="_x0000_s11342" name="Equation" r:id="rId6" imgW="8534717" imgH="4267517" progId="Equation.DSMT4">
                  <p:embed/>
                </p:oleObj>
              </mc:Choice>
              <mc:Fallback>
                <p:oleObj name="Equation" r:id="rId6" imgW="8534717" imgH="4267517" progId="Equation.DSMT4">
                  <p:embed/>
                  <p:pic>
                    <p:nvPicPr>
                      <p:cNvPr id="0" name=""/>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710282" y="1519834"/>
                        <a:ext cx="666750" cy="452437"/>
                      </a:xfrm>
                      <a:prstGeom prst="rect">
                        <a:avLst/>
                      </a:prstGeom>
                      <a:solidFill>
                        <a:schemeClr val="tx2">
                          <a:lumMod val="60000"/>
                          <a:lumOff val="40000"/>
                        </a:schemeClr>
                      </a:solidFill>
                      <a:ln>
                        <a:noFill/>
                      </a:ln>
                    </p:spPr>
                  </p:pic>
                </p:oleObj>
              </mc:Fallback>
            </mc:AlternateContent>
          </a:graphicData>
        </a:graphic>
      </p:graphicFrame>
      <p:graphicFrame>
        <p:nvGraphicFramePr>
          <p:cNvPr id="11" name="Object 20"/>
          <p:cNvGraphicFramePr>
            <a:graphicFrameLocks noChangeAspect="1"/>
          </p:cNvGraphicFramePr>
          <p:nvPr>
            <p:extLst>
              <p:ext uri="{D42A27DB-BD31-4B8C-83A1-F6EECF244321}">
                <p14:modId xmlns:p14="http://schemas.microsoft.com/office/powerpoint/2010/main" val="1719159982"/>
              </p:ext>
            </p:extLst>
          </p:nvPr>
        </p:nvGraphicFramePr>
        <p:xfrm>
          <a:off x="676405" y="2533487"/>
          <a:ext cx="666750" cy="441064"/>
        </p:xfrm>
        <a:graphic>
          <a:graphicData uri="http://schemas.openxmlformats.org/presentationml/2006/ole">
            <mc:AlternateContent xmlns:mc="http://schemas.openxmlformats.org/markup-compatibility/2006">
              <mc:Choice xmlns:v="urn:schemas-microsoft-com:vml" Requires="v">
                <p:oleObj spid="_x0000_s11343" r:id="rId8" imgW="9144317" imgH="4267517" progId="Equation.DSMT4">
                  <p:embed/>
                </p:oleObj>
              </mc:Choice>
              <mc:Fallback>
                <p:oleObj r:id="rId8" imgW="9144317" imgH="4267517" progId="Equation.DSMT4">
                  <p:embed/>
                  <p:pic>
                    <p:nvPicPr>
                      <p:cNvPr id="0" name=""/>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676405" y="2533487"/>
                        <a:ext cx="666750" cy="441064"/>
                      </a:xfrm>
                      <a:prstGeom prst="rect">
                        <a:avLst/>
                      </a:prstGeom>
                      <a:solidFill>
                        <a:srgbClr val="5B8CC7"/>
                      </a:solidFill>
                      <a:ln>
                        <a:noFill/>
                      </a:ln>
                      <a:effectLst/>
                    </p:spPr>
                  </p:pic>
                </p:oleObj>
              </mc:Fallback>
            </mc:AlternateContent>
          </a:graphicData>
        </a:graphic>
      </p:graphicFrame>
      <p:sp>
        <p:nvSpPr>
          <p:cNvPr id="12" name="Rectangle 14"/>
          <p:cNvSpPr>
            <a:spLocks noChangeArrowheads="1"/>
          </p:cNvSpPr>
          <p:nvPr/>
        </p:nvSpPr>
        <p:spPr bwMode="auto">
          <a:xfrm>
            <a:off x="12854" y="2042498"/>
            <a:ext cx="19938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zh-CN" altLang="zh-CN" sz="2000" b="1" dirty="0">
                <a:solidFill>
                  <a:schemeClr val="tx1">
                    <a:lumMod val="95000"/>
                    <a:lumOff val="5000"/>
                  </a:schemeClr>
                </a:solidFill>
                <a:latin typeface="楷体_GB2312" pitchFamily="1" charset="-122"/>
                <a:ea typeface="楷体_GB2312" pitchFamily="1" charset="-122"/>
              </a:rPr>
              <a:t>基本粒子群算法     </a:t>
            </a:r>
          </a:p>
        </p:txBody>
      </p:sp>
      <p:sp>
        <p:nvSpPr>
          <p:cNvPr id="14" name="AutoShape 3" descr="紫色网格"/>
          <p:cNvSpPr>
            <a:spLocks noChangeArrowheads="1"/>
          </p:cNvSpPr>
          <p:nvPr/>
        </p:nvSpPr>
        <p:spPr bwMode="auto">
          <a:xfrm>
            <a:off x="2212261" y="1376660"/>
            <a:ext cx="2152843" cy="2725609"/>
          </a:xfrm>
          <a:prstGeom prst="wedgeRoundRectCallout">
            <a:avLst>
              <a:gd name="adj1" fmla="val -47293"/>
              <a:gd name="adj2" fmla="val -60754"/>
              <a:gd name="adj3" fmla="val 16667"/>
            </a:avLst>
          </a:prstGeom>
          <a:noFill/>
          <a:ln w="38100" cap="flat" cmpd="sng">
            <a:solidFill>
              <a:srgbClr val="FF0000"/>
            </a:solidFill>
            <a:miter lim="800000"/>
            <a:headEnd/>
            <a:tailEnd/>
          </a:ln>
          <a:effectLst/>
        </p:spPr>
        <p:txBody>
          <a:bodyPr/>
          <a:lstStyle/>
          <a:p>
            <a:pPr algn="ctr" eaLnBrk="0" hangingPunct="0"/>
            <a:endParaRPr lang="zh-CN" altLang="zh-CN" sz="2800">
              <a:ea typeface="楷体_GB2312" pitchFamily="1" charset="-122"/>
            </a:endParaRPr>
          </a:p>
        </p:txBody>
      </p:sp>
      <p:graphicFrame>
        <p:nvGraphicFramePr>
          <p:cNvPr id="18" name="Object 20"/>
          <p:cNvGraphicFramePr>
            <a:graphicFrameLocks noChangeAspect="1"/>
          </p:cNvGraphicFramePr>
          <p:nvPr>
            <p:extLst>
              <p:ext uri="{D42A27DB-BD31-4B8C-83A1-F6EECF244321}">
                <p14:modId xmlns:p14="http://schemas.microsoft.com/office/powerpoint/2010/main" val="1829345563"/>
              </p:ext>
            </p:extLst>
          </p:nvPr>
        </p:nvGraphicFramePr>
        <p:xfrm>
          <a:off x="2853707" y="1462277"/>
          <a:ext cx="869950" cy="522287"/>
        </p:xfrm>
        <a:graphic>
          <a:graphicData uri="http://schemas.openxmlformats.org/presentationml/2006/ole">
            <mc:AlternateContent xmlns:mc="http://schemas.openxmlformats.org/markup-compatibility/2006">
              <mc:Choice xmlns:v="urn:schemas-microsoft-com:vml" Requires="v">
                <p:oleObj spid="_x0000_s11344" r:id="rId10" imgW="382146" imgH="229414" progId="Equation.DSMT4">
                  <p:embed/>
                </p:oleObj>
              </mc:Choice>
              <mc:Fallback>
                <p:oleObj r:id="rId10" imgW="382146" imgH="229414" progId="Equation.DSMT4">
                  <p:embed/>
                  <p:pic>
                    <p:nvPicPr>
                      <p:cNvPr id="0" name=""/>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2853707" y="1462277"/>
                        <a:ext cx="869950" cy="522287"/>
                      </a:xfrm>
                      <a:prstGeom prst="rect">
                        <a:avLst/>
                      </a:prstGeom>
                      <a:solidFill>
                        <a:srgbClr val="5B8CC7"/>
                      </a:solidFill>
                      <a:ln>
                        <a:noFill/>
                      </a:ln>
                      <a:effectLst/>
                    </p:spPr>
                  </p:pic>
                </p:oleObj>
              </mc:Fallback>
            </mc:AlternateContent>
          </a:graphicData>
        </a:graphic>
      </p:graphicFrame>
      <p:sp>
        <p:nvSpPr>
          <p:cNvPr id="19" name="Rectangle 21"/>
          <p:cNvSpPr>
            <a:spLocks noChangeArrowheads="1"/>
          </p:cNvSpPr>
          <p:nvPr/>
        </p:nvSpPr>
        <p:spPr bwMode="auto">
          <a:xfrm>
            <a:off x="2212261" y="2052783"/>
            <a:ext cx="23791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b="1" dirty="0">
                <a:solidFill>
                  <a:schemeClr val="tx1">
                    <a:lumMod val="95000"/>
                    <a:lumOff val="5000"/>
                  </a:schemeClr>
                </a:solidFill>
                <a:latin typeface="楷体_GB2312" pitchFamily="1" charset="-122"/>
                <a:ea typeface="楷体_GB2312" pitchFamily="1" charset="-122"/>
              </a:rPr>
              <a:t>无私型粒子群算法 </a:t>
            </a:r>
          </a:p>
        </p:txBody>
      </p:sp>
      <p:sp>
        <p:nvSpPr>
          <p:cNvPr id="20" name="Rectangle 22"/>
          <p:cNvSpPr>
            <a:spLocks noChangeArrowheads="1"/>
          </p:cNvSpPr>
          <p:nvPr/>
        </p:nvSpPr>
        <p:spPr bwMode="auto">
          <a:xfrm>
            <a:off x="2523484" y="2406975"/>
            <a:ext cx="17567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zh-CN" altLang="zh-CN" b="1" dirty="0">
                <a:solidFill>
                  <a:srgbClr val="00B050"/>
                </a:solidFill>
                <a:ea typeface="楷体_GB2312" pitchFamily="1" charset="-122"/>
              </a:rPr>
              <a:t>“只有社会，没有自我”</a:t>
            </a:r>
            <a:endParaRPr lang="zh-CN" altLang="zh-CN" b="1" dirty="0">
              <a:solidFill>
                <a:srgbClr val="00B050"/>
              </a:solidFill>
              <a:latin typeface="楷体_GB2312" pitchFamily="1" charset="-122"/>
              <a:ea typeface="楷体_GB2312" pitchFamily="1" charset="-122"/>
            </a:endParaRPr>
          </a:p>
        </p:txBody>
      </p:sp>
      <p:sp>
        <p:nvSpPr>
          <p:cNvPr id="21" name="Rectangle 23"/>
          <p:cNvSpPr>
            <a:spLocks noChangeArrowheads="1"/>
          </p:cNvSpPr>
          <p:nvPr/>
        </p:nvSpPr>
        <p:spPr bwMode="auto">
          <a:xfrm>
            <a:off x="2295843" y="3053306"/>
            <a:ext cx="215328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zh-CN" altLang="zh-CN" sz="2000" b="1" dirty="0">
                <a:solidFill>
                  <a:srgbClr val="C00000"/>
                </a:solidFill>
                <a:ea typeface="楷体_GB2312" pitchFamily="1" charset="-122"/>
              </a:rPr>
              <a:t>迅速丧失群体多样性</a:t>
            </a:r>
            <a:r>
              <a:rPr lang="zh-CN" altLang="zh-CN" sz="2000" b="1" dirty="0" smtClean="0">
                <a:solidFill>
                  <a:srgbClr val="C00000"/>
                </a:solidFill>
                <a:ea typeface="楷体_GB2312" pitchFamily="1" charset="-122"/>
              </a:rPr>
              <a:t>，易</a:t>
            </a:r>
            <a:r>
              <a:rPr lang="zh-CN" altLang="zh-CN" sz="2000" b="1" dirty="0">
                <a:solidFill>
                  <a:srgbClr val="C00000"/>
                </a:solidFill>
                <a:ea typeface="楷体_GB2312" pitchFamily="1" charset="-122"/>
              </a:rPr>
              <a:t>陷入局优而无法</a:t>
            </a:r>
            <a:r>
              <a:rPr lang="zh-CN" altLang="zh-CN" sz="2000" b="1" dirty="0" smtClean="0">
                <a:solidFill>
                  <a:srgbClr val="C00000"/>
                </a:solidFill>
                <a:ea typeface="楷体_GB2312" pitchFamily="1" charset="-122"/>
              </a:rPr>
              <a:t>跳出</a:t>
            </a:r>
            <a:endParaRPr lang="zh-CN" altLang="zh-CN" sz="2000" b="1" dirty="0">
              <a:solidFill>
                <a:srgbClr val="C00000"/>
              </a:solidFill>
              <a:ea typeface="楷体_GB2312" pitchFamily="1" charset="-122"/>
            </a:endParaRPr>
          </a:p>
        </p:txBody>
      </p:sp>
      <p:sp>
        <p:nvSpPr>
          <p:cNvPr id="22" name="AutoShape 3" descr="紫色网格"/>
          <p:cNvSpPr>
            <a:spLocks noChangeArrowheads="1"/>
          </p:cNvSpPr>
          <p:nvPr/>
        </p:nvSpPr>
        <p:spPr bwMode="auto">
          <a:xfrm>
            <a:off x="4600175" y="1376660"/>
            <a:ext cx="2152843" cy="2822598"/>
          </a:xfrm>
          <a:prstGeom prst="wedgeRoundRectCallout">
            <a:avLst>
              <a:gd name="adj1" fmla="val -52088"/>
              <a:gd name="adj2" fmla="val -60754"/>
              <a:gd name="adj3" fmla="val 16667"/>
            </a:avLst>
          </a:prstGeom>
          <a:noFill/>
          <a:ln w="38100" cap="flat" cmpd="sng">
            <a:solidFill>
              <a:srgbClr val="FF0000"/>
            </a:solidFill>
            <a:miter lim="800000"/>
            <a:headEnd/>
            <a:tailEnd/>
          </a:ln>
          <a:effectLst/>
        </p:spPr>
        <p:txBody>
          <a:bodyPr/>
          <a:lstStyle/>
          <a:p>
            <a:pPr algn="ctr" eaLnBrk="0" hangingPunct="0"/>
            <a:endParaRPr lang="zh-CN" altLang="zh-CN" sz="2800">
              <a:ea typeface="楷体_GB2312" pitchFamily="1" charset="-122"/>
            </a:endParaRPr>
          </a:p>
        </p:txBody>
      </p:sp>
      <p:sp>
        <p:nvSpPr>
          <p:cNvPr id="24" name="Rectangle 21"/>
          <p:cNvSpPr>
            <a:spLocks noChangeArrowheads="1"/>
          </p:cNvSpPr>
          <p:nvPr/>
        </p:nvSpPr>
        <p:spPr bwMode="auto">
          <a:xfrm>
            <a:off x="4637072" y="2033103"/>
            <a:ext cx="206795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zh-CN" altLang="zh-CN" sz="2000" b="1" dirty="0">
                <a:solidFill>
                  <a:schemeClr val="tx1">
                    <a:lumMod val="95000"/>
                    <a:lumOff val="5000"/>
                  </a:schemeClr>
                </a:solidFill>
                <a:ea typeface="楷体_GB2312" pitchFamily="1" charset="-122"/>
              </a:rPr>
              <a:t>自我认知型</a:t>
            </a:r>
            <a:r>
              <a:rPr lang="zh-CN" altLang="zh-CN" sz="2000" b="1" dirty="0" smtClean="0">
                <a:solidFill>
                  <a:schemeClr val="tx1">
                    <a:lumMod val="95000"/>
                    <a:lumOff val="5000"/>
                  </a:schemeClr>
                </a:solidFill>
                <a:latin typeface="楷体_GB2312" pitchFamily="1" charset="-122"/>
                <a:ea typeface="楷体_GB2312" pitchFamily="1" charset="-122"/>
              </a:rPr>
              <a:t>粒子</a:t>
            </a:r>
            <a:r>
              <a:rPr lang="zh-CN" altLang="zh-CN" sz="2000" b="1" dirty="0">
                <a:solidFill>
                  <a:schemeClr val="tx1">
                    <a:lumMod val="95000"/>
                    <a:lumOff val="5000"/>
                  </a:schemeClr>
                </a:solidFill>
                <a:latin typeface="楷体_GB2312" pitchFamily="1" charset="-122"/>
                <a:ea typeface="楷体_GB2312" pitchFamily="1" charset="-122"/>
              </a:rPr>
              <a:t>群算法 </a:t>
            </a:r>
          </a:p>
        </p:txBody>
      </p:sp>
      <p:sp>
        <p:nvSpPr>
          <p:cNvPr id="25" name="Rectangle 22"/>
          <p:cNvSpPr>
            <a:spLocks noChangeArrowheads="1"/>
          </p:cNvSpPr>
          <p:nvPr/>
        </p:nvSpPr>
        <p:spPr bwMode="auto">
          <a:xfrm>
            <a:off x="4897650" y="2641413"/>
            <a:ext cx="17567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zh-CN" altLang="zh-CN" b="1" dirty="0">
                <a:solidFill>
                  <a:srgbClr val="00B050"/>
                </a:solidFill>
                <a:ea typeface="楷体_GB2312" pitchFamily="1" charset="-122"/>
              </a:rPr>
              <a:t>“</a:t>
            </a:r>
            <a:r>
              <a:rPr lang="zh-CN" altLang="zh-CN" b="1" dirty="0" smtClean="0">
                <a:solidFill>
                  <a:srgbClr val="00B050"/>
                </a:solidFill>
                <a:ea typeface="楷体_GB2312" pitchFamily="1" charset="-122"/>
              </a:rPr>
              <a:t>只有</a:t>
            </a:r>
            <a:r>
              <a:rPr lang="zh-CN" altLang="zh-CN" b="1" dirty="0">
                <a:solidFill>
                  <a:srgbClr val="00B050"/>
                </a:solidFill>
                <a:ea typeface="楷体_GB2312" pitchFamily="1" charset="-122"/>
              </a:rPr>
              <a:t>自我</a:t>
            </a:r>
            <a:r>
              <a:rPr lang="zh-CN" altLang="zh-CN" b="1" dirty="0" smtClean="0">
                <a:solidFill>
                  <a:srgbClr val="00B050"/>
                </a:solidFill>
                <a:ea typeface="楷体_GB2312" pitchFamily="1" charset="-122"/>
              </a:rPr>
              <a:t>，没有社会”</a:t>
            </a:r>
            <a:endParaRPr lang="zh-CN" altLang="zh-CN" b="1" dirty="0">
              <a:solidFill>
                <a:srgbClr val="00B050"/>
              </a:solidFill>
              <a:latin typeface="楷体_GB2312" pitchFamily="1" charset="-122"/>
              <a:ea typeface="楷体_GB2312" pitchFamily="1" charset="-122"/>
            </a:endParaRPr>
          </a:p>
        </p:txBody>
      </p:sp>
      <p:sp>
        <p:nvSpPr>
          <p:cNvPr id="26" name="Rectangle 23"/>
          <p:cNvSpPr>
            <a:spLocks noChangeArrowheads="1"/>
          </p:cNvSpPr>
          <p:nvPr/>
        </p:nvSpPr>
        <p:spPr bwMode="auto">
          <a:xfrm>
            <a:off x="4591438" y="3183595"/>
            <a:ext cx="233888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zh-CN" altLang="zh-CN" sz="2000" b="1" dirty="0">
                <a:solidFill>
                  <a:srgbClr val="C00000"/>
                </a:solidFill>
                <a:ea typeface="楷体_GB2312" pitchFamily="1" charset="-122"/>
              </a:rPr>
              <a:t>完全没有信息的社会共享，导致算法收敛速度缓慢 </a:t>
            </a:r>
          </a:p>
        </p:txBody>
      </p:sp>
      <p:graphicFrame>
        <p:nvGraphicFramePr>
          <p:cNvPr id="27" name="Object 23"/>
          <p:cNvGraphicFramePr>
            <a:graphicFrameLocks noChangeAspect="1"/>
          </p:cNvGraphicFramePr>
          <p:nvPr>
            <p:extLst>
              <p:ext uri="{D42A27DB-BD31-4B8C-83A1-F6EECF244321}">
                <p14:modId xmlns:p14="http://schemas.microsoft.com/office/powerpoint/2010/main" val="1745309371"/>
              </p:ext>
            </p:extLst>
          </p:nvPr>
        </p:nvGraphicFramePr>
        <p:xfrm>
          <a:off x="5227333" y="1486029"/>
          <a:ext cx="898525" cy="522287"/>
        </p:xfrm>
        <a:graphic>
          <a:graphicData uri="http://schemas.openxmlformats.org/presentationml/2006/ole">
            <mc:AlternateContent xmlns:mc="http://schemas.openxmlformats.org/markup-compatibility/2006">
              <mc:Choice xmlns:v="urn:schemas-microsoft-com:vml" Requires="v">
                <p:oleObj spid="_x0000_s11345" r:id="rId12" imgW="394873" imgH="229414" progId="Equation.DSMT4">
                  <p:embed/>
                </p:oleObj>
              </mc:Choice>
              <mc:Fallback>
                <p:oleObj r:id="rId12" imgW="394873" imgH="229414" progId="Equation.DSMT4">
                  <p:embed/>
                  <p:pic>
                    <p:nvPicPr>
                      <p:cNvPr id="0" name=""/>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5227333" y="1486029"/>
                        <a:ext cx="898525" cy="522287"/>
                      </a:xfrm>
                      <a:prstGeom prst="rect">
                        <a:avLst/>
                      </a:prstGeom>
                      <a:solidFill>
                        <a:srgbClr val="5B8CC7"/>
                      </a:solidFill>
                      <a:ln>
                        <a:noFill/>
                      </a:ln>
                      <a:effectLst/>
                    </p:spPr>
                  </p:pic>
                </p:oleObj>
              </mc:Fallback>
            </mc:AlternateContent>
          </a:graphicData>
        </a:graphic>
      </p:graphicFrame>
      <p:sp>
        <p:nvSpPr>
          <p:cNvPr id="28" name="矩形 27"/>
          <p:cNvSpPr/>
          <p:nvPr/>
        </p:nvSpPr>
        <p:spPr>
          <a:xfrm>
            <a:off x="107306" y="4357264"/>
            <a:ext cx="6690883" cy="707886"/>
          </a:xfrm>
          <a:prstGeom prst="rect">
            <a:avLst/>
          </a:prstGeom>
        </p:spPr>
        <p:txBody>
          <a:bodyPr wrap="square">
            <a:spAutoFit/>
          </a:bodyPr>
          <a:lstStyle/>
          <a:p>
            <a:pPr eaLnBrk="0" hangingPunct="0"/>
            <a:r>
              <a:rPr lang="zh-CN" altLang="en-US" sz="2000" b="1" i="1" dirty="0">
                <a:latin typeface="Times New Roman" panose="02020603050405020304" pitchFamily="18" charset="0"/>
                <a:ea typeface="楷体_GB2312" pitchFamily="1" charset="-122"/>
                <a:cs typeface="Times New Roman" panose="02020603050405020304" pitchFamily="18" charset="0"/>
              </a:rPr>
              <a:t>c</a:t>
            </a:r>
            <a:r>
              <a:rPr lang="zh-CN" altLang="en-US" sz="2000" b="1" i="1" baseline="-25000" dirty="0">
                <a:latin typeface="Times New Roman" panose="02020603050405020304" pitchFamily="18" charset="0"/>
                <a:ea typeface="楷体_GB2312" pitchFamily="1" charset="-122"/>
                <a:cs typeface="Times New Roman" panose="02020603050405020304" pitchFamily="18" charset="0"/>
              </a:rPr>
              <a:t>1</a:t>
            </a:r>
            <a:r>
              <a:rPr lang="zh-CN" altLang="en-US" sz="2000" b="1" i="1" dirty="0">
                <a:latin typeface="Times New Roman" panose="02020603050405020304" pitchFamily="18" charset="0"/>
                <a:ea typeface="楷体_GB2312" pitchFamily="1" charset="-122"/>
                <a:cs typeface="Times New Roman" panose="02020603050405020304" pitchFamily="18" charset="0"/>
              </a:rPr>
              <a:t>,c</a:t>
            </a:r>
            <a:r>
              <a:rPr lang="zh-CN" altLang="en-US" sz="2000" b="1" i="1" baseline="-25000" dirty="0">
                <a:latin typeface="Times New Roman" panose="02020603050405020304" pitchFamily="18" charset="0"/>
                <a:ea typeface="楷体_GB2312" pitchFamily="1" charset="-122"/>
                <a:cs typeface="Times New Roman" panose="02020603050405020304" pitchFamily="18" charset="0"/>
              </a:rPr>
              <a:t>2</a:t>
            </a:r>
            <a:r>
              <a:rPr lang="zh-CN" altLang="en-US" sz="2000" b="1" dirty="0">
                <a:latin typeface="楷体_GB2312" pitchFamily="1" charset="-122"/>
                <a:ea typeface="楷体_GB2312" pitchFamily="1" charset="-122"/>
              </a:rPr>
              <a:t>都不为0，</a:t>
            </a:r>
            <a:r>
              <a:rPr lang="zh-CN" altLang="en-US" sz="2000" b="1" dirty="0" smtClean="0">
                <a:latin typeface="楷体_GB2312" pitchFamily="1" charset="-122"/>
                <a:ea typeface="楷体_GB2312" pitchFamily="1" charset="-122"/>
              </a:rPr>
              <a:t>称为</a:t>
            </a:r>
            <a:r>
              <a:rPr lang="zh-CN" altLang="en-US" sz="2000" b="1" dirty="0" smtClean="0">
                <a:solidFill>
                  <a:schemeClr val="accent2"/>
                </a:solidFill>
                <a:latin typeface="楷体_GB2312" pitchFamily="1" charset="-122"/>
                <a:ea typeface="楷体_GB2312" pitchFamily="1" charset="-122"/>
              </a:rPr>
              <a:t>完全</a:t>
            </a:r>
            <a:r>
              <a:rPr lang="zh-CN" altLang="en-US" sz="2000" b="1" dirty="0">
                <a:solidFill>
                  <a:schemeClr val="accent2"/>
                </a:solidFill>
                <a:latin typeface="楷体_GB2312" pitchFamily="1" charset="-122"/>
                <a:ea typeface="楷体_GB2312" pitchFamily="1" charset="-122"/>
              </a:rPr>
              <a:t>型粒子群</a:t>
            </a:r>
            <a:r>
              <a:rPr lang="zh-CN" altLang="en-US" sz="2000" b="1" dirty="0" smtClean="0">
                <a:solidFill>
                  <a:schemeClr val="accent2"/>
                </a:solidFill>
                <a:latin typeface="楷体_GB2312" pitchFamily="1" charset="-122"/>
                <a:ea typeface="楷体_GB2312" pitchFamily="1" charset="-122"/>
              </a:rPr>
              <a:t>算法。</a:t>
            </a:r>
            <a:r>
              <a:rPr lang="zh-CN" altLang="zh-CN" sz="2000" b="1" dirty="0">
                <a:solidFill>
                  <a:schemeClr val="bg1"/>
                </a:solidFill>
                <a:ea typeface="楷体_GB2312" pitchFamily="1" charset="-122"/>
              </a:rPr>
              <a:t> </a:t>
            </a:r>
            <a:r>
              <a:rPr lang="zh-CN" altLang="zh-CN" sz="2000" b="1" dirty="0">
                <a:ea typeface="楷体_GB2312" pitchFamily="1" charset="-122"/>
              </a:rPr>
              <a:t>完全型粒子群算法更容易保持收敛速度和搜索效果的均衡，是较好的</a:t>
            </a:r>
            <a:r>
              <a:rPr lang="zh-CN" altLang="zh-CN" sz="2000" b="1" dirty="0" smtClean="0">
                <a:ea typeface="楷体_GB2312" pitchFamily="1" charset="-122"/>
              </a:rPr>
              <a:t>选择</a:t>
            </a:r>
            <a:r>
              <a:rPr lang="zh-CN" altLang="zh-CN" sz="2000" b="1" dirty="0" smtClean="0">
                <a:latin typeface="楷体_GB2312" pitchFamily="1" charset="-122"/>
                <a:ea typeface="楷体_GB2312" pitchFamily="1" charset="-122"/>
              </a:rPr>
              <a:t>   </a:t>
            </a:r>
            <a:endParaRPr lang="zh-CN" altLang="en-US" sz="2000" b="1" dirty="0">
              <a:latin typeface="楷体_GB2312" pitchFamily="1" charset="-122"/>
              <a:ea typeface="楷体_GB2312" pitchFamily="1" charset="-122"/>
            </a:endParaRPr>
          </a:p>
        </p:txBody>
      </p:sp>
    </p:spTree>
    <p:extLst>
      <p:ext uri="{BB962C8B-B14F-4D97-AF65-F5344CB8AC3E}">
        <p14:creationId xmlns:p14="http://schemas.microsoft.com/office/powerpoint/2010/main" val="310380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left)">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left)">
                                      <p:cBhvr>
                                        <p:cTn id="7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6" grpId="0" autoUpdateAnimBg="0"/>
      <p:bldP spid="12" grpId="0" autoUpdateAnimBg="0"/>
      <p:bldP spid="14" grpId="0" bldLvl="0" animBg="1" autoUpdateAnimBg="0"/>
      <p:bldP spid="19" grpId="0" autoUpdateAnimBg="0"/>
      <p:bldP spid="20" grpId="0" autoUpdateAnimBg="0"/>
      <p:bldP spid="21" grpId="0" autoUpdateAnimBg="0"/>
      <p:bldP spid="22" grpId="0" bldLvl="0" animBg="1" autoUpdateAnimBg="0"/>
      <p:bldP spid="24" grpId="0" autoUpdateAnimBg="0"/>
      <p:bldP spid="25" grpId="0" autoUpdateAnimBg="0"/>
      <p:bldP spid="26"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5"/>
          <p:cNvSpPr>
            <a:spLocks noRot="1" noChangeArrowheads="1"/>
          </p:cNvSpPr>
          <p:nvPr/>
        </p:nvSpPr>
        <p:spPr bwMode="auto">
          <a:xfrm>
            <a:off x="115941" y="488975"/>
            <a:ext cx="6450831" cy="2777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4500" indent="-4445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ts val="200"/>
              </a:spcBef>
              <a:buClr>
                <a:schemeClr val="folHlink"/>
              </a:buClr>
              <a:buSzPct val="90000"/>
              <a:buFont typeface="Wingdings" panose="05000000000000000000" pitchFamily="2" charset="2"/>
              <a:buChar char="w"/>
            </a:pPr>
            <a:r>
              <a:rPr lang="zh-CN" altLang="en-US" sz="2000" b="1" dirty="0">
                <a:latin typeface="Times New Roman" panose="02020603050405020304" pitchFamily="18" charset="0"/>
                <a:ea typeface="黑体" panose="02010609060101010101" pitchFamily="49" charset="-122"/>
              </a:rPr>
              <a:t>惯性权重</a:t>
            </a:r>
            <a:r>
              <a:rPr lang="en-US" altLang="zh-CN" sz="2000" b="1" i="1" dirty="0">
                <a:latin typeface="Times New Roman" panose="02020603050405020304" pitchFamily="18" charset="0"/>
                <a:ea typeface="黑体" panose="02010609060101010101" pitchFamily="49" charset="-122"/>
              </a:rPr>
              <a:t>w</a:t>
            </a:r>
            <a:endParaRPr lang="en-US" altLang="zh-CN" sz="2000" b="1" i="1" baseline="-25000" dirty="0">
              <a:latin typeface="Times New Roman" panose="02020603050405020304" pitchFamily="18" charset="0"/>
              <a:ea typeface="黑体" panose="02010609060101010101" pitchFamily="49" charset="-122"/>
            </a:endParaRPr>
          </a:p>
          <a:p>
            <a:pPr eaLnBrk="1" hangingPunct="1">
              <a:spcBef>
                <a:spcPts val="200"/>
              </a:spcBef>
              <a:buClr>
                <a:schemeClr val="folHlink"/>
              </a:buClr>
              <a:buSzPct val="90000"/>
              <a:buFont typeface="Wingdings" panose="05000000000000000000" pitchFamily="2" charset="2"/>
              <a:buChar char="ü"/>
            </a:pPr>
            <a:r>
              <a:rPr lang="zh-CN" altLang="en-US" sz="2000" b="1" dirty="0">
                <a:latin typeface="Times New Roman" panose="02020603050405020304" pitchFamily="18" charset="0"/>
                <a:ea typeface="楷体_GB2312" pitchFamily="49" charset="-122"/>
              </a:rPr>
              <a:t>非负数，调节对解空间的搜索范围。</a:t>
            </a:r>
            <a:endParaRPr lang="en-US" altLang="zh-CN" sz="2000" b="1" dirty="0">
              <a:latin typeface="Times New Roman" panose="02020603050405020304" pitchFamily="18" charset="0"/>
              <a:ea typeface="楷体_GB2312" pitchFamily="49" charset="-122"/>
            </a:endParaRPr>
          </a:p>
          <a:p>
            <a:pPr eaLnBrk="1" hangingPunct="1">
              <a:spcBef>
                <a:spcPts val="200"/>
              </a:spcBef>
              <a:buClr>
                <a:schemeClr val="folHlink"/>
              </a:buClr>
              <a:buSzPct val="90000"/>
              <a:buFont typeface="Wingdings" panose="05000000000000000000" pitchFamily="2" charset="2"/>
              <a:buChar char="ü"/>
            </a:pPr>
            <a:r>
              <a:rPr lang="zh-CN" altLang="en-US" sz="2000" b="1" dirty="0" smtClean="0">
                <a:latin typeface="Times New Roman" panose="02020603050405020304" pitchFamily="18" charset="0"/>
                <a:ea typeface="楷体_GB2312" pitchFamily="49" charset="-122"/>
              </a:rPr>
              <a:t>使</a:t>
            </a:r>
            <a:r>
              <a:rPr lang="zh-CN" altLang="en-US" sz="2000" b="1" dirty="0">
                <a:latin typeface="Times New Roman" panose="02020603050405020304" pitchFamily="18" charset="0"/>
                <a:ea typeface="楷体_GB2312" pitchFamily="49" charset="-122"/>
              </a:rPr>
              <a:t>粒子保持运动惯性，使其有扩展搜索空间的趋势，有能力探索新的区域</a:t>
            </a:r>
            <a:r>
              <a:rPr lang="zh-CN" altLang="en-US" sz="2000" b="1" dirty="0" smtClean="0">
                <a:latin typeface="Times New Roman" panose="02020603050405020304" pitchFamily="18" charset="0"/>
                <a:ea typeface="楷体_GB2312" pitchFamily="49" charset="-122"/>
              </a:rPr>
              <a:t>。</a:t>
            </a:r>
            <a:endParaRPr lang="en-US" altLang="zh-CN" sz="2000" b="1" dirty="0" smtClean="0">
              <a:latin typeface="Times New Roman" panose="02020603050405020304" pitchFamily="18" charset="0"/>
              <a:ea typeface="楷体_GB2312" pitchFamily="49" charset="-122"/>
            </a:endParaRPr>
          </a:p>
          <a:p>
            <a:pPr eaLnBrk="1" hangingPunct="1">
              <a:spcBef>
                <a:spcPts val="200"/>
              </a:spcBef>
              <a:buClr>
                <a:schemeClr val="folHlink"/>
              </a:buClr>
              <a:buSzPct val="90000"/>
              <a:buFont typeface="Wingdings" panose="05000000000000000000" pitchFamily="2" charset="2"/>
              <a:buChar char="ü"/>
            </a:pPr>
            <a:r>
              <a:rPr lang="zh-CN" altLang="en-US" sz="2000" b="1" dirty="0">
                <a:latin typeface="Times New Roman" panose="02020603050405020304" pitchFamily="18" charset="0"/>
                <a:ea typeface="楷体_GB2312" pitchFamily="49" charset="-122"/>
              </a:rPr>
              <a:t>实际反映了粒子过去的运动状态对当前行为的影响，就像是我们物理中提到的惯性。表示微粒对当前自身运动状态的信任，依据自身的速度进行惯性运动</a:t>
            </a:r>
            <a:r>
              <a:rPr lang="zh-CN" altLang="en-US" sz="2000" b="1" dirty="0" smtClean="0">
                <a:latin typeface="Times New Roman" panose="02020603050405020304" pitchFamily="18" charset="0"/>
                <a:ea typeface="楷体_GB2312" pitchFamily="49" charset="-122"/>
              </a:rPr>
              <a:t>。</a:t>
            </a:r>
            <a:endParaRPr lang="en-US" altLang="zh-CN" sz="2000" b="1" dirty="0" smtClean="0">
              <a:latin typeface="Times New Roman" panose="02020603050405020304" pitchFamily="18" charset="0"/>
              <a:ea typeface="楷体_GB2312" pitchFamily="49" charset="-122"/>
            </a:endParaRPr>
          </a:p>
          <a:p>
            <a:pPr eaLnBrk="1" hangingPunct="1">
              <a:spcBef>
                <a:spcPts val="200"/>
              </a:spcBef>
              <a:buClr>
                <a:schemeClr val="folHlink"/>
              </a:buClr>
              <a:buSzPct val="90000"/>
              <a:buFont typeface="Wingdings" panose="05000000000000000000" pitchFamily="2" charset="2"/>
              <a:buChar char="ü"/>
            </a:pPr>
            <a:r>
              <a:rPr lang="en-US" altLang="zh-CN" sz="2000" b="1" i="1" dirty="0" smtClean="0">
                <a:latin typeface="Times New Roman" panose="02020603050405020304" pitchFamily="18" charset="0"/>
                <a:ea typeface="楷体_GB2312" pitchFamily="49" charset="-122"/>
              </a:rPr>
              <a:t>w</a:t>
            </a:r>
            <a:r>
              <a:rPr lang="zh-CN" altLang="en-US" sz="2000" b="1" dirty="0" smtClean="0">
                <a:latin typeface="Times New Roman" panose="02020603050405020304" pitchFamily="18" charset="0"/>
                <a:ea typeface="楷体_GB2312" pitchFamily="49" charset="-122"/>
              </a:rPr>
              <a:t>较小</a:t>
            </a:r>
            <a:r>
              <a:rPr lang="zh-CN" altLang="en-US" sz="2000" b="1" i="1" dirty="0" smtClean="0">
                <a:latin typeface="Times New Roman" panose="02020603050405020304" pitchFamily="18" charset="0"/>
                <a:ea typeface="楷体_GB2312" pitchFamily="49" charset="-122"/>
              </a:rPr>
              <a:t>，</a:t>
            </a:r>
            <a:r>
              <a:rPr lang="zh-CN" altLang="en-US" sz="2000" b="1" dirty="0">
                <a:latin typeface="Times New Roman" panose="02020603050405020304" pitchFamily="18" charset="0"/>
                <a:ea typeface="楷体_GB2312" pitchFamily="49" charset="-122"/>
              </a:rPr>
              <a:t>从前的运动状态很少能影响当前的行为，粒子的速度会很快的改变</a:t>
            </a:r>
            <a:r>
              <a:rPr lang="zh-CN" altLang="en-US" sz="2000" b="1" dirty="0" smtClean="0">
                <a:latin typeface="Times New Roman" panose="02020603050405020304" pitchFamily="18" charset="0"/>
                <a:ea typeface="楷体_GB2312" pitchFamily="49" charset="-122"/>
              </a:rPr>
              <a:t>；</a:t>
            </a:r>
            <a:r>
              <a:rPr lang="en-US" altLang="zh-CN" sz="2000" b="1" i="1" dirty="0">
                <a:latin typeface="Times New Roman" panose="02020603050405020304" pitchFamily="18" charset="0"/>
                <a:ea typeface="楷体_GB2312" pitchFamily="49" charset="-122"/>
              </a:rPr>
              <a:t> w</a:t>
            </a:r>
            <a:r>
              <a:rPr lang="zh-CN" altLang="en-US" sz="2000" b="1" dirty="0" smtClean="0">
                <a:latin typeface="Times New Roman" panose="02020603050405020304" pitchFamily="18" charset="0"/>
                <a:ea typeface="楷体_GB2312" pitchFamily="49" charset="-122"/>
              </a:rPr>
              <a:t>较大</a:t>
            </a:r>
            <a:r>
              <a:rPr lang="zh-CN" altLang="en-US" sz="2000" b="1" dirty="0">
                <a:latin typeface="Times New Roman" panose="02020603050405020304" pitchFamily="18" charset="0"/>
                <a:ea typeface="楷体_GB2312" pitchFamily="49" charset="-122"/>
              </a:rPr>
              <a:t>，虽然会有很大的搜索空间，但是粒子很难改变其运动方向，很难向较优位置收敛，由于算法速度的因素，在实际运用中很少这样设置</a:t>
            </a:r>
            <a:r>
              <a:rPr lang="zh-CN" altLang="en-US" sz="2000" b="1" dirty="0" smtClean="0">
                <a:latin typeface="Times New Roman" panose="02020603050405020304" pitchFamily="18" charset="0"/>
                <a:ea typeface="楷体_GB2312" pitchFamily="49" charset="-122"/>
              </a:rPr>
              <a:t>。</a:t>
            </a:r>
            <a:endParaRPr lang="en-US" altLang="zh-CN" sz="2000" b="1" dirty="0" smtClean="0">
              <a:latin typeface="Times New Roman" panose="02020603050405020304" pitchFamily="18" charset="0"/>
              <a:ea typeface="楷体_GB2312" pitchFamily="49" charset="-122"/>
            </a:endParaRPr>
          </a:p>
          <a:p>
            <a:pPr eaLnBrk="1" hangingPunct="1">
              <a:spcBef>
                <a:spcPts val="200"/>
              </a:spcBef>
              <a:buClr>
                <a:schemeClr val="folHlink"/>
              </a:buClr>
              <a:buSzPct val="90000"/>
              <a:buFont typeface="Wingdings" panose="05000000000000000000" pitchFamily="2" charset="2"/>
              <a:buChar char="ü"/>
            </a:pPr>
            <a:r>
              <a:rPr lang="zh-CN" altLang="en-US" sz="2000" b="1" dirty="0" smtClean="0">
                <a:latin typeface="Times New Roman" panose="02020603050405020304" pitchFamily="18" charset="0"/>
                <a:ea typeface="楷体_GB2312" pitchFamily="49" charset="-122"/>
              </a:rPr>
              <a:t>较大</a:t>
            </a:r>
            <a:r>
              <a:rPr lang="zh-CN" altLang="en-US" sz="2000" b="1" dirty="0">
                <a:latin typeface="Times New Roman" panose="02020603050405020304" pitchFamily="18" charset="0"/>
                <a:ea typeface="楷体_GB2312" pitchFamily="49" charset="-122"/>
              </a:rPr>
              <a:t>的</a:t>
            </a:r>
            <a:r>
              <a:rPr lang="en-US" altLang="zh-CN" sz="2000" b="1" i="1" dirty="0">
                <a:latin typeface="Times New Roman" panose="02020603050405020304" pitchFamily="18" charset="0"/>
                <a:ea typeface="楷体_GB2312" pitchFamily="49" charset="-122"/>
              </a:rPr>
              <a:t>w</a:t>
            </a:r>
            <a:r>
              <a:rPr lang="zh-CN" altLang="en-US" sz="2000" b="1" dirty="0">
                <a:latin typeface="Times New Roman" panose="02020603050405020304" pitchFamily="18" charset="0"/>
                <a:ea typeface="楷体_GB2312" pitchFamily="49" charset="-122"/>
              </a:rPr>
              <a:t>有利于跳出局部极值，促进全局搜索，而较小的</a:t>
            </a:r>
            <a:r>
              <a:rPr lang="en-US" altLang="zh-CN" sz="2000" b="1" i="1" dirty="0">
                <a:latin typeface="Times New Roman" panose="02020603050405020304" pitchFamily="18" charset="0"/>
                <a:ea typeface="楷体_GB2312" pitchFamily="49" charset="-122"/>
              </a:rPr>
              <a:t>w</a:t>
            </a:r>
            <a:r>
              <a:rPr lang="zh-CN" altLang="en-US" sz="2000" b="1" dirty="0" smtClean="0">
                <a:latin typeface="Times New Roman" panose="02020603050405020304" pitchFamily="18" charset="0"/>
                <a:ea typeface="楷体_GB2312" pitchFamily="49" charset="-122"/>
              </a:rPr>
              <a:t>有利于算法收敛，促进</a:t>
            </a:r>
            <a:r>
              <a:rPr lang="zh-CN" altLang="en-US" sz="2000" b="1" dirty="0">
                <a:latin typeface="Times New Roman" panose="02020603050405020304" pitchFamily="18" charset="0"/>
                <a:ea typeface="楷体_GB2312" pitchFamily="49" charset="-122"/>
              </a:rPr>
              <a:t>快速的局部搜索</a:t>
            </a:r>
            <a:r>
              <a:rPr lang="zh-CN" altLang="en-US" sz="2000" b="1" dirty="0" smtClean="0">
                <a:latin typeface="Times New Roman" panose="02020603050405020304" pitchFamily="18" charset="0"/>
                <a:ea typeface="楷体_GB2312" pitchFamily="49" charset="-122"/>
              </a:rPr>
              <a:t>。</a:t>
            </a:r>
            <a:endParaRPr lang="zh-CN" altLang="en-US" sz="2000" b="1" dirty="0">
              <a:latin typeface="Times New Roman" panose="02020603050405020304" pitchFamily="18" charset="0"/>
              <a:ea typeface="楷体_GB2312" pitchFamily="49" charset="-122"/>
            </a:endParaRPr>
          </a:p>
        </p:txBody>
      </p:sp>
      <p:sp>
        <p:nvSpPr>
          <p:cNvPr id="10" name="Rectangle 3"/>
          <p:cNvSpPr txBox="1">
            <a:spLocks noChangeArrowheads="1"/>
          </p:cNvSpPr>
          <p:nvPr/>
        </p:nvSpPr>
        <p:spPr>
          <a:xfrm>
            <a:off x="426669" y="123478"/>
            <a:ext cx="6172200" cy="565150"/>
          </a:xfrm>
          <a:prstGeom prst="rect">
            <a:avLst/>
          </a:prstGeom>
          <a:noFill/>
        </p:spPr>
        <p:txBody>
          <a:bodyPr>
            <a:normAutofit/>
          </a:bodyPr>
          <a:lstStyle>
            <a:lvl1pPr algn="ctr" defTabSz="685800" rtl="0" eaLnBrk="1" latinLnBrk="1" hangingPunct="1">
              <a:spcBef>
                <a:spcPct val="0"/>
              </a:spcBef>
              <a:buNone/>
              <a:defRPr sz="3300" kern="1200">
                <a:solidFill>
                  <a:schemeClr val="tx1"/>
                </a:solidFill>
                <a:latin typeface="+mj-lt"/>
                <a:ea typeface="+mj-ea"/>
                <a:cs typeface="+mj-cs"/>
              </a:defRPr>
            </a:lvl1pPr>
          </a:lstStyle>
          <a:p>
            <a:r>
              <a:rPr lang="zh-CN" altLang="en-US" sz="2000" dirty="0" smtClean="0"/>
              <a:t>粒子群优化算法数学解释</a:t>
            </a:r>
          </a:p>
        </p:txBody>
      </p:sp>
    </p:spTree>
    <p:extLst>
      <p:ext uri="{BB962C8B-B14F-4D97-AF65-F5344CB8AC3E}">
        <p14:creationId xmlns:p14="http://schemas.microsoft.com/office/powerpoint/2010/main" val="103245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00">
                                            <p:txEl>
                                              <p:pRg st="0" end="0"/>
                                            </p:txEl>
                                          </p:spTgt>
                                        </p:tgtEl>
                                        <p:attrNameLst>
                                          <p:attrName>style.visibility</p:attrName>
                                        </p:attrNameLst>
                                      </p:cBhvr>
                                      <p:to>
                                        <p:strVal val="visible"/>
                                      </p:to>
                                    </p:set>
                                    <p:animEffect transition="in" filter="fade">
                                      <p:cBhvr>
                                        <p:cTn id="7" dur="1000"/>
                                        <p:tgtEl>
                                          <p:spTgt spid="4100">
                                            <p:txEl>
                                              <p:pRg st="0" end="0"/>
                                            </p:txEl>
                                          </p:spTgt>
                                        </p:tgtEl>
                                      </p:cBhvr>
                                    </p:animEffect>
                                    <p:anim calcmode="lin" valueType="num">
                                      <p:cBhvr>
                                        <p:cTn id="8" dur="1000" fill="hold"/>
                                        <p:tgtEl>
                                          <p:spTgt spid="410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10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00">
                                            <p:txEl>
                                              <p:pRg st="1" end="1"/>
                                            </p:txEl>
                                          </p:spTgt>
                                        </p:tgtEl>
                                        <p:attrNameLst>
                                          <p:attrName>style.visibility</p:attrName>
                                        </p:attrNameLst>
                                      </p:cBhvr>
                                      <p:to>
                                        <p:strVal val="visible"/>
                                      </p:to>
                                    </p:set>
                                    <p:animEffect transition="in" filter="fade">
                                      <p:cBhvr>
                                        <p:cTn id="14" dur="1000"/>
                                        <p:tgtEl>
                                          <p:spTgt spid="4100">
                                            <p:txEl>
                                              <p:pRg st="1" end="1"/>
                                            </p:txEl>
                                          </p:spTgt>
                                        </p:tgtEl>
                                      </p:cBhvr>
                                    </p:animEffect>
                                    <p:anim calcmode="lin" valueType="num">
                                      <p:cBhvr>
                                        <p:cTn id="15" dur="1000" fill="hold"/>
                                        <p:tgtEl>
                                          <p:spTgt spid="410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10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100">
                                            <p:txEl>
                                              <p:pRg st="2" end="2"/>
                                            </p:txEl>
                                          </p:spTgt>
                                        </p:tgtEl>
                                        <p:attrNameLst>
                                          <p:attrName>style.visibility</p:attrName>
                                        </p:attrNameLst>
                                      </p:cBhvr>
                                      <p:to>
                                        <p:strVal val="visible"/>
                                      </p:to>
                                    </p:set>
                                    <p:animEffect transition="in" filter="fade">
                                      <p:cBhvr>
                                        <p:cTn id="21" dur="1000"/>
                                        <p:tgtEl>
                                          <p:spTgt spid="4100">
                                            <p:txEl>
                                              <p:pRg st="2" end="2"/>
                                            </p:txEl>
                                          </p:spTgt>
                                        </p:tgtEl>
                                      </p:cBhvr>
                                    </p:animEffect>
                                    <p:anim calcmode="lin" valueType="num">
                                      <p:cBhvr>
                                        <p:cTn id="22" dur="1000" fill="hold"/>
                                        <p:tgtEl>
                                          <p:spTgt spid="410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10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100">
                                            <p:txEl>
                                              <p:pRg st="3" end="3"/>
                                            </p:txEl>
                                          </p:spTgt>
                                        </p:tgtEl>
                                        <p:attrNameLst>
                                          <p:attrName>style.visibility</p:attrName>
                                        </p:attrNameLst>
                                      </p:cBhvr>
                                      <p:to>
                                        <p:strVal val="visible"/>
                                      </p:to>
                                    </p:set>
                                    <p:animEffect transition="in" filter="fade">
                                      <p:cBhvr>
                                        <p:cTn id="28" dur="1000"/>
                                        <p:tgtEl>
                                          <p:spTgt spid="4100">
                                            <p:txEl>
                                              <p:pRg st="3" end="3"/>
                                            </p:txEl>
                                          </p:spTgt>
                                        </p:tgtEl>
                                      </p:cBhvr>
                                    </p:animEffect>
                                    <p:anim calcmode="lin" valueType="num">
                                      <p:cBhvr>
                                        <p:cTn id="29" dur="1000" fill="hold"/>
                                        <p:tgtEl>
                                          <p:spTgt spid="4100">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10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100">
                                            <p:txEl>
                                              <p:pRg st="4" end="4"/>
                                            </p:txEl>
                                          </p:spTgt>
                                        </p:tgtEl>
                                        <p:attrNameLst>
                                          <p:attrName>style.visibility</p:attrName>
                                        </p:attrNameLst>
                                      </p:cBhvr>
                                      <p:to>
                                        <p:strVal val="visible"/>
                                      </p:to>
                                    </p:set>
                                    <p:animEffect transition="in" filter="fade">
                                      <p:cBhvr>
                                        <p:cTn id="35" dur="1000"/>
                                        <p:tgtEl>
                                          <p:spTgt spid="4100">
                                            <p:txEl>
                                              <p:pRg st="4" end="4"/>
                                            </p:txEl>
                                          </p:spTgt>
                                        </p:tgtEl>
                                      </p:cBhvr>
                                    </p:animEffect>
                                    <p:anim calcmode="lin" valueType="num">
                                      <p:cBhvr>
                                        <p:cTn id="36" dur="1000" fill="hold"/>
                                        <p:tgtEl>
                                          <p:spTgt spid="4100">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10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100">
                                            <p:txEl>
                                              <p:pRg st="5" end="5"/>
                                            </p:txEl>
                                          </p:spTgt>
                                        </p:tgtEl>
                                        <p:attrNameLst>
                                          <p:attrName>style.visibility</p:attrName>
                                        </p:attrNameLst>
                                      </p:cBhvr>
                                      <p:to>
                                        <p:strVal val="visible"/>
                                      </p:to>
                                    </p:set>
                                    <p:animEffect transition="in" filter="fade">
                                      <p:cBhvr>
                                        <p:cTn id="42" dur="1000"/>
                                        <p:tgtEl>
                                          <p:spTgt spid="4100">
                                            <p:txEl>
                                              <p:pRg st="5" end="5"/>
                                            </p:txEl>
                                          </p:spTgt>
                                        </p:tgtEl>
                                      </p:cBhvr>
                                    </p:animEffect>
                                    <p:anim calcmode="lin" valueType="num">
                                      <p:cBhvr>
                                        <p:cTn id="43" dur="1000" fill="hold"/>
                                        <p:tgtEl>
                                          <p:spTgt spid="4100">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100">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a:spLocks noChangeArrowheads="1"/>
          </p:cNvSpPr>
          <p:nvPr/>
        </p:nvSpPr>
        <p:spPr bwMode="auto">
          <a:xfrm>
            <a:off x="1268760" y="411510"/>
            <a:ext cx="5112568" cy="522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a:spcBef>
                <a:spcPct val="0"/>
              </a:spcBef>
              <a:buClrTx/>
              <a:buSzTx/>
              <a:buNone/>
            </a:pPr>
            <a:r>
              <a:rPr lang="zh-CN" altLang="en-US" dirty="0">
                <a:solidFill>
                  <a:schemeClr val="tx2"/>
                </a:solidFill>
                <a:ea typeface="宋体" panose="02010600030101010101" pitchFamily="2" charset="-122"/>
              </a:rPr>
              <a:t>群</a:t>
            </a:r>
            <a:r>
              <a:rPr lang="zh-CN" altLang="en-US" dirty="0" smtClean="0">
                <a:solidFill>
                  <a:schemeClr val="tx2"/>
                </a:solidFill>
                <a:ea typeface="宋体" panose="02010600030101010101" pitchFamily="2" charset="-122"/>
              </a:rPr>
              <a:t>智能</a:t>
            </a:r>
            <a:r>
              <a:rPr lang="zh-CN" altLang="en-US" dirty="0"/>
              <a:t>（ </a:t>
            </a:r>
            <a:r>
              <a:rPr lang="en-US" altLang="zh-CN" dirty="0"/>
              <a:t>Swarm Intelligence </a:t>
            </a:r>
            <a:r>
              <a:rPr lang="zh-CN" altLang="en-US" dirty="0"/>
              <a:t>）</a:t>
            </a:r>
            <a:endParaRPr lang="zh-CN" altLang="en-US" dirty="0">
              <a:solidFill>
                <a:schemeClr val="tx2"/>
              </a:solidFill>
              <a:ea typeface="宋体" panose="02010600030101010101" pitchFamily="2" charset="-122"/>
            </a:endParaRPr>
          </a:p>
        </p:txBody>
      </p:sp>
      <p:pic>
        <p:nvPicPr>
          <p:cNvPr id="7" name="Picture 2" descr="12"/>
          <p:cNvPicPr>
            <a:picLocks noChangeAspect="1" noChangeArrowheads="1"/>
          </p:cNvPicPr>
          <p:nvPr/>
        </p:nvPicPr>
        <p:blipFill rotWithShape="1">
          <a:blip r:embed="rId6">
            <a:extLst>
              <a:ext uri="{28A0092B-C50C-407E-A947-70E740481C1C}">
                <a14:useLocalDpi xmlns:a14="http://schemas.microsoft.com/office/drawing/2010/main" val="0"/>
              </a:ext>
            </a:extLst>
          </a:blip>
          <a:srcRect l="2632" r="3973"/>
          <a:stretch/>
        </p:blipFill>
        <p:spPr bwMode="auto">
          <a:xfrm>
            <a:off x="3507858" y="1267059"/>
            <a:ext cx="3333010" cy="2589401"/>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Rectangle 5" descr="黑猩猩2"/>
          <p:cNvSpPr>
            <a:spLocks noChangeArrowheads="1"/>
          </p:cNvSpPr>
          <p:nvPr/>
        </p:nvSpPr>
        <p:spPr bwMode="auto">
          <a:xfrm>
            <a:off x="0" y="1242945"/>
            <a:ext cx="3477648" cy="2613516"/>
          </a:xfrm>
          <a:prstGeom prst="rect">
            <a:avLst/>
          </a:prstGeom>
          <a:blipFill dpi="0" rotWithShape="1">
            <a:blip r:embed="rId7"/>
            <a:srcRect/>
            <a:stretch>
              <a:fillRect/>
            </a:stretch>
          </a:blip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4401674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5"/>
          <p:cNvSpPr>
            <a:spLocks noRot="1" noChangeArrowheads="1"/>
          </p:cNvSpPr>
          <p:nvPr/>
        </p:nvSpPr>
        <p:spPr bwMode="auto">
          <a:xfrm>
            <a:off x="260648" y="411510"/>
            <a:ext cx="6426994" cy="356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4500" indent="-4445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10000"/>
              </a:spcBef>
              <a:buClr>
                <a:schemeClr val="folHlink"/>
              </a:buClr>
              <a:buSzPct val="90000"/>
              <a:buFont typeface="Wingdings" panose="05000000000000000000" pitchFamily="2" charset="2"/>
              <a:buChar char="w"/>
            </a:pPr>
            <a:r>
              <a:rPr lang="zh-CN" altLang="en-US" sz="2000" b="1" dirty="0">
                <a:latin typeface="Times New Roman" panose="02020603050405020304" pitchFamily="18" charset="0"/>
                <a:ea typeface="黑体" panose="02010609060101010101" pitchFamily="49" charset="-122"/>
              </a:rPr>
              <a:t>加速常数</a:t>
            </a:r>
            <a:r>
              <a:rPr lang="en-US" altLang="zh-CN" sz="2000" b="1" i="1" dirty="0">
                <a:latin typeface="Times New Roman" panose="02020603050405020304" pitchFamily="18" charset="0"/>
                <a:ea typeface="黑体" panose="02010609060101010101" pitchFamily="49" charset="-122"/>
              </a:rPr>
              <a:t>c</a:t>
            </a:r>
            <a:r>
              <a:rPr lang="en-US" altLang="zh-CN" sz="2000" b="1" baseline="-25000" dirty="0">
                <a:latin typeface="Times New Roman" panose="02020603050405020304" pitchFamily="18" charset="0"/>
                <a:ea typeface="黑体" panose="02010609060101010101" pitchFamily="49" charset="-122"/>
              </a:rPr>
              <a:t>1</a:t>
            </a:r>
            <a:r>
              <a:rPr lang="zh-CN" altLang="en-US" sz="2000" b="1" dirty="0">
                <a:latin typeface="Times New Roman" panose="02020603050405020304" pitchFamily="18" charset="0"/>
                <a:ea typeface="黑体" panose="02010609060101010101" pitchFamily="49" charset="-122"/>
              </a:rPr>
              <a:t>和</a:t>
            </a:r>
            <a:r>
              <a:rPr lang="en-US" altLang="zh-CN" sz="2000" b="1" i="1" dirty="0">
                <a:latin typeface="Times New Roman" panose="02020603050405020304" pitchFamily="18" charset="0"/>
                <a:ea typeface="黑体" panose="02010609060101010101" pitchFamily="49" charset="-122"/>
              </a:rPr>
              <a:t>c</a:t>
            </a:r>
            <a:r>
              <a:rPr lang="en-US" altLang="zh-CN" sz="2000" b="1" baseline="-25000" dirty="0">
                <a:latin typeface="Times New Roman" panose="02020603050405020304" pitchFamily="18" charset="0"/>
                <a:ea typeface="黑体" panose="02010609060101010101" pitchFamily="49" charset="-122"/>
              </a:rPr>
              <a:t>2</a:t>
            </a:r>
          </a:p>
          <a:p>
            <a:pPr eaLnBrk="1" hangingPunct="1">
              <a:lnSpc>
                <a:spcPct val="120000"/>
              </a:lnSpc>
              <a:spcBef>
                <a:spcPct val="10000"/>
              </a:spcBef>
              <a:buClr>
                <a:schemeClr val="folHlink"/>
              </a:buClr>
              <a:buSzPct val="90000"/>
              <a:buFont typeface="Wingdings" panose="05000000000000000000" pitchFamily="2" charset="2"/>
              <a:buChar char="ü"/>
            </a:pPr>
            <a:r>
              <a:rPr lang="zh-CN" altLang="en-US" sz="2000" b="1" dirty="0" smtClean="0">
                <a:latin typeface="Times New Roman" panose="02020603050405020304" pitchFamily="18" charset="0"/>
                <a:ea typeface="楷体_GB2312" pitchFamily="49" charset="-122"/>
              </a:rPr>
              <a:t>代表</a:t>
            </a:r>
            <a:r>
              <a:rPr lang="zh-CN" altLang="en-US" sz="2000" b="1" dirty="0">
                <a:latin typeface="Times New Roman" panose="02020603050405020304" pitchFamily="18" charset="0"/>
                <a:ea typeface="楷体_GB2312" pitchFamily="49" charset="-122"/>
              </a:rPr>
              <a:t>将粒子推向</a:t>
            </a:r>
            <a:r>
              <a:rPr lang="en-US" altLang="zh-CN" sz="2000" b="1" dirty="0" err="1">
                <a:latin typeface="Times New Roman" panose="02020603050405020304" pitchFamily="18" charset="0"/>
                <a:ea typeface="楷体_GB2312" pitchFamily="49" charset="-122"/>
              </a:rPr>
              <a:t>pbest</a:t>
            </a:r>
            <a:r>
              <a:rPr lang="zh-CN" altLang="en-US" sz="2000" b="1" dirty="0">
                <a:latin typeface="Times New Roman" panose="02020603050405020304" pitchFamily="18" charset="0"/>
                <a:ea typeface="楷体_GB2312" pitchFamily="49" charset="-122"/>
              </a:rPr>
              <a:t>和</a:t>
            </a:r>
            <a:r>
              <a:rPr lang="en-US" altLang="zh-CN" sz="2000" b="1" dirty="0" err="1">
                <a:latin typeface="Times New Roman" panose="02020603050405020304" pitchFamily="18" charset="0"/>
                <a:ea typeface="楷体_GB2312" pitchFamily="49" charset="-122"/>
              </a:rPr>
              <a:t>gbest</a:t>
            </a:r>
            <a:r>
              <a:rPr lang="zh-CN" altLang="en-US" sz="2000" b="1" dirty="0">
                <a:latin typeface="Times New Roman" panose="02020603050405020304" pitchFamily="18" charset="0"/>
                <a:ea typeface="楷体_GB2312" pitchFamily="49" charset="-122"/>
              </a:rPr>
              <a:t>位置的统计加速项的权重</a:t>
            </a:r>
            <a:r>
              <a:rPr lang="zh-CN" altLang="en-US" sz="2000" b="1" dirty="0" smtClean="0">
                <a:latin typeface="Times New Roman" panose="02020603050405020304" pitchFamily="18" charset="0"/>
                <a:ea typeface="楷体_GB2312" pitchFamily="49" charset="-122"/>
              </a:rPr>
              <a:t>。</a:t>
            </a:r>
            <a:endParaRPr lang="en-US" altLang="zh-CN" sz="2000" b="1" dirty="0" smtClean="0">
              <a:latin typeface="Times New Roman" panose="02020603050405020304" pitchFamily="18" charset="0"/>
              <a:ea typeface="楷体_GB2312" pitchFamily="49" charset="-122"/>
            </a:endParaRPr>
          </a:p>
          <a:p>
            <a:pPr eaLnBrk="1" hangingPunct="1">
              <a:lnSpc>
                <a:spcPct val="120000"/>
              </a:lnSpc>
              <a:spcBef>
                <a:spcPct val="10000"/>
              </a:spcBef>
              <a:buClr>
                <a:schemeClr val="folHlink"/>
              </a:buClr>
              <a:buSzPct val="90000"/>
              <a:buFont typeface="Wingdings" panose="05000000000000000000" pitchFamily="2" charset="2"/>
              <a:buChar char="ü"/>
            </a:pPr>
            <a:r>
              <a:rPr lang="zh-CN" altLang="en-US" sz="2000" b="1" dirty="0" smtClean="0">
                <a:latin typeface="Times New Roman" panose="02020603050405020304" pitchFamily="18" charset="0"/>
                <a:ea typeface="楷体_GB2312" pitchFamily="49" charset="-122"/>
              </a:rPr>
              <a:t>表示</a:t>
            </a:r>
            <a:r>
              <a:rPr lang="zh-CN" altLang="en-US" sz="2000" b="1" dirty="0">
                <a:latin typeface="Times New Roman" panose="02020603050405020304" pitchFamily="18" charset="0"/>
                <a:ea typeface="楷体_GB2312" pitchFamily="49" charset="-122"/>
              </a:rPr>
              <a:t>粒子的动作来源于自己经验的部分和其它</a:t>
            </a:r>
            <a:r>
              <a:rPr lang="zh-CN" altLang="en-US" sz="2000" b="1" dirty="0" smtClean="0">
                <a:latin typeface="Times New Roman" panose="02020603050405020304" pitchFamily="18" charset="0"/>
                <a:ea typeface="楷体_GB2312" pitchFamily="49" charset="-122"/>
              </a:rPr>
              <a:t>粒子经验</a:t>
            </a:r>
            <a:r>
              <a:rPr lang="zh-CN" altLang="en-US" sz="2000" b="1" dirty="0">
                <a:latin typeface="Times New Roman" panose="02020603050405020304" pitchFamily="18" charset="0"/>
                <a:ea typeface="楷体_GB2312" pitchFamily="49" charset="-122"/>
              </a:rPr>
              <a:t>的部分</a:t>
            </a:r>
            <a:r>
              <a:rPr lang="zh-CN" altLang="en-US" sz="2000" b="1" dirty="0" smtClean="0">
                <a:latin typeface="Times New Roman" panose="02020603050405020304" pitchFamily="18" charset="0"/>
                <a:ea typeface="楷体_GB2312" pitchFamily="49" charset="-122"/>
              </a:rPr>
              <a:t>。</a:t>
            </a:r>
            <a:endParaRPr lang="en-US" altLang="zh-CN" sz="2000" b="1" dirty="0" smtClean="0">
              <a:latin typeface="Times New Roman" panose="02020603050405020304" pitchFamily="18" charset="0"/>
              <a:ea typeface="楷体_GB2312" pitchFamily="49" charset="-122"/>
            </a:endParaRPr>
          </a:p>
          <a:p>
            <a:pPr eaLnBrk="1" hangingPunct="1">
              <a:lnSpc>
                <a:spcPct val="120000"/>
              </a:lnSpc>
              <a:spcBef>
                <a:spcPct val="10000"/>
              </a:spcBef>
              <a:buClr>
                <a:schemeClr val="folHlink"/>
              </a:buClr>
              <a:buSzPct val="90000"/>
              <a:buFont typeface="Wingdings" panose="05000000000000000000" pitchFamily="2" charset="2"/>
              <a:buChar char="ü"/>
            </a:pPr>
            <a:r>
              <a:rPr lang="zh-CN" altLang="en-US" sz="2000" b="1" dirty="0" smtClean="0">
                <a:latin typeface="Times New Roman" panose="02020603050405020304" pitchFamily="18" charset="0"/>
                <a:ea typeface="楷体_GB2312" pitchFamily="49" charset="-122"/>
              </a:rPr>
              <a:t>较小</a:t>
            </a:r>
            <a:r>
              <a:rPr lang="zh-CN" altLang="en-US" sz="2000" b="1" dirty="0">
                <a:latin typeface="Times New Roman" panose="02020603050405020304" pitchFamily="18" charset="0"/>
                <a:ea typeface="楷体_GB2312" pitchFamily="49" charset="-122"/>
              </a:rPr>
              <a:t>的值允许粒子在被拉回之前可以在目标区域外徘徊，而较大的值则导致粒子突然冲向或越过目标区域</a:t>
            </a:r>
            <a:r>
              <a:rPr lang="zh-CN" altLang="en-US" sz="2000" b="1" dirty="0" smtClean="0">
                <a:latin typeface="Times New Roman" panose="02020603050405020304" pitchFamily="18" charset="0"/>
                <a:ea typeface="楷体_GB2312" pitchFamily="49" charset="-122"/>
              </a:rPr>
              <a:t>。</a:t>
            </a:r>
            <a:endParaRPr lang="en-US" altLang="zh-CN" sz="2000" b="1" dirty="0" smtClean="0">
              <a:latin typeface="Times New Roman" panose="02020603050405020304" pitchFamily="18" charset="0"/>
              <a:ea typeface="楷体_GB2312" pitchFamily="49" charset="-122"/>
            </a:endParaRPr>
          </a:p>
          <a:p>
            <a:pPr eaLnBrk="1" hangingPunct="1">
              <a:lnSpc>
                <a:spcPct val="120000"/>
              </a:lnSpc>
              <a:spcBef>
                <a:spcPct val="10000"/>
              </a:spcBef>
              <a:buClr>
                <a:schemeClr val="folHlink"/>
              </a:buClr>
              <a:buSzPct val="90000"/>
              <a:buFont typeface="Wingdings" panose="05000000000000000000" pitchFamily="2" charset="2"/>
              <a:buChar char="ü"/>
            </a:pPr>
            <a:r>
              <a:rPr lang="zh-CN" altLang="en-US" sz="2000" b="1" dirty="0" smtClean="0">
                <a:latin typeface="Times New Roman" panose="02020603050405020304" pitchFamily="18" charset="0"/>
                <a:ea typeface="楷体_GB2312" pitchFamily="49" charset="-122"/>
              </a:rPr>
              <a:t>将</a:t>
            </a:r>
            <a:r>
              <a:rPr lang="en-US" altLang="zh-CN" sz="2000" b="1" i="1" dirty="0">
                <a:latin typeface="Times New Roman" panose="02020603050405020304" pitchFamily="18" charset="0"/>
                <a:ea typeface="楷体_GB2312" pitchFamily="49" charset="-122"/>
              </a:rPr>
              <a:t>c</a:t>
            </a:r>
            <a:r>
              <a:rPr lang="en-US" altLang="zh-CN" sz="2000" b="1" baseline="-25000" dirty="0">
                <a:latin typeface="Times New Roman" panose="02020603050405020304" pitchFamily="18" charset="0"/>
                <a:ea typeface="楷体_GB2312" pitchFamily="49" charset="-122"/>
              </a:rPr>
              <a:t>1</a:t>
            </a:r>
            <a:r>
              <a:rPr lang="zh-CN" altLang="en-US" sz="2000" b="1" dirty="0">
                <a:latin typeface="Times New Roman" panose="02020603050405020304" pitchFamily="18" charset="0"/>
                <a:ea typeface="楷体_GB2312" pitchFamily="49" charset="-122"/>
              </a:rPr>
              <a:t>和</a:t>
            </a:r>
            <a:r>
              <a:rPr lang="en-US" altLang="zh-CN" sz="2000" b="1" i="1" dirty="0">
                <a:latin typeface="Times New Roman" panose="02020603050405020304" pitchFamily="18" charset="0"/>
                <a:ea typeface="楷体_GB2312" pitchFamily="49" charset="-122"/>
              </a:rPr>
              <a:t>c</a:t>
            </a:r>
            <a:r>
              <a:rPr lang="en-US" altLang="zh-CN" sz="2000" b="1" baseline="-25000" dirty="0">
                <a:latin typeface="Times New Roman" panose="02020603050405020304" pitchFamily="18" charset="0"/>
                <a:ea typeface="楷体_GB2312" pitchFamily="49" charset="-122"/>
              </a:rPr>
              <a:t>2</a:t>
            </a:r>
            <a:r>
              <a:rPr lang="zh-CN" altLang="en-US" sz="2000" b="1" dirty="0">
                <a:latin typeface="Times New Roman" panose="02020603050405020304" pitchFamily="18" charset="0"/>
                <a:ea typeface="楷体_GB2312" pitchFamily="49" charset="-122"/>
              </a:rPr>
              <a:t>统一为一个控制参数，</a:t>
            </a:r>
            <a:r>
              <a:rPr lang="el-GR" altLang="zh-CN" sz="2000" b="1" i="1" dirty="0">
                <a:latin typeface="Times New Roman" panose="02020603050405020304" pitchFamily="18" charset="0"/>
                <a:ea typeface="楷体_GB2312" pitchFamily="49" charset="-122"/>
                <a:cs typeface="Times New Roman" panose="02020603050405020304" pitchFamily="18" charset="0"/>
              </a:rPr>
              <a:t>φ</a:t>
            </a:r>
            <a:r>
              <a:rPr lang="en-US" altLang="zh-CN" sz="2000" b="1" dirty="0">
                <a:latin typeface="Times New Roman" panose="02020603050405020304" pitchFamily="18" charset="0"/>
                <a:ea typeface="楷体_GB2312" pitchFamily="49" charset="-122"/>
                <a:cs typeface="Times New Roman" panose="02020603050405020304" pitchFamily="18" charset="0"/>
              </a:rPr>
              <a:t>= </a:t>
            </a:r>
            <a:r>
              <a:rPr lang="en-US" altLang="zh-CN" sz="2000" b="1" i="1" dirty="0">
                <a:latin typeface="Times New Roman" panose="02020603050405020304" pitchFamily="18" charset="0"/>
                <a:ea typeface="楷体_GB2312" pitchFamily="49" charset="-122"/>
              </a:rPr>
              <a:t>c</a:t>
            </a:r>
            <a:r>
              <a:rPr lang="en-US" altLang="zh-CN" sz="2000" b="1" baseline="-25000" dirty="0">
                <a:latin typeface="Times New Roman" panose="02020603050405020304" pitchFamily="18" charset="0"/>
                <a:ea typeface="楷体_GB2312" pitchFamily="49" charset="-122"/>
              </a:rPr>
              <a:t>1</a:t>
            </a:r>
            <a:r>
              <a:rPr lang="en-US" altLang="zh-CN" sz="2000" b="1" dirty="0">
                <a:latin typeface="Times New Roman" panose="02020603050405020304" pitchFamily="18" charset="0"/>
                <a:ea typeface="楷体_GB2312" pitchFamily="49" charset="-122"/>
              </a:rPr>
              <a:t>+</a:t>
            </a:r>
            <a:r>
              <a:rPr lang="en-US" altLang="zh-CN" sz="2000" b="1" i="1" dirty="0">
                <a:latin typeface="Times New Roman" panose="02020603050405020304" pitchFamily="18" charset="0"/>
                <a:ea typeface="楷体_GB2312" pitchFamily="49" charset="-122"/>
              </a:rPr>
              <a:t>c</a:t>
            </a:r>
            <a:r>
              <a:rPr lang="en-US" altLang="zh-CN" sz="2000" b="1" baseline="-25000" dirty="0">
                <a:latin typeface="Times New Roman" panose="02020603050405020304" pitchFamily="18" charset="0"/>
                <a:ea typeface="楷体_GB2312" pitchFamily="49" charset="-122"/>
              </a:rPr>
              <a:t>2</a:t>
            </a:r>
          </a:p>
          <a:p>
            <a:pPr eaLnBrk="1" hangingPunct="1">
              <a:lnSpc>
                <a:spcPct val="120000"/>
              </a:lnSpc>
              <a:spcBef>
                <a:spcPct val="10000"/>
              </a:spcBef>
              <a:buClr>
                <a:schemeClr val="folHlink"/>
              </a:buClr>
              <a:buSzPct val="90000"/>
              <a:buFont typeface="Wingdings" panose="05000000000000000000" pitchFamily="2" charset="2"/>
              <a:buNone/>
            </a:pPr>
            <a:r>
              <a:rPr lang="en-US" altLang="zh-CN" sz="2000" b="1" baseline="-25000" dirty="0">
                <a:latin typeface="Times New Roman" panose="02020603050405020304" pitchFamily="18" charset="0"/>
                <a:ea typeface="楷体_GB2312" pitchFamily="49" charset="-122"/>
              </a:rPr>
              <a:t>       </a:t>
            </a:r>
            <a:r>
              <a:rPr lang="zh-CN" altLang="en-US" sz="2000" b="1" dirty="0">
                <a:latin typeface="Times New Roman" panose="02020603050405020304" pitchFamily="18" charset="0"/>
                <a:ea typeface="楷体_GB2312" pitchFamily="49" charset="-122"/>
              </a:rPr>
              <a:t>如果</a:t>
            </a:r>
            <a:r>
              <a:rPr lang="el-GR" altLang="zh-CN" sz="2000" b="1" i="1" dirty="0">
                <a:latin typeface="Times New Roman" panose="02020603050405020304" pitchFamily="18" charset="0"/>
                <a:ea typeface="楷体_GB2312" pitchFamily="49" charset="-122"/>
              </a:rPr>
              <a:t>φ</a:t>
            </a:r>
            <a:r>
              <a:rPr lang="zh-CN" altLang="en-US" sz="2000" b="1" dirty="0">
                <a:latin typeface="Times New Roman" panose="02020603050405020304" pitchFamily="18" charset="0"/>
                <a:ea typeface="楷体_GB2312" pitchFamily="49" charset="-122"/>
              </a:rPr>
              <a:t>很小，粒子群运动轨迹将非常缓慢；</a:t>
            </a:r>
          </a:p>
          <a:p>
            <a:pPr eaLnBrk="1" hangingPunct="1">
              <a:lnSpc>
                <a:spcPct val="120000"/>
              </a:lnSpc>
              <a:spcBef>
                <a:spcPct val="10000"/>
              </a:spcBef>
              <a:buClr>
                <a:schemeClr val="folHlink"/>
              </a:buClr>
              <a:buSzPct val="90000"/>
              <a:buFont typeface="Wingdings" panose="05000000000000000000" pitchFamily="2" charset="2"/>
              <a:buNone/>
            </a:pPr>
            <a:r>
              <a:rPr lang="zh-CN" altLang="en-US" sz="2000" b="1" dirty="0">
                <a:latin typeface="Times New Roman" panose="02020603050405020304" pitchFamily="18" charset="0"/>
                <a:ea typeface="楷体_GB2312" pitchFamily="49" charset="-122"/>
              </a:rPr>
              <a:t>     如果</a:t>
            </a:r>
            <a:r>
              <a:rPr lang="el-GR" altLang="zh-CN" sz="2000" b="1" i="1" dirty="0">
                <a:latin typeface="Times New Roman" panose="02020603050405020304" pitchFamily="18" charset="0"/>
                <a:ea typeface="楷体_GB2312" pitchFamily="49" charset="-122"/>
              </a:rPr>
              <a:t>φ</a:t>
            </a:r>
            <a:r>
              <a:rPr lang="zh-CN" altLang="en-US" sz="2000" b="1" dirty="0">
                <a:latin typeface="Times New Roman" panose="02020603050405020304" pitchFamily="18" charset="0"/>
                <a:ea typeface="楷体_GB2312" pitchFamily="49" charset="-122"/>
              </a:rPr>
              <a:t>很大，则微粒位置变化非常快；</a:t>
            </a:r>
          </a:p>
          <a:p>
            <a:pPr eaLnBrk="1" hangingPunct="1">
              <a:spcBef>
                <a:spcPct val="20000"/>
              </a:spcBef>
              <a:buClr>
                <a:schemeClr val="folHlink"/>
              </a:buClr>
              <a:buSzPct val="90000"/>
              <a:buFont typeface="Wingdings" panose="05000000000000000000" pitchFamily="2" charset="2"/>
              <a:buNone/>
            </a:pPr>
            <a:r>
              <a:rPr lang="zh-CN" altLang="en-US" sz="2000" b="1" dirty="0" smtClean="0">
                <a:solidFill>
                  <a:schemeClr val="folHlink"/>
                </a:solidFill>
                <a:latin typeface="Times New Roman" panose="02020603050405020304" pitchFamily="18" charset="0"/>
                <a:ea typeface="楷体_GB2312" pitchFamily="49" charset="-122"/>
              </a:rPr>
              <a:t>     </a:t>
            </a:r>
            <a:endParaRPr lang="zh-CN" altLang="en-US" sz="2000" b="1" dirty="0">
              <a:solidFill>
                <a:schemeClr val="folHlink"/>
              </a:solidFill>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201930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4">
                                            <p:txEl>
                                              <p:pRg st="1" end="1"/>
                                            </p:txEl>
                                          </p:spTgt>
                                        </p:tgtEl>
                                        <p:attrNameLst>
                                          <p:attrName>style.visibility</p:attrName>
                                        </p:attrNameLst>
                                      </p:cBhvr>
                                      <p:to>
                                        <p:strVal val="visible"/>
                                      </p:to>
                                    </p:set>
                                    <p:animEffect transition="in" filter="fade">
                                      <p:cBhvr>
                                        <p:cTn id="7" dur="1000"/>
                                        <p:tgtEl>
                                          <p:spTgt spid="5124">
                                            <p:txEl>
                                              <p:pRg st="1" end="1"/>
                                            </p:txEl>
                                          </p:spTgt>
                                        </p:tgtEl>
                                      </p:cBhvr>
                                    </p:animEffect>
                                    <p:anim calcmode="lin" valueType="num">
                                      <p:cBhvr>
                                        <p:cTn id="8" dur="1000" fill="hold"/>
                                        <p:tgtEl>
                                          <p:spTgt spid="512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1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4">
                                            <p:txEl>
                                              <p:pRg st="2" end="2"/>
                                            </p:txEl>
                                          </p:spTgt>
                                        </p:tgtEl>
                                        <p:attrNameLst>
                                          <p:attrName>style.visibility</p:attrName>
                                        </p:attrNameLst>
                                      </p:cBhvr>
                                      <p:to>
                                        <p:strVal val="visible"/>
                                      </p:to>
                                    </p:set>
                                    <p:animEffect transition="in" filter="fade">
                                      <p:cBhvr>
                                        <p:cTn id="14" dur="1000"/>
                                        <p:tgtEl>
                                          <p:spTgt spid="5124">
                                            <p:txEl>
                                              <p:pRg st="2" end="2"/>
                                            </p:txEl>
                                          </p:spTgt>
                                        </p:tgtEl>
                                      </p:cBhvr>
                                    </p:animEffect>
                                    <p:anim calcmode="lin" valueType="num">
                                      <p:cBhvr>
                                        <p:cTn id="15" dur="1000" fill="hold"/>
                                        <p:tgtEl>
                                          <p:spTgt spid="512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12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124">
                                            <p:txEl>
                                              <p:pRg st="3" end="3"/>
                                            </p:txEl>
                                          </p:spTgt>
                                        </p:tgtEl>
                                        <p:attrNameLst>
                                          <p:attrName>style.visibility</p:attrName>
                                        </p:attrNameLst>
                                      </p:cBhvr>
                                      <p:to>
                                        <p:strVal val="visible"/>
                                      </p:to>
                                    </p:set>
                                    <p:animEffect transition="in" filter="fade">
                                      <p:cBhvr>
                                        <p:cTn id="21" dur="1000"/>
                                        <p:tgtEl>
                                          <p:spTgt spid="5124">
                                            <p:txEl>
                                              <p:pRg st="3" end="3"/>
                                            </p:txEl>
                                          </p:spTgt>
                                        </p:tgtEl>
                                      </p:cBhvr>
                                    </p:animEffect>
                                    <p:anim calcmode="lin" valueType="num">
                                      <p:cBhvr>
                                        <p:cTn id="22" dur="1000" fill="hold"/>
                                        <p:tgtEl>
                                          <p:spTgt spid="512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12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124">
                                            <p:txEl>
                                              <p:pRg st="4" end="4"/>
                                            </p:txEl>
                                          </p:spTgt>
                                        </p:tgtEl>
                                        <p:attrNameLst>
                                          <p:attrName>style.visibility</p:attrName>
                                        </p:attrNameLst>
                                      </p:cBhvr>
                                      <p:to>
                                        <p:strVal val="visible"/>
                                      </p:to>
                                    </p:set>
                                    <p:animEffect transition="in" filter="fade">
                                      <p:cBhvr>
                                        <p:cTn id="28" dur="1000"/>
                                        <p:tgtEl>
                                          <p:spTgt spid="5124">
                                            <p:txEl>
                                              <p:pRg st="4" end="4"/>
                                            </p:txEl>
                                          </p:spTgt>
                                        </p:tgtEl>
                                      </p:cBhvr>
                                    </p:animEffect>
                                    <p:anim calcmode="lin" valueType="num">
                                      <p:cBhvr>
                                        <p:cTn id="29" dur="1000" fill="hold"/>
                                        <p:tgtEl>
                                          <p:spTgt spid="512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12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124">
                                            <p:txEl>
                                              <p:pRg st="5" end="5"/>
                                            </p:txEl>
                                          </p:spTgt>
                                        </p:tgtEl>
                                        <p:attrNameLst>
                                          <p:attrName>style.visibility</p:attrName>
                                        </p:attrNameLst>
                                      </p:cBhvr>
                                      <p:to>
                                        <p:strVal val="visible"/>
                                      </p:to>
                                    </p:set>
                                    <p:animEffect transition="in" filter="fade">
                                      <p:cBhvr>
                                        <p:cTn id="35" dur="1000"/>
                                        <p:tgtEl>
                                          <p:spTgt spid="5124">
                                            <p:txEl>
                                              <p:pRg st="5" end="5"/>
                                            </p:txEl>
                                          </p:spTgt>
                                        </p:tgtEl>
                                      </p:cBhvr>
                                    </p:animEffect>
                                    <p:anim calcmode="lin" valueType="num">
                                      <p:cBhvr>
                                        <p:cTn id="36" dur="1000" fill="hold"/>
                                        <p:tgtEl>
                                          <p:spTgt spid="5124">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12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124">
                                            <p:txEl>
                                              <p:pRg st="6" end="6"/>
                                            </p:txEl>
                                          </p:spTgt>
                                        </p:tgtEl>
                                        <p:attrNameLst>
                                          <p:attrName>style.visibility</p:attrName>
                                        </p:attrNameLst>
                                      </p:cBhvr>
                                      <p:to>
                                        <p:strVal val="visible"/>
                                      </p:to>
                                    </p:set>
                                    <p:animEffect transition="in" filter="fade">
                                      <p:cBhvr>
                                        <p:cTn id="42" dur="1000"/>
                                        <p:tgtEl>
                                          <p:spTgt spid="5124">
                                            <p:txEl>
                                              <p:pRg st="6" end="6"/>
                                            </p:txEl>
                                          </p:spTgt>
                                        </p:tgtEl>
                                      </p:cBhvr>
                                    </p:animEffect>
                                    <p:anim calcmode="lin" valueType="num">
                                      <p:cBhvr>
                                        <p:cTn id="43" dur="1000" fill="hold"/>
                                        <p:tgtEl>
                                          <p:spTgt spid="5124">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512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124">
                                            <p:txEl>
                                              <p:pRg st="7" end="7"/>
                                            </p:txEl>
                                          </p:spTgt>
                                        </p:tgtEl>
                                        <p:attrNameLst>
                                          <p:attrName>style.visibility</p:attrName>
                                        </p:attrNameLst>
                                      </p:cBhvr>
                                      <p:to>
                                        <p:strVal val="visible"/>
                                      </p:to>
                                    </p:set>
                                    <p:animEffect transition="in" filter="fade">
                                      <p:cBhvr>
                                        <p:cTn id="49" dur="1000"/>
                                        <p:tgtEl>
                                          <p:spTgt spid="5124">
                                            <p:txEl>
                                              <p:pRg st="7" end="7"/>
                                            </p:txEl>
                                          </p:spTgt>
                                        </p:tgtEl>
                                      </p:cBhvr>
                                    </p:animEffect>
                                    <p:anim calcmode="lin" valueType="num">
                                      <p:cBhvr>
                                        <p:cTn id="50" dur="1000" fill="hold"/>
                                        <p:tgtEl>
                                          <p:spTgt spid="5124">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512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5"/>
          <p:cNvSpPr>
            <a:spLocks noRot="1" noChangeArrowheads="1"/>
          </p:cNvSpPr>
          <p:nvPr/>
        </p:nvSpPr>
        <p:spPr bwMode="auto">
          <a:xfrm>
            <a:off x="260648" y="195486"/>
            <a:ext cx="6426994" cy="356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4500" indent="-4445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10000"/>
              </a:spcBef>
              <a:buClr>
                <a:schemeClr val="folHlink"/>
              </a:buClr>
              <a:buSzPct val="90000"/>
              <a:buFont typeface="Wingdings" panose="05000000000000000000" pitchFamily="2" charset="2"/>
              <a:buChar char="w"/>
            </a:pPr>
            <a:r>
              <a:rPr lang="zh-CN" altLang="en-US" sz="2100" b="1" dirty="0" smtClean="0">
                <a:latin typeface="Times New Roman" panose="02020603050405020304" pitchFamily="18" charset="0"/>
                <a:ea typeface="黑体" panose="02010609060101010101" pitchFamily="49" charset="-122"/>
              </a:rPr>
              <a:t>粒子数</a:t>
            </a:r>
            <a:endParaRPr lang="zh-CN" altLang="en-US" sz="2100" b="1" baseline="-25000" dirty="0" smtClean="0">
              <a:latin typeface="Times New Roman" panose="02020603050405020304" pitchFamily="18" charset="0"/>
              <a:ea typeface="黑体" panose="02010609060101010101" pitchFamily="49" charset="-122"/>
            </a:endParaRPr>
          </a:p>
          <a:p>
            <a:pPr eaLnBrk="1" hangingPunct="1">
              <a:lnSpc>
                <a:spcPct val="120000"/>
              </a:lnSpc>
              <a:spcBef>
                <a:spcPct val="10000"/>
              </a:spcBef>
              <a:buClr>
                <a:schemeClr val="folHlink"/>
              </a:buClr>
              <a:buSzPct val="90000"/>
              <a:buFont typeface="Wingdings" panose="05000000000000000000" pitchFamily="2" charset="2"/>
              <a:buChar char="ü"/>
            </a:pPr>
            <a:r>
              <a:rPr lang="en-US" altLang="zh-CN" sz="2000" b="1" i="1" dirty="0" smtClean="0">
                <a:latin typeface="Times New Roman" panose="02020603050405020304" pitchFamily="18" charset="0"/>
                <a:ea typeface="楷体_GB2312" pitchFamily="49" charset="-122"/>
              </a:rPr>
              <a:t>m</a:t>
            </a:r>
            <a:r>
              <a:rPr lang="zh-CN" altLang="en-US" sz="2000" b="1" dirty="0">
                <a:latin typeface="Times New Roman" panose="02020603050405020304" pitchFamily="18" charset="0"/>
                <a:ea typeface="楷体_GB2312" pitchFamily="49" charset="-122"/>
              </a:rPr>
              <a:t>很小，陷入局部最优的可能性很大。</a:t>
            </a:r>
            <a:r>
              <a:rPr lang="en-US" altLang="zh-CN" sz="2000" b="1" i="1" dirty="0">
                <a:latin typeface="Times New Roman" panose="02020603050405020304" pitchFamily="18" charset="0"/>
                <a:ea typeface="楷体_GB2312" pitchFamily="49" charset="-122"/>
              </a:rPr>
              <a:t>m</a:t>
            </a:r>
            <a:r>
              <a:rPr lang="zh-CN" altLang="en-US" sz="2000" b="1" dirty="0">
                <a:latin typeface="Times New Roman" panose="02020603050405020304" pitchFamily="18" charset="0"/>
                <a:ea typeface="楷体_GB2312" pitchFamily="49" charset="-122"/>
              </a:rPr>
              <a:t>很大，优化能力很好，当增长至一定水平，再增长将不再有显著的作用。</a:t>
            </a:r>
            <a:endParaRPr lang="en-US" altLang="zh-CN" sz="2000" b="1" dirty="0">
              <a:latin typeface="Times New Roman" panose="02020603050405020304" pitchFamily="18" charset="0"/>
              <a:ea typeface="楷体_GB2312" pitchFamily="49" charset="-122"/>
            </a:endParaRPr>
          </a:p>
          <a:p>
            <a:pPr eaLnBrk="1" hangingPunct="1">
              <a:lnSpc>
                <a:spcPct val="120000"/>
              </a:lnSpc>
              <a:spcBef>
                <a:spcPct val="10000"/>
              </a:spcBef>
              <a:buClr>
                <a:schemeClr val="folHlink"/>
              </a:buClr>
              <a:buSzPct val="90000"/>
              <a:buFont typeface="Wingdings" panose="05000000000000000000" pitchFamily="2" charset="2"/>
              <a:buChar char="ü"/>
            </a:pPr>
            <a:r>
              <a:rPr lang="zh-CN" altLang="en-US" sz="2000" b="1" dirty="0" smtClean="0">
                <a:latin typeface="Times New Roman" panose="02020603050405020304" pitchFamily="18" charset="0"/>
                <a:ea typeface="楷体_GB2312" pitchFamily="49" charset="-122"/>
              </a:rPr>
              <a:t>一般</a:t>
            </a:r>
            <a:r>
              <a:rPr lang="zh-CN" altLang="en-US" sz="2000" b="1" dirty="0">
                <a:latin typeface="Times New Roman" panose="02020603050405020304" pitchFamily="18" charset="0"/>
                <a:ea typeface="楷体_GB2312" pitchFamily="49" charset="-122"/>
              </a:rPr>
              <a:t>取</a:t>
            </a:r>
            <a:r>
              <a:rPr lang="en-US" altLang="zh-CN" sz="2000" b="1" dirty="0">
                <a:latin typeface="Times New Roman" panose="02020603050405020304" pitchFamily="18" charset="0"/>
                <a:ea typeface="楷体_GB2312" pitchFamily="49" charset="-122"/>
              </a:rPr>
              <a:t>20</a:t>
            </a:r>
            <a:r>
              <a:rPr lang="zh-CN" altLang="en-US" sz="2000" b="1" dirty="0">
                <a:latin typeface="Times New Roman" panose="02020603050405020304" pitchFamily="18" charset="0"/>
                <a:ea typeface="楷体_GB2312" pitchFamily="49" charset="-122"/>
              </a:rPr>
              <a:t>～</a:t>
            </a:r>
            <a:r>
              <a:rPr lang="en-US" altLang="zh-CN" sz="2000" b="1" dirty="0">
                <a:latin typeface="Times New Roman" panose="02020603050405020304" pitchFamily="18" charset="0"/>
                <a:ea typeface="楷体_GB2312" pitchFamily="49" charset="-122"/>
              </a:rPr>
              <a:t>40</a:t>
            </a:r>
            <a:r>
              <a:rPr lang="zh-CN" altLang="en-US" sz="2000" b="1" dirty="0">
                <a:latin typeface="Times New Roman" panose="02020603050405020304" pitchFamily="18" charset="0"/>
                <a:ea typeface="楷体_GB2312" pitchFamily="49" charset="-122"/>
              </a:rPr>
              <a:t>，对较难或特定类别的问题可以取</a:t>
            </a:r>
            <a:r>
              <a:rPr lang="en-US" altLang="zh-CN" sz="2000" b="1" dirty="0">
                <a:latin typeface="Times New Roman" panose="02020603050405020304" pitchFamily="18" charset="0"/>
                <a:ea typeface="楷体_GB2312" pitchFamily="49" charset="-122"/>
              </a:rPr>
              <a:t>100</a:t>
            </a:r>
            <a:r>
              <a:rPr lang="zh-CN" altLang="en-US" sz="2000" b="1" dirty="0">
                <a:latin typeface="Times New Roman" panose="02020603050405020304" pitchFamily="18" charset="0"/>
                <a:ea typeface="楷体_GB2312" pitchFamily="49" charset="-122"/>
              </a:rPr>
              <a:t>～</a:t>
            </a:r>
            <a:r>
              <a:rPr lang="en-US" altLang="zh-CN" sz="2000" b="1" dirty="0">
                <a:latin typeface="Times New Roman" panose="02020603050405020304" pitchFamily="18" charset="0"/>
                <a:ea typeface="楷体_GB2312" pitchFamily="49" charset="-122"/>
              </a:rPr>
              <a:t>200</a:t>
            </a:r>
            <a:r>
              <a:rPr lang="zh-CN" altLang="en-US" sz="2000" b="1" dirty="0">
                <a:latin typeface="Times New Roman" panose="02020603050405020304" pitchFamily="18" charset="0"/>
                <a:ea typeface="楷体_GB2312" pitchFamily="49" charset="-122"/>
              </a:rPr>
              <a:t>。</a:t>
            </a:r>
          </a:p>
          <a:p>
            <a:pPr eaLnBrk="1" hangingPunct="1">
              <a:lnSpc>
                <a:spcPct val="120000"/>
              </a:lnSpc>
              <a:spcBef>
                <a:spcPct val="10000"/>
              </a:spcBef>
              <a:buClr>
                <a:schemeClr val="folHlink"/>
              </a:buClr>
              <a:buSzPct val="90000"/>
              <a:buFont typeface="Wingdings" panose="05000000000000000000" pitchFamily="2" charset="2"/>
              <a:buNone/>
            </a:pPr>
            <a:endParaRPr lang="zh-CN" altLang="en-US" sz="2100" b="1" dirty="0" smtClean="0">
              <a:latin typeface="Times New Roman" panose="02020603050405020304" pitchFamily="18" charset="0"/>
              <a:ea typeface="楷体_GB2312" pitchFamily="49" charset="-122"/>
            </a:endParaRPr>
          </a:p>
          <a:p>
            <a:pPr eaLnBrk="1" hangingPunct="1">
              <a:lnSpc>
                <a:spcPct val="120000"/>
              </a:lnSpc>
              <a:spcBef>
                <a:spcPct val="10000"/>
              </a:spcBef>
              <a:buClr>
                <a:schemeClr val="folHlink"/>
              </a:buClr>
              <a:buSzPct val="90000"/>
              <a:buFont typeface="Wingdings" panose="05000000000000000000" pitchFamily="2" charset="2"/>
              <a:buChar char="w"/>
            </a:pPr>
            <a:r>
              <a:rPr lang="zh-CN" altLang="en-US" sz="2100" b="1" dirty="0" smtClean="0">
                <a:latin typeface="Times New Roman" panose="02020603050405020304" pitchFamily="18" charset="0"/>
                <a:ea typeface="黑体" panose="02010609060101010101" pitchFamily="49" charset="-122"/>
              </a:rPr>
              <a:t>终止条件</a:t>
            </a:r>
            <a:endParaRPr lang="zh-CN" altLang="en-US" sz="2100" b="1" baseline="-25000" dirty="0" smtClean="0">
              <a:latin typeface="Times New Roman" panose="02020603050405020304" pitchFamily="18" charset="0"/>
              <a:ea typeface="黑体" panose="02010609060101010101" pitchFamily="49" charset="-122"/>
            </a:endParaRPr>
          </a:p>
          <a:p>
            <a:pPr eaLnBrk="1" hangingPunct="1">
              <a:lnSpc>
                <a:spcPct val="120000"/>
              </a:lnSpc>
              <a:spcBef>
                <a:spcPct val="10000"/>
              </a:spcBef>
              <a:buClr>
                <a:schemeClr val="folHlink"/>
              </a:buClr>
              <a:buSzPct val="90000"/>
              <a:buFont typeface="Wingdings" panose="05000000000000000000" pitchFamily="2" charset="2"/>
              <a:buChar char="ü"/>
            </a:pPr>
            <a:r>
              <a:rPr lang="zh-CN" altLang="zh-CN" sz="2000" b="1" dirty="0" smtClean="0">
                <a:latin typeface="Times New Roman" panose="02020603050405020304" pitchFamily="18" charset="0"/>
                <a:ea typeface="楷体_GB2312" pitchFamily="49" charset="-122"/>
              </a:rPr>
              <a:t>最大</a:t>
            </a:r>
            <a:r>
              <a:rPr lang="zh-CN" altLang="zh-CN" sz="2000" b="1" dirty="0">
                <a:latin typeface="Times New Roman" panose="02020603050405020304" pitchFamily="18" charset="0"/>
                <a:ea typeface="楷体_GB2312" pitchFamily="49" charset="-122"/>
              </a:rPr>
              <a:t>迭代步数</a:t>
            </a:r>
            <a:r>
              <a:rPr lang="zh-CN" altLang="en-US" sz="2000" b="1" dirty="0">
                <a:latin typeface="Times New Roman" panose="02020603050405020304" pitchFamily="18" charset="0"/>
                <a:ea typeface="楷体_GB2312" pitchFamily="49" charset="-122"/>
              </a:rPr>
              <a:t>或</a:t>
            </a:r>
            <a:r>
              <a:rPr lang="zh-CN" altLang="zh-CN" sz="2000" b="1" dirty="0">
                <a:latin typeface="Times New Roman" panose="02020603050405020304" pitchFamily="18" charset="0"/>
                <a:ea typeface="楷体_GB2312" pitchFamily="49" charset="-122"/>
              </a:rPr>
              <a:t>可接受的满意解     </a:t>
            </a:r>
          </a:p>
          <a:p>
            <a:pPr eaLnBrk="1" hangingPunct="1">
              <a:lnSpc>
                <a:spcPct val="120000"/>
              </a:lnSpc>
              <a:spcBef>
                <a:spcPct val="10000"/>
              </a:spcBef>
              <a:buClr>
                <a:schemeClr val="folHlink"/>
              </a:buClr>
              <a:buSzPct val="90000"/>
            </a:pPr>
            <a:r>
              <a:rPr lang="zh-CN" altLang="zh-CN" sz="2400" b="1" dirty="0" smtClean="0">
                <a:ea typeface="楷体_GB2312" pitchFamily="1" charset="-122"/>
              </a:rPr>
              <a:t>  </a:t>
            </a:r>
            <a:r>
              <a:rPr lang="zh-CN" altLang="zh-CN" sz="2400" b="1" dirty="0" smtClean="0">
                <a:solidFill>
                  <a:srgbClr val="FFFF00"/>
                </a:solidFill>
                <a:ea typeface="楷体_GB2312" pitchFamily="1" charset="-122"/>
              </a:rPr>
              <a:t>   </a:t>
            </a:r>
            <a:endParaRPr lang="zh-CN" altLang="zh-CN" sz="2400" b="1" dirty="0">
              <a:solidFill>
                <a:srgbClr val="FFFF00"/>
              </a:solidFill>
              <a:ea typeface="楷体_GB2312" pitchFamily="1" charset="-122"/>
            </a:endParaRPr>
          </a:p>
          <a:p>
            <a:pPr eaLnBrk="1" hangingPunct="1">
              <a:lnSpc>
                <a:spcPct val="120000"/>
              </a:lnSpc>
              <a:spcBef>
                <a:spcPct val="10000"/>
              </a:spcBef>
              <a:buClr>
                <a:schemeClr val="folHlink"/>
              </a:buClr>
              <a:buSzPct val="90000"/>
              <a:buFont typeface="Wingdings" panose="05000000000000000000" pitchFamily="2" charset="2"/>
              <a:buNone/>
            </a:pPr>
            <a:endParaRPr lang="zh-CN" altLang="en-US" sz="2100" b="1" dirty="0">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25470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Effect transition="in" filter="fade">
                                      <p:cBhvr>
                                        <p:cTn id="7" dur="1000"/>
                                        <p:tgtEl>
                                          <p:spTgt spid="47107">
                                            <p:txEl>
                                              <p:pRg st="0" end="0"/>
                                            </p:txEl>
                                          </p:spTgt>
                                        </p:tgtEl>
                                      </p:cBhvr>
                                    </p:animEffect>
                                    <p:anim calcmode="lin" valueType="num">
                                      <p:cBhvr>
                                        <p:cTn id="8" dur="1000" fill="hold"/>
                                        <p:tgtEl>
                                          <p:spTgt spid="471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71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7107">
                                            <p:txEl>
                                              <p:pRg st="1" end="1"/>
                                            </p:txEl>
                                          </p:spTgt>
                                        </p:tgtEl>
                                        <p:attrNameLst>
                                          <p:attrName>style.visibility</p:attrName>
                                        </p:attrNameLst>
                                      </p:cBhvr>
                                      <p:to>
                                        <p:strVal val="visible"/>
                                      </p:to>
                                    </p:set>
                                    <p:animEffect transition="in" filter="fade">
                                      <p:cBhvr>
                                        <p:cTn id="14" dur="1000"/>
                                        <p:tgtEl>
                                          <p:spTgt spid="47107">
                                            <p:txEl>
                                              <p:pRg st="1" end="1"/>
                                            </p:txEl>
                                          </p:spTgt>
                                        </p:tgtEl>
                                      </p:cBhvr>
                                    </p:animEffect>
                                    <p:anim calcmode="lin" valueType="num">
                                      <p:cBhvr>
                                        <p:cTn id="15" dur="1000" fill="hold"/>
                                        <p:tgtEl>
                                          <p:spTgt spid="4710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71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7107">
                                            <p:txEl>
                                              <p:pRg st="2" end="2"/>
                                            </p:txEl>
                                          </p:spTgt>
                                        </p:tgtEl>
                                        <p:attrNameLst>
                                          <p:attrName>style.visibility</p:attrName>
                                        </p:attrNameLst>
                                      </p:cBhvr>
                                      <p:to>
                                        <p:strVal val="visible"/>
                                      </p:to>
                                    </p:set>
                                    <p:animEffect transition="in" filter="fade">
                                      <p:cBhvr>
                                        <p:cTn id="21" dur="1000"/>
                                        <p:tgtEl>
                                          <p:spTgt spid="47107">
                                            <p:txEl>
                                              <p:pRg st="2" end="2"/>
                                            </p:txEl>
                                          </p:spTgt>
                                        </p:tgtEl>
                                      </p:cBhvr>
                                    </p:animEffect>
                                    <p:anim calcmode="lin" valueType="num">
                                      <p:cBhvr>
                                        <p:cTn id="22" dur="1000" fill="hold"/>
                                        <p:tgtEl>
                                          <p:spTgt spid="4710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710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7107">
                                            <p:txEl>
                                              <p:pRg st="4" end="4"/>
                                            </p:txEl>
                                          </p:spTgt>
                                        </p:tgtEl>
                                        <p:attrNameLst>
                                          <p:attrName>style.visibility</p:attrName>
                                        </p:attrNameLst>
                                      </p:cBhvr>
                                      <p:to>
                                        <p:strVal val="visible"/>
                                      </p:to>
                                    </p:set>
                                    <p:animEffect transition="in" filter="fade">
                                      <p:cBhvr>
                                        <p:cTn id="28" dur="1000"/>
                                        <p:tgtEl>
                                          <p:spTgt spid="47107">
                                            <p:txEl>
                                              <p:pRg st="4" end="4"/>
                                            </p:txEl>
                                          </p:spTgt>
                                        </p:tgtEl>
                                      </p:cBhvr>
                                    </p:animEffect>
                                    <p:anim calcmode="lin" valueType="num">
                                      <p:cBhvr>
                                        <p:cTn id="29" dur="1000" fill="hold"/>
                                        <p:tgtEl>
                                          <p:spTgt spid="47107">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710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7107">
                                            <p:txEl>
                                              <p:pRg st="5" end="5"/>
                                            </p:txEl>
                                          </p:spTgt>
                                        </p:tgtEl>
                                        <p:attrNameLst>
                                          <p:attrName>style.visibility</p:attrName>
                                        </p:attrNameLst>
                                      </p:cBhvr>
                                      <p:to>
                                        <p:strVal val="visible"/>
                                      </p:to>
                                    </p:set>
                                    <p:animEffect transition="in" filter="fade">
                                      <p:cBhvr>
                                        <p:cTn id="35" dur="1000"/>
                                        <p:tgtEl>
                                          <p:spTgt spid="47107">
                                            <p:txEl>
                                              <p:pRg st="5" end="5"/>
                                            </p:txEl>
                                          </p:spTgt>
                                        </p:tgtEl>
                                      </p:cBhvr>
                                    </p:animEffect>
                                    <p:anim calcmode="lin" valueType="num">
                                      <p:cBhvr>
                                        <p:cTn id="36" dur="1000" fill="hold"/>
                                        <p:tgtEl>
                                          <p:spTgt spid="47107">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4710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7107">
                                            <p:txEl>
                                              <p:pRg st="6" end="6"/>
                                            </p:txEl>
                                          </p:spTgt>
                                        </p:tgtEl>
                                        <p:attrNameLst>
                                          <p:attrName>style.visibility</p:attrName>
                                        </p:attrNameLst>
                                      </p:cBhvr>
                                      <p:to>
                                        <p:strVal val="visible"/>
                                      </p:to>
                                    </p:set>
                                    <p:animEffect transition="in" filter="fade">
                                      <p:cBhvr>
                                        <p:cTn id="42" dur="1000"/>
                                        <p:tgtEl>
                                          <p:spTgt spid="47107">
                                            <p:txEl>
                                              <p:pRg st="6" end="6"/>
                                            </p:txEl>
                                          </p:spTgt>
                                        </p:tgtEl>
                                      </p:cBhvr>
                                    </p:animEffect>
                                    <p:anim calcmode="lin" valueType="num">
                                      <p:cBhvr>
                                        <p:cTn id="43" dur="1000" fill="hold"/>
                                        <p:tgtEl>
                                          <p:spTgt spid="47107">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4710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4665" y="2023"/>
            <a:ext cx="6192688" cy="3071610"/>
          </a:xfrm>
          <a:prstGeom prst="rect">
            <a:avLst/>
          </a:prstGeom>
        </p:spPr>
        <p:txBody>
          <a:bodyPr wrap="square">
            <a:spAutoFit/>
          </a:bodyPr>
          <a:lstStyle/>
          <a:p>
            <a:pPr>
              <a:lnSpc>
                <a:spcPct val="120000"/>
              </a:lnSpc>
              <a:spcBef>
                <a:spcPts val="600"/>
              </a:spcBef>
              <a:spcAft>
                <a:spcPts val="600"/>
              </a:spcAft>
              <a:buClr>
                <a:schemeClr val="folHlink"/>
              </a:buClr>
              <a:buSzPct val="90000"/>
              <a:buFont typeface="Wingdings" panose="05000000000000000000" pitchFamily="2" charset="2"/>
              <a:buChar char="w"/>
            </a:pPr>
            <a:r>
              <a:rPr lang="zh-CN" altLang="en-US" b="1" dirty="0" smtClean="0">
                <a:latin typeface="Times New Roman" panose="02020603050405020304" pitchFamily="18" charset="0"/>
                <a:ea typeface="黑体" panose="02010609060101010101" pitchFamily="49" charset="-122"/>
              </a:rPr>
              <a:t>最大速度</a:t>
            </a:r>
            <a:r>
              <a:rPr lang="en-US" altLang="zh-CN" b="1" i="1" dirty="0" err="1" smtClean="0">
                <a:latin typeface="Times New Roman" panose="02020603050405020304" pitchFamily="18" charset="0"/>
                <a:ea typeface="黑体" panose="02010609060101010101" pitchFamily="49" charset="-122"/>
              </a:rPr>
              <a:t>v</a:t>
            </a:r>
            <a:r>
              <a:rPr lang="en-US" altLang="zh-CN" b="1" i="1" baseline="-25000" dirty="0" err="1" smtClean="0">
                <a:latin typeface="Times New Roman" panose="02020603050405020304" pitchFamily="18" charset="0"/>
                <a:ea typeface="黑体" panose="02010609060101010101" pitchFamily="49" charset="-122"/>
              </a:rPr>
              <a:t>max</a:t>
            </a:r>
            <a:endParaRPr lang="en-US" altLang="zh-CN" b="1" i="1" baseline="-25000" dirty="0" smtClean="0">
              <a:latin typeface="Times New Roman" panose="02020603050405020304" pitchFamily="18" charset="0"/>
              <a:ea typeface="黑体" panose="02010609060101010101" pitchFamily="49" charset="-122"/>
            </a:endParaRPr>
          </a:p>
          <a:p>
            <a:pPr marL="444500" indent="-444500">
              <a:lnSpc>
                <a:spcPct val="120000"/>
              </a:lnSpc>
              <a:spcBef>
                <a:spcPts val="600"/>
              </a:spcBef>
              <a:spcAft>
                <a:spcPts val="600"/>
              </a:spcAft>
              <a:buClr>
                <a:schemeClr val="folHlink"/>
              </a:buClr>
              <a:buSzPct val="90000"/>
              <a:buFont typeface="Wingdings" panose="05000000000000000000" pitchFamily="2" charset="2"/>
              <a:buChar char="ü"/>
            </a:pPr>
            <a:r>
              <a:rPr lang="zh-CN" altLang="zh-CN" sz="2000" b="1" dirty="0" smtClean="0">
                <a:latin typeface="Times New Roman" panose="02020603050405020304" pitchFamily="18" charset="0"/>
                <a:ea typeface="楷体_GB2312" pitchFamily="49" charset="-122"/>
              </a:rPr>
              <a:t>在于维护算法的探索能力与开发能力的平衡</a:t>
            </a:r>
            <a:r>
              <a:rPr lang="zh-CN" altLang="en-US" sz="2000" b="1" dirty="0" smtClean="0">
                <a:latin typeface="Times New Roman" panose="02020603050405020304" pitchFamily="18" charset="0"/>
                <a:ea typeface="楷体_GB2312" pitchFamily="49" charset="-122"/>
              </a:rPr>
              <a:t>。</a:t>
            </a:r>
            <a:r>
              <a:rPr lang="zh-CN" altLang="zh-CN" sz="2000" b="1" dirty="0" smtClean="0">
                <a:latin typeface="Times New Roman" panose="02020603050405020304" pitchFamily="18" charset="0"/>
                <a:ea typeface="楷体_GB2312" pitchFamily="49" charset="-122"/>
              </a:rPr>
              <a:t>    </a:t>
            </a:r>
            <a:endParaRPr lang="en-US" altLang="zh-CN" sz="2000" b="1" dirty="0" smtClean="0">
              <a:latin typeface="Times New Roman" panose="02020603050405020304" pitchFamily="18" charset="0"/>
              <a:ea typeface="楷体_GB2312" pitchFamily="49" charset="-122"/>
            </a:endParaRPr>
          </a:p>
          <a:p>
            <a:pPr marL="444500" indent="-444500">
              <a:lnSpc>
                <a:spcPct val="120000"/>
              </a:lnSpc>
              <a:spcBef>
                <a:spcPts val="600"/>
              </a:spcBef>
              <a:spcAft>
                <a:spcPts val="600"/>
              </a:spcAft>
              <a:buClr>
                <a:schemeClr val="folHlink"/>
              </a:buClr>
              <a:buSzPct val="90000"/>
              <a:buFont typeface="Wingdings" panose="05000000000000000000" pitchFamily="2" charset="2"/>
              <a:buChar char="ü"/>
            </a:pPr>
            <a:r>
              <a:rPr lang="zh-CN" altLang="en-US" b="1" i="1" dirty="0" smtClean="0">
                <a:latin typeface="Times New Roman" panose="02020603050405020304" pitchFamily="18" charset="0"/>
                <a:ea typeface="楷体_GB2312" pitchFamily="1" charset="-122"/>
              </a:rPr>
              <a:t>V</a:t>
            </a:r>
            <a:r>
              <a:rPr lang="zh-CN" altLang="en-US" b="1" i="1" baseline="-25000" dirty="0" smtClean="0">
                <a:latin typeface="Times New Roman" panose="02020603050405020304" pitchFamily="18" charset="0"/>
                <a:ea typeface="楷体_GB2312" pitchFamily="1" charset="-122"/>
              </a:rPr>
              <a:t>m</a:t>
            </a:r>
            <a:r>
              <a:rPr lang="zh-CN" altLang="en-US" b="1" dirty="0" smtClean="0">
                <a:ea typeface="楷体_GB2312" pitchFamily="1" charset="-122"/>
              </a:rPr>
              <a:t>较大时，探索能力增强，但</a:t>
            </a:r>
            <a:r>
              <a:rPr lang="zh-CN" altLang="zh-CN" b="1" dirty="0" smtClean="0">
                <a:ea typeface="楷体_GB2312" pitchFamily="1" charset="-122"/>
              </a:rPr>
              <a:t>粒子容易飞过最优解</a:t>
            </a:r>
            <a:r>
              <a:rPr lang="zh-CN" altLang="en-US" b="1" dirty="0" smtClean="0">
                <a:ea typeface="楷体_GB2312" pitchFamily="1" charset="-122"/>
              </a:rPr>
              <a:t>。</a:t>
            </a:r>
            <a:endParaRPr lang="en-US" altLang="zh-CN" b="1" dirty="0" smtClean="0">
              <a:ea typeface="楷体_GB2312" pitchFamily="1" charset="-122"/>
            </a:endParaRPr>
          </a:p>
          <a:p>
            <a:pPr marL="444500" indent="-444500">
              <a:lnSpc>
                <a:spcPct val="120000"/>
              </a:lnSpc>
              <a:spcBef>
                <a:spcPts val="600"/>
              </a:spcBef>
              <a:spcAft>
                <a:spcPts val="600"/>
              </a:spcAft>
              <a:buClr>
                <a:schemeClr val="folHlink"/>
              </a:buClr>
              <a:buSzPct val="90000"/>
              <a:buFont typeface="Wingdings" panose="05000000000000000000" pitchFamily="2" charset="2"/>
              <a:buChar char="ü"/>
            </a:pPr>
            <a:r>
              <a:rPr lang="zh-CN" altLang="en-US" b="1" i="1" dirty="0" smtClean="0">
                <a:latin typeface="Times New Roman" panose="02020603050405020304" pitchFamily="18" charset="0"/>
                <a:ea typeface="楷体_GB2312" pitchFamily="1" charset="-122"/>
              </a:rPr>
              <a:t>V</a:t>
            </a:r>
            <a:r>
              <a:rPr lang="zh-CN" altLang="en-US" b="1" i="1" baseline="-25000" dirty="0" smtClean="0">
                <a:latin typeface="Times New Roman" panose="02020603050405020304" pitchFamily="18" charset="0"/>
                <a:ea typeface="楷体_GB2312" pitchFamily="1" charset="-122"/>
              </a:rPr>
              <a:t>m</a:t>
            </a:r>
            <a:r>
              <a:rPr lang="zh-CN" altLang="en-US" b="1" dirty="0" smtClean="0">
                <a:ea typeface="楷体_GB2312" pitchFamily="1" charset="-122"/>
              </a:rPr>
              <a:t>较小时，开发能力增强，</a:t>
            </a:r>
            <a:r>
              <a:rPr lang="zh-CN" altLang="zh-CN" b="1" dirty="0" smtClean="0">
                <a:ea typeface="楷体_GB2312" pitchFamily="1" charset="-122"/>
              </a:rPr>
              <a:t>容易陷入局部最优</a:t>
            </a:r>
            <a:r>
              <a:rPr lang="zh-CN" altLang="en-US" b="1" dirty="0" smtClean="0">
                <a:ea typeface="楷体_GB2312" pitchFamily="1" charset="-122"/>
              </a:rPr>
              <a:t>。</a:t>
            </a:r>
            <a:r>
              <a:rPr lang="zh-CN" altLang="en-US" b="1" dirty="0" smtClean="0">
                <a:latin typeface="Times New Roman" panose="02020603050405020304" pitchFamily="18" charset="0"/>
                <a:ea typeface="楷体_GB2312" pitchFamily="49" charset="-122"/>
              </a:rPr>
              <a:t>决定粒子在一个循环中最大的移动距离，通常设定为粒子的范围宽度。</a:t>
            </a:r>
            <a:endParaRPr lang="en-US" altLang="zh-CN" b="1" dirty="0" smtClean="0">
              <a:latin typeface="Times New Roman" panose="02020603050405020304" pitchFamily="18" charset="0"/>
              <a:ea typeface="楷体_GB2312" pitchFamily="49" charset="-122"/>
            </a:endParaRPr>
          </a:p>
          <a:p>
            <a:pPr marL="444500" indent="-444500">
              <a:lnSpc>
                <a:spcPct val="120000"/>
              </a:lnSpc>
              <a:spcBef>
                <a:spcPts val="600"/>
              </a:spcBef>
              <a:spcAft>
                <a:spcPts val="600"/>
              </a:spcAft>
              <a:buClr>
                <a:schemeClr val="folHlink"/>
              </a:buClr>
              <a:buSzPct val="90000"/>
              <a:buFont typeface="Wingdings" panose="05000000000000000000" pitchFamily="2" charset="2"/>
              <a:buChar char="ü"/>
            </a:pPr>
            <a:r>
              <a:rPr lang="zh-CN" altLang="en-US" b="1" i="1" dirty="0" smtClean="0">
                <a:latin typeface="Times New Roman" panose="02020603050405020304" pitchFamily="18" charset="0"/>
                <a:ea typeface="楷体_GB2312" pitchFamily="1" charset="-122"/>
              </a:rPr>
              <a:t>V</a:t>
            </a:r>
            <a:r>
              <a:rPr lang="zh-CN" altLang="en-US" b="1" i="1" baseline="-25000" dirty="0" smtClean="0">
                <a:latin typeface="Times New Roman" panose="02020603050405020304" pitchFamily="18" charset="0"/>
                <a:ea typeface="楷体_GB2312" pitchFamily="1" charset="-122"/>
              </a:rPr>
              <a:t>m</a:t>
            </a:r>
            <a:r>
              <a:rPr lang="zh-CN" altLang="en-US" b="1" dirty="0" smtClean="0">
                <a:latin typeface="Times New Roman" panose="02020603050405020304" pitchFamily="18" charset="0"/>
                <a:ea typeface="楷体_GB2312" pitchFamily="1" charset="-122"/>
              </a:rPr>
              <a:t>一般设为每维变量变化范围的10％~20％.    </a:t>
            </a:r>
            <a:r>
              <a:rPr lang="zh-CN" altLang="en-US" b="1" dirty="0" smtClean="0">
                <a:solidFill>
                  <a:schemeClr val="bg1"/>
                </a:solidFill>
                <a:latin typeface="Times New Roman" panose="02020603050405020304" pitchFamily="18" charset="0"/>
                <a:ea typeface="楷体_GB2312" pitchFamily="1" charset="-122"/>
              </a:rPr>
              <a:t> </a:t>
            </a:r>
            <a:endParaRPr lang="zh-CN" altLang="en-US" b="1" dirty="0">
              <a:solidFill>
                <a:schemeClr val="bg1"/>
              </a:solidFill>
              <a:latin typeface="Times New Roman" panose="02020603050405020304" pitchFamily="18" charset="0"/>
              <a:ea typeface="楷体_GB2312" pitchFamily="1" charset="-122"/>
            </a:endParaRPr>
          </a:p>
        </p:txBody>
      </p:sp>
      <p:sp>
        <p:nvSpPr>
          <p:cNvPr id="3" name="矩形 2"/>
          <p:cNvSpPr/>
          <p:nvPr/>
        </p:nvSpPr>
        <p:spPr>
          <a:xfrm>
            <a:off x="377301" y="3363838"/>
            <a:ext cx="6192688" cy="1686616"/>
          </a:xfrm>
          <a:prstGeom prst="rect">
            <a:avLst/>
          </a:prstGeom>
        </p:spPr>
        <p:txBody>
          <a:bodyPr wrap="square">
            <a:spAutoFit/>
          </a:bodyPr>
          <a:lstStyle/>
          <a:p>
            <a:pPr indent="-285750">
              <a:lnSpc>
                <a:spcPct val="120000"/>
              </a:lnSpc>
              <a:spcBef>
                <a:spcPts val="600"/>
              </a:spcBef>
              <a:spcAft>
                <a:spcPts val="600"/>
              </a:spcAft>
              <a:buClr>
                <a:schemeClr val="folHlink"/>
              </a:buClr>
              <a:buSzPct val="90000"/>
              <a:buFont typeface="Wingdings" panose="05000000000000000000" pitchFamily="2" charset="2"/>
              <a:buChar char="w"/>
            </a:pPr>
            <a:r>
              <a:rPr lang="zh-CN" altLang="en-US" b="1" dirty="0">
                <a:latin typeface="Times New Roman" panose="02020603050405020304" pitchFamily="18" charset="0"/>
                <a:ea typeface="黑体" panose="02010609060101010101" pitchFamily="49" charset="-122"/>
              </a:rPr>
              <a:t>粒子空间的初始化  </a:t>
            </a:r>
            <a:endParaRPr lang="en-US" altLang="zh-CN" b="1" dirty="0" smtClean="0">
              <a:latin typeface="Times New Roman" panose="02020603050405020304" pitchFamily="18" charset="0"/>
              <a:ea typeface="黑体" panose="02010609060101010101" pitchFamily="49" charset="-122"/>
            </a:endParaRPr>
          </a:p>
          <a:p>
            <a:pPr marL="444500" indent="-444500">
              <a:lnSpc>
                <a:spcPct val="120000"/>
              </a:lnSpc>
              <a:spcBef>
                <a:spcPts val="600"/>
              </a:spcBef>
              <a:spcAft>
                <a:spcPts val="600"/>
              </a:spcAft>
              <a:buClr>
                <a:schemeClr val="folHlink"/>
              </a:buClr>
              <a:buSzPct val="90000"/>
              <a:buFont typeface="Wingdings" panose="05000000000000000000" pitchFamily="2" charset="2"/>
              <a:buChar char="ü"/>
            </a:pPr>
            <a:r>
              <a:rPr lang="zh-CN" altLang="zh-CN" sz="2000" b="1" dirty="0">
                <a:latin typeface="Times New Roman" panose="02020603050405020304" pitchFamily="18" charset="0"/>
                <a:ea typeface="楷体_GB2312" pitchFamily="49" charset="-122"/>
              </a:rPr>
              <a:t>较好地选择粒子的初始化空间，将大大缩短</a:t>
            </a:r>
            <a:r>
              <a:rPr lang="zh-CN" altLang="zh-CN" sz="2000" b="1" dirty="0" smtClean="0">
                <a:latin typeface="Times New Roman" panose="02020603050405020304" pitchFamily="18" charset="0"/>
                <a:ea typeface="楷体_GB2312" pitchFamily="49" charset="-122"/>
              </a:rPr>
              <a:t>收敛时间</a:t>
            </a:r>
            <a:r>
              <a:rPr lang="zh-CN" altLang="en-US" sz="2000" b="1" dirty="0">
                <a:latin typeface="Times New Roman" panose="02020603050405020304" pitchFamily="18" charset="0"/>
                <a:ea typeface="楷体_GB2312" pitchFamily="49" charset="-122"/>
              </a:rPr>
              <a:t>。</a:t>
            </a:r>
            <a:r>
              <a:rPr lang="zh-CN" altLang="zh-CN" sz="2000" b="1" dirty="0" smtClean="0">
                <a:latin typeface="Times New Roman" panose="02020603050405020304" pitchFamily="18" charset="0"/>
                <a:ea typeface="楷体_GB2312" pitchFamily="49" charset="-122"/>
              </a:rPr>
              <a:t>初始化</a:t>
            </a:r>
            <a:r>
              <a:rPr lang="zh-CN" altLang="zh-CN" sz="2000" b="1" dirty="0">
                <a:latin typeface="Times New Roman" panose="02020603050405020304" pitchFamily="18" charset="0"/>
                <a:ea typeface="楷体_GB2312" pitchFamily="49" charset="-122"/>
              </a:rPr>
              <a:t>空间根据具体问题的不同而</a:t>
            </a:r>
            <a:r>
              <a:rPr lang="zh-CN" altLang="zh-CN" sz="2000" b="1" dirty="0" smtClean="0">
                <a:latin typeface="Times New Roman" panose="02020603050405020304" pitchFamily="18" charset="0"/>
                <a:ea typeface="楷体_GB2312" pitchFamily="49" charset="-122"/>
              </a:rPr>
              <a:t>不同</a:t>
            </a:r>
            <a:r>
              <a:rPr lang="zh-CN" altLang="zh-CN" sz="2000" b="1" dirty="0">
                <a:latin typeface="Times New Roman" panose="02020603050405020304" pitchFamily="18" charset="0"/>
                <a:ea typeface="楷体_GB2312" pitchFamily="49" charset="-122"/>
              </a:rPr>
              <a:t>，</a:t>
            </a:r>
            <a:r>
              <a:rPr lang="zh-CN" altLang="zh-CN" sz="2000" b="1" dirty="0" smtClean="0">
                <a:latin typeface="Times New Roman" panose="02020603050405020304" pitchFamily="18" charset="0"/>
                <a:ea typeface="楷体_GB2312" pitchFamily="49" charset="-122"/>
              </a:rPr>
              <a:t>也就是说</a:t>
            </a:r>
            <a:r>
              <a:rPr lang="zh-CN" altLang="zh-CN" sz="2000" b="1" dirty="0">
                <a:latin typeface="Times New Roman" panose="02020603050405020304" pitchFamily="18" charset="0"/>
                <a:ea typeface="楷体_GB2312" pitchFamily="49" charset="-122"/>
              </a:rPr>
              <a:t>，这是问题依赖的</a:t>
            </a:r>
            <a:r>
              <a:rPr lang="en-US" altLang="zh-CN" sz="2000" b="1" dirty="0">
                <a:latin typeface="Times New Roman" panose="02020603050405020304" pitchFamily="18" charset="0"/>
                <a:ea typeface="楷体_GB2312" pitchFamily="49" charset="-122"/>
              </a:rPr>
              <a:t>         </a:t>
            </a:r>
            <a:endParaRPr lang="zh-CN" altLang="en-US" sz="2000" b="1" dirty="0">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30645296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10" name="Line 14"/>
          <p:cNvSpPr>
            <a:spLocks noChangeShapeType="1"/>
          </p:cNvSpPr>
          <p:nvPr/>
        </p:nvSpPr>
        <p:spPr bwMode="auto">
          <a:xfrm flipV="1">
            <a:off x="1430016" y="1185146"/>
            <a:ext cx="2591990" cy="539354"/>
          </a:xfrm>
          <a:prstGeom prst="line">
            <a:avLst/>
          </a:prstGeom>
          <a:noFill/>
          <a:ln w="38100">
            <a:solidFill>
              <a:srgbClr val="FFFFFF"/>
            </a:solidFill>
            <a:prstDash val="lgDash"/>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sp>
        <p:nvSpPr>
          <p:cNvPr id="260111" name="Line 15"/>
          <p:cNvSpPr>
            <a:spLocks noChangeShapeType="1"/>
          </p:cNvSpPr>
          <p:nvPr/>
        </p:nvSpPr>
        <p:spPr bwMode="auto">
          <a:xfrm>
            <a:off x="4076775" y="1238724"/>
            <a:ext cx="1620441" cy="1079897"/>
          </a:xfrm>
          <a:prstGeom prst="line">
            <a:avLst/>
          </a:prstGeom>
          <a:noFill/>
          <a:ln w="38100">
            <a:solidFill>
              <a:srgbClr val="FFFFFF"/>
            </a:solidFill>
            <a:prstDash val="lgDash"/>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sp>
        <p:nvSpPr>
          <p:cNvPr id="260105" name="Line 9"/>
          <p:cNvSpPr>
            <a:spLocks noChangeShapeType="1"/>
          </p:cNvSpPr>
          <p:nvPr/>
        </p:nvSpPr>
        <p:spPr bwMode="auto">
          <a:xfrm flipV="1">
            <a:off x="1700288" y="1886424"/>
            <a:ext cx="3780235" cy="756047"/>
          </a:xfrm>
          <a:prstGeom prst="line">
            <a:avLst/>
          </a:prstGeom>
          <a:noFill/>
          <a:ln w="38100">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sp>
        <p:nvSpPr>
          <p:cNvPr id="260137" name="Rectangle 41"/>
          <p:cNvSpPr>
            <a:spLocks noChangeArrowheads="1"/>
          </p:cNvSpPr>
          <p:nvPr/>
        </p:nvSpPr>
        <p:spPr bwMode="auto">
          <a:xfrm>
            <a:off x="1484784" y="699720"/>
            <a:ext cx="3995738" cy="1079897"/>
          </a:xfrm>
          <a:prstGeom prst="rect">
            <a:avLst/>
          </a:prstGeom>
          <a:solidFill>
            <a:schemeClr val="accent1">
              <a:alpha val="0"/>
            </a:schemeClr>
          </a:solidFill>
          <a:ln w="28575">
            <a:solidFill>
              <a:srgbClr val="FF0000"/>
            </a:solidFill>
            <a:prstDash val="dashDot"/>
            <a:miter lim="800000"/>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60133" name="Line 37"/>
          <p:cNvSpPr>
            <a:spLocks noChangeShapeType="1"/>
          </p:cNvSpPr>
          <p:nvPr/>
        </p:nvSpPr>
        <p:spPr bwMode="auto">
          <a:xfrm flipV="1">
            <a:off x="1430016" y="1724500"/>
            <a:ext cx="0" cy="701278"/>
          </a:xfrm>
          <a:prstGeom prst="line">
            <a:avLst/>
          </a:prstGeom>
          <a:noFill/>
          <a:ln w="38100">
            <a:solidFill>
              <a:srgbClr val="FFFFFF"/>
            </a:solidFill>
            <a:prstDash val="lgDash"/>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sp>
        <p:nvSpPr>
          <p:cNvPr id="260101" name="Oval 5"/>
          <p:cNvSpPr>
            <a:spLocks noChangeArrowheads="1"/>
          </p:cNvSpPr>
          <p:nvPr/>
        </p:nvSpPr>
        <p:spPr bwMode="auto">
          <a:xfrm>
            <a:off x="1214512" y="2426968"/>
            <a:ext cx="485775" cy="485775"/>
          </a:xfrm>
          <a:prstGeom prst="ellipse">
            <a:avLst/>
          </a:prstGeom>
          <a:solidFill>
            <a:srgbClr val="C0C0C0"/>
          </a:solidFill>
          <a:ln w="9525">
            <a:solidFill>
              <a:schemeClr val="tx1"/>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60102" name="Line 6"/>
          <p:cNvSpPr>
            <a:spLocks noChangeShapeType="1"/>
          </p:cNvSpPr>
          <p:nvPr/>
        </p:nvSpPr>
        <p:spPr bwMode="auto">
          <a:xfrm flipV="1">
            <a:off x="1430016" y="429100"/>
            <a:ext cx="0" cy="1997869"/>
          </a:xfrm>
          <a:prstGeom prst="line">
            <a:avLst/>
          </a:prstGeom>
          <a:noFill/>
          <a:ln w="38100">
            <a:solidFill>
              <a:srgbClr val="003366"/>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sp>
        <p:nvSpPr>
          <p:cNvPr id="260103" name="Line 7"/>
          <p:cNvSpPr>
            <a:spLocks noChangeShapeType="1"/>
          </p:cNvSpPr>
          <p:nvPr/>
        </p:nvSpPr>
        <p:spPr bwMode="auto">
          <a:xfrm>
            <a:off x="1484785" y="2912743"/>
            <a:ext cx="1674019" cy="1241822"/>
          </a:xfrm>
          <a:prstGeom prst="line">
            <a:avLst/>
          </a:prstGeom>
          <a:noFill/>
          <a:ln w="38100">
            <a:solidFill>
              <a:srgbClr val="3399FF"/>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sp>
        <p:nvSpPr>
          <p:cNvPr id="260104" name="Line 8"/>
          <p:cNvSpPr>
            <a:spLocks noChangeShapeType="1"/>
          </p:cNvSpPr>
          <p:nvPr/>
        </p:nvSpPr>
        <p:spPr bwMode="auto">
          <a:xfrm flipV="1">
            <a:off x="1700288" y="2480546"/>
            <a:ext cx="3780235" cy="166688"/>
          </a:xfrm>
          <a:prstGeom prst="line">
            <a:avLst/>
          </a:prstGeom>
          <a:noFill/>
          <a:ln w="762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sp>
        <p:nvSpPr>
          <p:cNvPr id="260106" name="Oval 10"/>
          <p:cNvSpPr>
            <a:spLocks noChangeArrowheads="1"/>
          </p:cNvSpPr>
          <p:nvPr/>
        </p:nvSpPr>
        <p:spPr bwMode="auto">
          <a:xfrm>
            <a:off x="5481712" y="1400650"/>
            <a:ext cx="1133475" cy="809625"/>
          </a:xfrm>
          <a:prstGeom prst="ellipse">
            <a:avLst/>
          </a:prstGeom>
          <a:solidFill>
            <a:srgbClr val="333399"/>
          </a:solidFill>
          <a:ln w="9525">
            <a:solidFill>
              <a:schemeClr val="tx1"/>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algn="ctr" eaLnBrk="0" fontAlgn="base" hangingPunct="0">
              <a:spcBef>
                <a:spcPct val="0"/>
              </a:spcBef>
              <a:spcAft>
                <a:spcPct val="0"/>
              </a:spcAft>
            </a:pPr>
            <a:r>
              <a:rPr lang="zh-TW" altLang="en-US" b="1" dirty="0">
                <a:solidFill>
                  <a:srgbClr val="EAEAEA"/>
                </a:solidFill>
                <a:latin typeface="Times New Roman" panose="02020603050405020304" pitchFamily="18" charset="0"/>
                <a:ea typeface="楷体_GB2312" pitchFamily="49" charset="-122"/>
              </a:rPr>
              <a:t>目前</a:t>
            </a:r>
          </a:p>
          <a:p>
            <a:pPr algn="ctr" eaLnBrk="0" fontAlgn="base" hangingPunct="0">
              <a:spcBef>
                <a:spcPct val="0"/>
              </a:spcBef>
              <a:spcAft>
                <a:spcPct val="0"/>
              </a:spcAft>
            </a:pPr>
            <a:r>
              <a:rPr lang="zh-TW" altLang="en-US" b="1" dirty="0">
                <a:solidFill>
                  <a:srgbClr val="EAEAEA"/>
                </a:solidFill>
                <a:latin typeface="Times New Roman" panose="02020603050405020304" pitchFamily="18" charset="0"/>
                <a:ea typeface="楷体_GB2312" pitchFamily="49" charset="-122"/>
              </a:rPr>
              <a:t>最佳解</a:t>
            </a:r>
          </a:p>
        </p:txBody>
      </p:sp>
      <p:sp>
        <p:nvSpPr>
          <p:cNvPr id="260107" name="Oval 11"/>
          <p:cNvSpPr>
            <a:spLocks noChangeArrowheads="1"/>
          </p:cNvSpPr>
          <p:nvPr/>
        </p:nvSpPr>
        <p:spPr bwMode="auto">
          <a:xfrm>
            <a:off x="3158803" y="3723559"/>
            <a:ext cx="1133475" cy="809625"/>
          </a:xfrm>
          <a:prstGeom prst="ellipse">
            <a:avLst/>
          </a:prstGeom>
          <a:solidFill>
            <a:srgbClr val="3399FF"/>
          </a:solidFill>
          <a:ln w="9525">
            <a:solidFill>
              <a:schemeClr val="tx1"/>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algn="ctr" eaLnBrk="0" fontAlgn="base" hangingPunct="0">
              <a:spcBef>
                <a:spcPct val="0"/>
              </a:spcBef>
              <a:spcAft>
                <a:spcPct val="0"/>
              </a:spcAft>
            </a:pPr>
            <a:r>
              <a:rPr lang="zh-CN" altLang="en-US" b="1">
                <a:solidFill>
                  <a:srgbClr val="EAEAEA"/>
                </a:solidFill>
                <a:latin typeface="Times New Roman" panose="02020603050405020304" pitchFamily="18" charset="0"/>
                <a:ea typeface="楷体_GB2312" pitchFamily="49" charset="-122"/>
              </a:rPr>
              <a:t>区域</a:t>
            </a:r>
          </a:p>
          <a:p>
            <a:pPr algn="ctr" eaLnBrk="0" fontAlgn="base" hangingPunct="0">
              <a:spcBef>
                <a:spcPct val="0"/>
              </a:spcBef>
              <a:spcAft>
                <a:spcPct val="0"/>
              </a:spcAft>
            </a:pPr>
            <a:r>
              <a:rPr lang="zh-TW" altLang="en-US" b="1">
                <a:solidFill>
                  <a:srgbClr val="EAEAEA"/>
                </a:solidFill>
                <a:latin typeface="Times New Roman" panose="02020603050405020304" pitchFamily="18" charset="0"/>
                <a:ea typeface="楷体_GB2312" pitchFamily="49" charset="-122"/>
              </a:rPr>
              <a:t>最佳解</a:t>
            </a:r>
          </a:p>
        </p:txBody>
      </p:sp>
      <p:graphicFrame>
        <p:nvGraphicFramePr>
          <p:cNvPr id="260108" name="Object 326"/>
          <p:cNvGraphicFramePr>
            <a:graphicFrameLocks noChangeAspect="1"/>
          </p:cNvGraphicFramePr>
          <p:nvPr>
            <p:extLst/>
          </p:nvPr>
        </p:nvGraphicFramePr>
        <p:xfrm>
          <a:off x="929932" y="114300"/>
          <a:ext cx="401637" cy="485775"/>
        </p:xfrm>
        <a:graphic>
          <a:graphicData uri="http://schemas.openxmlformats.org/presentationml/2006/ole">
            <mc:AlternateContent xmlns:mc="http://schemas.openxmlformats.org/markup-compatibility/2006">
              <mc:Choice xmlns:v="urn:schemas-microsoft-com:vml" Requires="v">
                <p:oleObj spid="_x0000_s4241" name="公式" r:id="rId3" imgW="228600" imgH="279400" progId="Equation.3">
                  <p:embed/>
                </p:oleObj>
              </mc:Choice>
              <mc:Fallback>
                <p:oleObj name="公式" r:id="rId3" imgW="228600" imgH="279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932" y="114300"/>
                        <a:ext cx="401637"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0109" name="Text Box 13"/>
          <p:cNvSpPr txBox="1">
            <a:spLocks noChangeArrowheads="1"/>
          </p:cNvSpPr>
          <p:nvPr/>
        </p:nvSpPr>
        <p:spPr bwMode="auto">
          <a:xfrm>
            <a:off x="691829" y="1886425"/>
            <a:ext cx="5180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eaLnBrk="0" fontAlgn="base" hangingPunct="0">
              <a:spcBef>
                <a:spcPct val="0"/>
              </a:spcBef>
              <a:spcAft>
                <a:spcPct val="0"/>
              </a:spcAft>
            </a:pPr>
            <a:r>
              <a:rPr lang="en-US" altLang="zh-TW">
                <a:solidFill>
                  <a:prstClr val="black"/>
                </a:solidFill>
                <a:latin typeface="Times New Roman" panose="02020603050405020304" pitchFamily="18" charset="0"/>
                <a:ea typeface="新細明體" panose="02020500000000000000" pitchFamily="18" charset="-120"/>
              </a:rPr>
              <a:t>W*</a:t>
            </a:r>
          </a:p>
        </p:txBody>
      </p:sp>
      <p:sp>
        <p:nvSpPr>
          <p:cNvPr id="260112" name="Oval 16"/>
          <p:cNvSpPr>
            <a:spLocks noChangeArrowheads="1"/>
          </p:cNvSpPr>
          <p:nvPr/>
        </p:nvSpPr>
        <p:spPr bwMode="auto">
          <a:xfrm>
            <a:off x="5480522" y="2265043"/>
            <a:ext cx="485775" cy="485775"/>
          </a:xfrm>
          <a:prstGeom prst="ellipse">
            <a:avLst/>
          </a:prstGeom>
          <a:solidFill>
            <a:srgbClr val="808080"/>
          </a:solidFill>
          <a:ln w="9525">
            <a:solidFill>
              <a:schemeClr val="tx1"/>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077" name="Rectangle 17"/>
          <p:cNvSpPr>
            <a:spLocks noChangeArrowheads="1"/>
          </p:cNvSpPr>
          <p:nvPr/>
        </p:nvSpPr>
        <p:spPr bwMode="auto">
          <a:xfrm>
            <a:off x="-216618" y="1741146"/>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graphicFrame>
        <p:nvGraphicFramePr>
          <p:cNvPr id="260114" name="Object 327"/>
          <p:cNvGraphicFramePr>
            <a:graphicFrameLocks noChangeAspect="1"/>
          </p:cNvGraphicFramePr>
          <p:nvPr>
            <p:extLst/>
          </p:nvPr>
        </p:nvGraphicFramePr>
        <p:xfrm>
          <a:off x="3266238" y="2656222"/>
          <a:ext cx="485775" cy="426242"/>
        </p:xfrm>
        <a:graphic>
          <a:graphicData uri="http://schemas.openxmlformats.org/presentationml/2006/ole">
            <mc:AlternateContent xmlns:mc="http://schemas.openxmlformats.org/markup-compatibility/2006">
              <mc:Choice xmlns:v="urn:schemas-microsoft-com:vml" Requires="v">
                <p:oleObj spid="_x0000_s4242" name="方程式" r:id="rId5" imgW="317362" imgH="279279" progId="Equation.3">
                  <p:embed/>
                </p:oleObj>
              </mc:Choice>
              <mc:Fallback>
                <p:oleObj name="方程式" r:id="rId5" imgW="317362" imgH="27927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6238" y="2656222"/>
                        <a:ext cx="485775" cy="426242"/>
                      </a:xfrm>
                      <a:prstGeom prst="rect">
                        <a:avLst/>
                      </a:prstGeom>
                      <a:noFill/>
                      <a:extLst/>
                    </p:spPr>
                  </p:pic>
                </p:oleObj>
              </mc:Fallback>
            </mc:AlternateContent>
          </a:graphicData>
        </a:graphic>
      </p:graphicFrame>
      <p:sp>
        <p:nvSpPr>
          <p:cNvPr id="2078" name="Rectangle 19"/>
          <p:cNvSpPr>
            <a:spLocks noChangeArrowheads="1"/>
          </p:cNvSpPr>
          <p:nvPr/>
        </p:nvSpPr>
        <p:spPr bwMode="auto">
          <a:xfrm>
            <a:off x="-216618" y="1734002"/>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graphicFrame>
        <p:nvGraphicFramePr>
          <p:cNvPr id="260116" name="Object 328"/>
          <p:cNvGraphicFramePr>
            <a:graphicFrameLocks noChangeAspect="1"/>
          </p:cNvGraphicFramePr>
          <p:nvPr>
            <p:extLst/>
          </p:nvPr>
        </p:nvGraphicFramePr>
        <p:xfrm>
          <a:off x="2994775" y="1960212"/>
          <a:ext cx="542925" cy="260350"/>
        </p:xfrm>
        <a:graphic>
          <a:graphicData uri="http://schemas.openxmlformats.org/presentationml/2006/ole">
            <mc:AlternateContent xmlns:mc="http://schemas.openxmlformats.org/markup-compatibility/2006">
              <mc:Choice xmlns:v="urn:schemas-microsoft-com:vml" Requires="v">
                <p:oleObj spid="_x0000_s4243" name="公式" r:id="rId7" imgW="622030" imgH="291973" progId="Equation.3">
                  <p:embed/>
                </p:oleObj>
              </mc:Choice>
              <mc:Fallback>
                <p:oleObj name="公式" r:id="rId7" imgW="622030" imgH="29197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4775" y="1960212"/>
                        <a:ext cx="542925" cy="260350"/>
                      </a:xfrm>
                      <a:prstGeom prst="rect">
                        <a:avLst/>
                      </a:prstGeom>
                      <a:noFill/>
                      <a:extLst/>
                    </p:spPr>
                  </p:pic>
                </p:oleObj>
              </mc:Fallback>
            </mc:AlternateContent>
          </a:graphicData>
        </a:graphic>
      </p:graphicFrame>
      <p:sp>
        <p:nvSpPr>
          <p:cNvPr id="2079" name="Rectangle 21"/>
          <p:cNvSpPr>
            <a:spLocks noChangeArrowheads="1"/>
          </p:cNvSpPr>
          <p:nvPr/>
        </p:nvSpPr>
        <p:spPr bwMode="auto">
          <a:xfrm>
            <a:off x="-216618" y="1748290"/>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graphicFrame>
        <p:nvGraphicFramePr>
          <p:cNvPr id="260118" name="Object 329"/>
          <p:cNvGraphicFramePr>
            <a:graphicFrameLocks noChangeAspect="1"/>
          </p:cNvGraphicFramePr>
          <p:nvPr>
            <p:extLst/>
          </p:nvPr>
        </p:nvGraphicFramePr>
        <p:xfrm>
          <a:off x="5857950" y="968453"/>
          <a:ext cx="432197" cy="432197"/>
        </p:xfrm>
        <a:graphic>
          <a:graphicData uri="http://schemas.openxmlformats.org/presentationml/2006/ole">
            <mc:AlternateContent xmlns:mc="http://schemas.openxmlformats.org/markup-compatibility/2006">
              <mc:Choice xmlns:v="urn:schemas-microsoft-com:vml" Requires="v">
                <p:oleObj spid="_x0000_s4244" name="方程式" r:id="rId9" imgW="253780" imgH="253780" progId="Equation.3">
                  <p:embed/>
                </p:oleObj>
              </mc:Choice>
              <mc:Fallback>
                <p:oleObj name="方程式" r:id="rId9" imgW="253780" imgH="2537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57950" y="968453"/>
                        <a:ext cx="432197" cy="4321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80" name="Rectangle 23"/>
          <p:cNvSpPr>
            <a:spLocks noChangeArrowheads="1"/>
          </p:cNvSpPr>
          <p:nvPr/>
        </p:nvSpPr>
        <p:spPr bwMode="auto">
          <a:xfrm>
            <a:off x="-216618" y="1755434"/>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graphicFrame>
        <p:nvGraphicFramePr>
          <p:cNvPr id="260120" name="Object 330"/>
          <p:cNvGraphicFramePr>
            <a:graphicFrameLocks noChangeAspect="1"/>
          </p:cNvGraphicFramePr>
          <p:nvPr>
            <p:extLst/>
          </p:nvPr>
        </p:nvGraphicFramePr>
        <p:xfrm>
          <a:off x="4238700" y="3939062"/>
          <a:ext cx="446485" cy="465534"/>
        </p:xfrm>
        <a:graphic>
          <a:graphicData uri="http://schemas.openxmlformats.org/presentationml/2006/ole">
            <mc:AlternateContent xmlns:mc="http://schemas.openxmlformats.org/markup-compatibility/2006">
              <mc:Choice xmlns:v="urn:schemas-microsoft-com:vml" Requires="v">
                <p:oleObj spid="_x0000_s4245" name="方程式" r:id="rId11" imgW="228600" imgH="241300" progId="Equation.3">
                  <p:embed/>
                </p:oleObj>
              </mc:Choice>
              <mc:Fallback>
                <p:oleObj name="方程式" r:id="rId11" imgW="228600" imgH="241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38700" y="3939062"/>
                        <a:ext cx="446485" cy="4655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81" name="Rectangle 25"/>
          <p:cNvSpPr>
            <a:spLocks noChangeArrowheads="1"/>
          </p:cNvSpPr>
          <p:nvPr/>
        </p:nvSpPr>
        <p:spPr bwMode="auto">
          <a:xfrm>
            <a:off x="-216618" y="1741146"/>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graphicFrame>
        <p:nvGraphicFramePr>
          <p:cNvPr id="260122" name="Object 331"/>
          <p:cNvGraphicFramePr>
            <a:graphicFrameLocks noChangeAspect="1"/>
          </p:cNvGraphicFramePr>
          <p:nvPr>
            <p:extLst/>
          </p:nvPr>
        </p:nvGraphicFramePr>
        <p:xfrm>
          <a:off x="1885791" y="3698743"/>
          <a:ext cx="615787" cy="290326"/>
        </p:xfrm>
        <a:graphic>
          <a:graphicData uri="http://schemas.openxmlformats.org/presentationml/2006/ole">
            <mc:AlternateContent xmlns:mc="http://schemas.openxmlformats.org/markup-compatibility/2006">
              <mc:Choice xmlns:v="urn:schemas-microsoft-com:vml" Requires="v">
                <p:oleObj spid="_x0000_s4246" name="方程式" r:id="rId13" imgW="583947" imgH="279279" progId="Equation.3">
                  <p:embed/>
                </p:oleObj>
              </mc:Choice>
              <mc:Fallback>
                <p:oleObj name="方程式" r:id="rId13" imgW="583947" imgH="27927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85791" y="3698743"/>
                        <a:ext cx="615787" cy="290326"/>
                      </a:xfrm>
                      <a:prstGeom prst="rect">
                        <a:avLst/>
                      </a:prstGeom>
                      <a:noFill/>
                      <a:extLst/>
                    </p:spPr>
                  </p:pic>
                </p:oleObj>
              </mc:Fallback>
            </mc:AlternateContent>
          </a:graphicData>
        </a:graphic>
      </p:graphicFrame>
      <p:sp>
        <p:nvSpPr>
          <p:cNvPr id="2082" name="Rectangle 27"/>
          <p:cNvSpPr>
            <a:spLocks noChangeArrowheads="1"/>
          </p:cNvSpPr>
          <p:nvPr/>
        </p:nvSpPr>
        <p:spPr bwMode="auto">
          <a:xfrm>
            <a:off x="-216618" y="1741146"/>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graphicFrame>
        <p:nvGraphicFramePr>
          <p:cNvPr id="260124" name="Object 332"/>
          <p:cNvGraphicFramePr>
            <a:graphicFrameLocks noChangeAspect="1"/>
          </p:cNvGraphicFramePr>
          <p:nvPr>
            <p:extLst/>
          </p:nvPr>
        </p:nvGraphicFramePr>
        <p:xfrm>
          <a:off x="1283569" y="2426968"/>
          <a:ext cx="416719" cy="432197"/>
        </p:xfrm>
        <a:graphic>
          <a:graphicData uri="http://schemas.openxmlformats.org/presentationml/2006/ole">
            <mc:AlternateContent xmlns:mc="http://schemas.openxmlformats.org/markup-compatibility/2006">
              <mc:Choice xmlns:v="urn:schemas-microsoft-com:vml" Requires="v">
                <p:oleObj spid="_x0000_s4247" name="方程式" r:id="rId15" imgW="266584" imgH="279279" progId="Equation.3">
                  <p:embed/>
                </p:oleObj>
              </mc:Choice>
              <mc:Fallback>
                <p:oleObj name="方程式" r:id="rId15" imgW="266584" imgH="27927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83569" y="2426968"/>
                        <a:ext cx="416719" cy="4321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0125" name="Object 333"/>
          <p:cNvGraphicFramePr>
            <a:graphicFrameLocks noChangeAspect="1"/>
          </p:cNvGraphicFramePr>
          <p:nvPr>
            <p:extLst/>
          </p:nvPr>
        </p:nvGraphicFramePr>
        <p:xfrm>
          <a:off x="5534100" y="2349577"/>
          <a:ext cx="432197" cy="339329"/>
        </p:xfrm>
        <a:graphic>
          <a:graphicData uri="http://schemas.openxmlformats.org/presentationml/2006/ole">
            <mc:AlternateContent xmlns:mc="http://schemas.openxmlformats.org/markup-compatibility/2006">
              <mc:Choice xmlns:v="urn:schemas-microsoft-com:vml" Requires="v">
                <p:oleObj spid="_x0000_s4248" name="方程式" r:id="rId17" imgW="355446" imgH="279279" progId="Equation.3">
                  <p:embed/>
                </p:oleObj>
              </mc:Choice>
              <mc:Fallback>
                <p:oleObj name="方程式" r:id="rId17" imgW="355446" imgH="27927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34100" y="2349577"/>
                        <a:ext cx="432197" cy="339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83" name="Rectangle 30"/>
          <p:cNvSpPr>
            <a:spLocks noChangeArrowheads="1"/>
          </p:cNvSpPr>
          <p:nvPr/>
        </p:nvSpPr>
        <p:spPr bwMode="auto">
          <a:xfrm>
            <a:off x="-216618" y="1748290"/>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graphicFrame>
        <p:nvGraphicFramePr>
          <p:cNvPr id="260127" name="Object 334"/>
          <p:cNvGraphicFramePr>
            <a:graphicFrameLocks noChangeAspect="1"/>
          </p:cNvGraphicFramePr>
          <p:nvPr>
            <p:extLst/>
          </p:nvPr>
        </p:nvGraphicFramePr>
        <p:xfrm>
          <a:off x="2346798" y="3270097"/>
          <a:ext cx="378619" cy="378619"/>
        </p:xfrm>
        <a:graphic>
          <a:graphicData uri="http://schemas.openxmlformats.org/presentationml/2006/ole">
            <mc:AlternateContent xmlns:mc="http://schemas.openxmlformats.org/markup-compatibility/2006">
              <mc:Choice xmlns:v="urn:schemas-microsoft-com:vml" Requires="v">
                <p:oleObj spid="_x0000_s4249" name="方程式" r:id="rId19" imgW="253780" imgH="253780" progId="Equation.3">
                  <p:embed/>
                </p:oleObj>
              </mc:Choice>
              <mc:Fallback>
                <p:oleObj name="方程式" r:id="rId19" imgW="253780" imgH="2537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46798" y="3270097"/>
                        <a:ext cx="378619" cy="378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0128" name="Text Box 32"/>
          <p:cNvSpPr txBox="1">
            <a:spLocks noChangeArrowheads="1"/>
          </p:cNvSpPr>
          <p:nvPr/>
        </p:nvSpPr>
        <p:spPr bwMode="auto">
          <a:xfrm>
            <a:off x="2586438" y="3286734"/>
            <a:ext cx="18453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eaLnBrk="0" fontAlgn="base" hangingPunct="0">
              <a:spcBef>
                <a:spcPct val="0"/>
              </a:spcBef>
              <a:spcAft>
                <a:spcPct val="0"/>
              </a:spcAft>
            </a:pPr>
            <a:r>
              <a:rPr lang="zh-TW" altLang="en-US" dirty="0">
                <a:solidFill>
                  <a:prstClr val="black"/>
                </a:solidFill>
                <a:latin typeface="Times New Roman" panose="02020603050405020304" pitchFamily="18" charset="0"/>
                <a:ea typeface="新細明體" panose="02020500000000000000" pitchFamily="18" charset="-120"/>
              </a:rPr>
              <a:t>*</a:t>
            </a:r>
            <a:r>
              <a:rPr lang="en-US" altLang="zh-TW" dirty="0">
                <a:solidFill>
                  <a:prstClr val="black"/>
                </a:solidFill>
                <a:latin typeface="Times New Roman" panose="02020603050405020304" pitchFamily="18" charset="0"/>
                <a:ea typeface="新細明體" panose="02020500000000000000" pitchFamily="18" charset="-120"/>
              </a:rPr>
              <a:t>Rand()*(           )</a:t>
            </a:r>
          </a:p>
        </p:txBody>
      </p:sp>
      <p:sp>
        <p:nvSpPr>
          <p:cNvPr id="2085" name="Rectangle 33"/>
          <p:cNvSpPr>
            <a:spLocks noChangeArrowheads="1"/>
          </p:cNvSpPr>
          <p:nvPr/>
        </p:nvSpPr>
        <p:spPr bwMode="auto">
          <a:xfrm>
            <a:off x="-216618" y="1748290"/>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graphicFrame>
        <p:nvGraphicFramePr>
          <p:cNvPr id="260130" name="Object 335"/>
          <p:cNvGraphicFramePr>
            <a:graphicFrameLocks noChangeAspect="1"/>
          </p:cNvGraphicFramePr>
          <p:nvPr>
            <p:extLst/>
          </p:nvPr>
        </p:nvGraphicFramePr>
        <p:xfrm>
          <a:off x="3298909" y="1471736"/>
          <a:ext cx="348854" cy="338257"/>
        </p:xfrm>
        <a:graphic>
          <a:graphicData uri="http://schemas.openxmlformats.org/presentationml/2006/ole">
            <mc:AlternateContent xmlns:mc="http://schemas.openxmlformats.org/markup-compatibility/2006">
              <mc:Choice xmlns:v="urn:schemas-microsoft-com:vml" Requires="v">
                <p:oleObj spid="_x0000_s4250" name="方程式" r:id="rId21" imgW="241195" imgH="253890" progId="Equation.3">
                  <p:embed/>
                </p:oleObj>
              </mc:Choice>
              <mc:Fallback>
                <p:oleObj name="方程式" r:id="rId21" imgW="241195" imgH="25389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98909" y="1471736"/>
                        <a:ext cx="348854" cy="338257"/>
                      </a:xfrm>
                      <a:prstGeom prst="rect">
                        <a:avLst/>
                      </a:prstGeom>
                      <a:noFill/>
                      <a:extLst/>
                    </p:spPr>
                  </p:pic>
                </p:oleObj>
              </mc:Fallback>
            </mc:AlternateContent>
          </a:graphicData>
        </a:graphic>
      </p:graphicFrame>
      <p:sp>
        <p:nvSpPr>
          <p:cNvPr id="260131" name="Text Box 35"/>
          <p:cNvSpPr txBox="1">
            <a:spLocks noChangeArrowheads="1"/>
          </p:cNvSpPr>
          <p:nvPr/>
        </p:nvSpPr>
        <p:spPr bwMode="auto">
          <a:xfrm>
            <a:off x="3484679" y="1483312"/>
            <a:ext cx="18453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eaLnBrk="0" fontAlgn="base" hangingPunct="0">
              <a:spcBef>
                <a:spcPct val="0"/>
              </a:spcBef>
              <a:spcAft>
                <a:spcPct val="0"/>
              </a:spcAft>
            </a:pPr>
            <a:r>
              <a:rPr lang="zh-TW" altLang="en-US" dirty="0">
                <a:solidFill>
                  <a:prstClr val="black"/>
                </a:solidFill>
                <a:latin typeface="Times New Roman" panose="02020603050405020304" pitchFamily="18" charset="0"/>
                <a:ea typeface="新細明體" panose="02020500000000000000" pitchFamily="18" charset="-120"/>
              </a:rPr>
              <a:t>*</a:t>
            </a:r>
            <a:r>
              <a:rPr lang="en-US" altLang="zh-TW" dirty="0">
                <a:solidFill>
                  <a:prstClr val="black"/>
                </a:solidFill>
                <a:latin typeface="Times New Roman" panose="02020603050405020304" pitchFamily="18" charset="0"/>
                <a:ea typeface="新細明體" panose="02020500000000000000" pitchFamily="18" charset="-120"/>
              </a:rPr>
              <a:t>Rand()*(           )</a:t>
            </a:r>
          </a:p>
        </p:txBody>
      </p:sp>
      <p:sp>
        <p:nvSpPr>
          <p:cNvPr id="260134" name="Text Box 38"/>
          <p:cNvSpPr txBox="1">
            <a:spLocks noChangeArrowheads="1"/>
          </p:cNvSpPr>
          <p:nvPr/>
        </p:nvSpPr>
        <p:spPr bwMode="auto">
          <a:xfrm>
            <a:off x="1915791" y="752950"/>
            <a:ext cx="3145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eaLnBrk="0" fontAlgn="base" hangingPunct="0">
              <a:spcBef>
                <a:spcPct val="0"/>
              </a:spcBef>
              <a:spcAft>
                <a:spcPct val="0"/>
              </a:spcAft>
            </a:pPr>
            <a:r>
              <a:rPr lang="en-US" altLang="zh-TW">
                <a:solidFill>
                  <a:prstClr val="black"/>
                </a:solidFill>
                <a:latin typeface="Times New Roman" panose="02020603050405020304" pitchFamily="18" charset="0"/>
                <a:ea typeface="新細明體" panose="02020500000000000000" pitchFamily="18" charset="-120"/>
              </a:rPr>
              <a:t>=</a:t>
            </a:r>
          </a:p>
        </p:txBody>
      </p:sp>
      <p:sp>
        <p:nvSpPr>
          <p:cNvPr id="260135" name="Text Box 39"/>
          <p:cNvSpPr txBox="1">
            <a:spLocks noChangeArrowheads="1"/>
          </p:cNvSpPr>
          <p:nvPr/>
        </p:nvSpPr>
        <p:spPr bwMode="auto">
          <a:xfrm>
            <a:off x="2671837" y="752950"/>
            <a:ext cx="3145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eaLnBrk="0" fontAlgn="base" hangingPunct="0">
              <a:spcBef>
                <a:spcPct val="0"/>
              </a:spcBef>
              <a:spcAft>
                <a:spcPct val="0"/>
              </a:spcAft>
            </a:pPr>
            <a:r>
              <a:rPr lang="en-US" altLang="zh-TW">
                <a:solidFill>
                  <a:prstClr val="black"/>
                </a:solidFill>
                <a:latin typeface="Times New Roman" panose="02020603050405020304" pitchFamily="18" charset="0"/>
                <a:ea typeface="新細明體" panose="02020500000000000000" pitchFamily="18" charset="-120"/>
              </a:rPr>
              <a:t>+</a:t>
            </a:r>
          </a:p>
        </p:txBody>
      </p:sp>
      <p:sp>
        <p:nvSpPr>
          <p:cNvPr id="260136" name="Text Box 40"/>
          <p:cNvSpPr txBox="1">
            <a:spLocks noChangeArrowheads="1"/>
          </p:cNvSpPr>
          <p:nvPr/>
        </p:nvSpPr>
        <p:spPr bwMode="auto">
          <a:xfrm>
            <a:off x="2680228" y="1321217"/>
            <a:ext cx="3145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eaLnBrk="0" fontAlgn="base" hangingPunct="0">
              <a:spcBef>
                <a:spcPct val="0"/>
              </a:spcBef>
              <a:spcAft>
                <a:spcPct val="0"/>
              </a:spcAft>
            </a:pPr>
            <a:r>
              <a:rPr lang="en-US" altLang="zh-TW">
                <a:solidFill>
                  <a:prstClr val="black"/>
                </a:solidFill>
                <a:latin typeface="Times New Roman" panose="02020603050405020304" pitchFamily="18" charset="0"/>
                <a:ea typeface="新細明體" panose="02020500000000000000" pitchFamily="18" charset="-120"/>
              </a:rPr>
              <a:t>+</a:t>
            </a:r>
          </a:p>
        </p:txBody>
      </p:sp>
      <p:sp>
        <p:nvSpPr>
          <p:cNvPr id="2090" name="Rectangle 42"/>
          <p:cNvSpPr>
            <a:spLocks noChangeArrowheads="1"/>
          </p:cNvSpPr>
          <p:nvPr/>
        </p:nvSpPr>
        <p:spPr bwMode="auto">
          <a:xfrm>
            <a:off x="-216618" y="1741146"/>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graphicFrame>
        <p:nvGraphicFramePr>
          <p:cNvPr id="260139" name="Object 337"/>
          <p:cNvGraphicFramePr>
            <a:graphicFrameLocks noChangeAspect="1"/>
          </p:cNvGraphicFramePr>
          <p:nvPr>
            <p:extLst/>
          </p:nvPr>
        </p:nvGraphicFramePr>
        <p:xfrm>
          <a:off x="4508973" y="2859165"/>
          <a:ext cx="1944290" cy="465535"/>
        </p:xfrm>
        <a:graphic>
          <a:graphicData uri="http://schemas.openxmlformats.org/presentationml/2006/ole">
            <mc:AlternateContent xmlns:mc="http://schemas.openxmlformats.org/markup-compatibility/2006">
              <mc:Choice xmlns:v="urn:schemas-microsoft-com:vml" Requires="v">
                <p:oleObj spid="_x0000_s4251" name="方程式" r:id="rId23" imgW="1155700" imgH="279400" progId="Equation.3">
                  <p:embed/>
                </p:oleObj>
              </mc:Choice>
              <mc:Fallback>
                <p:oleObj name="方程式" r:id="rId23" imgW="1155700" imgH="2794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08973" y="2859165"/>
                        <a:ext cx="1944290" cy="4655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Rectangle 3"/>
          <p:cNvSpPr txBox="1">
            <a:spLocks noChangeArrowheads="1"/>
          </p:cNvSpPr>
          <p:nvPr/>
        </p:nvSpPr>
        <p:spPr>
          <a:xfrm>
            <a:off x="1772816" y="77390"/>
            <a:ext cx="4620642" cy="522685"/>
          </a:xfrm>
          <a:prstGeom prst="rect">
            <a:avLst/>
          </a:prstGeom>
          <a:noFill/>
        </p:spPr>
        <p:txBody>
          <a:bodyP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zh-CN" altLang="en-US" sz="2000" b="1" dirty="0" smtClean="0"/>
              <a:t>粒子群优化算法演示</a:t>
            </a:r>
          </a:p>
        </p:txBody>
      </p:sp>
    </p:spTree>
    <p:extLst>
      <p:ext uri="{BB962C8B-B14F-4D97-AF65-F5344CB8AC3E}">
        <p14:creationId xmlns:p14="http://schemas.microsoft.com/office/powerpoint/2010/main" val="40033153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0101"/>
                                        </p:tgtEl>
                                        <p:attrNameLst>
                                          <p:attrName>style.visibility</p:attrName>
                                        </p:attrNameLst>
                                      </p:cBhvr>
                                      <p:to>
                                        <p:strVal val="visible"/>
                                      </p:to>
                                    </p:set>
                                    <p:animEffect transition="in" filter="fade">
                                      <p:cBhvr>
                                        <p:cTn id="7" dur="1000"/>
                                        <p:tgtEl>
                                          <p:spTgt spid="260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0124"/>
                                        </p:tgtEl>
                                        <p:attrNameLst>
                                          <p:attrName>style.visibility</p:attrName>
                                        </p:attrNameLst>
                                      </p:cBhvr>
                                      <p:to>
                                        <p:strVal val="visible"/>
                                      </p:to>
                                    </p:set>
                                    <p:animEffect transition="in" filter="fade">
                                      <p:cBhvr>
                                        <p:cTn id="12" dur="2000"/>
                                        <p:tgtEl>
                                          <p:spTgt spid="260124"/>
                                        </p:tgtEl>
                                      </p:cBhvr>
                                    </p:animEffect>
                                  </p:childTnLst>
                                </p:cTn>
                              </p:par>
                            </p:childTnLst>
                          </p:cTn>
                        </p:par>
                      </p:childTnLst>
                    </p:cTn>
                  </p:par>
                  <p:par>
                    <p:cTn id="13" fill="hold">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60102"/>
                                        </p:tgtEl>
                                        <p:attrNameLst>
                                          <p:attrName>style.visibility</p:attrName>
                                        </p:attrNameLst>
                                      </p:cBhvr>
                                      <p:to>
                                        <p:strVal val="visible"/>
                                      </p:to>
                                    </p:set>
                                    <p:animEffect transition="in" filter="wipe(down)">
                                      <p:cBhvr>
                                        <p:cTn id="17" dur="1000"/>
                                        <p:tgtEl>
                                          <p:spTgt spid="26010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60108"/>
                                        </p:tgtEl>
                                        <p:attrNameLst>
                                          <p:attrName>style.visibility</p:attrName>
                                        </p:attrNameLst>
                                      </p:cBhvr>
                                      <p:to>
                                        <p:strVal val="visible"/>
                                      </p:to>
                                    </p:set>
                                    <p:anim calcmode="lin" valueType="num">
                                      <p:cBhvr additive="base">
                                        <p:cTn id="22" dur="500" fill="hold"/>
                                        <p:tgtEl>
                                          <p:spTgt spid="260108"/>
                                        </p:tgtEl>
                                        <p:attrNameLst>
                                          <p:attrName>ppt_x</p:attrName>
                                        </p:attrNameLst>
                                      </p:cBhvr>
                                      <p:tavLst>
                                        <p:tav tm="0">
                                          <p:val>
                                            <p:strVal val="#ppt_x"/>
                                          </p:val>
                                        </p:tav>
                                        <p:tav tm="100000">
                                          <p:val>
                                            <p:strVal val="#ppt_x"/>
                                          </p:val>
                                        </p:tav>
                                      </p:tavLst>
                                    </p:anim>
                                    <p:anim calcmode="lin" valueType="num">
                                      <p:cBhvr additive="base">
                                        <p:cTn id="23" dur="500" fill="hold"/>
                                        <p:tgtEl>
                                          <p:spTgt spid="26010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260103"/>
                                        </p:tgtEl>
                                        <p:attrNameLst>
                                          <p:attrName>style.visibility</p:attrName>
                                        </p:attrNameLst>
                                      </p:cBhvr>
                                      <p:to>
                                        <p:strVal val="visible"/>
                                      </p:to>
                                    </p:set>
                                    <p:animEffect transition="in" filter="circle(in)">
                                      <p:cBhvr>
                                        <p:cTn id="28" dur="1000"/>
                                        <p:tgtEl>
                                          <p:spTgt spid="260103"/>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grpId="0" nodeType="clickEffect">
                                  <p:stCondLst>
                                    <p:cond delay="0"/>
                                  </p:stCondLst>
                                  <p:childTnLst>
                                    <p:set>
                                      <p:cBhvr>
                                        <p:cTn id="32" dur="1" fill="hold">
                                          <p:stCondLst>
                                            <p:cond delay="0"/>
                                          </p:stCondLst>
                                        </p:cTn>
                                        <p:tgtEl>
                                          <p:spTgt spid="260107"/>
                                        </p:tgtEl>
                                        <p:attrNameLst>
                                          <p:attrName>style.visibility</p:attrName>
                                        </p:attrNameLst>
                                      </p:cBhvr>
                                      <p:to>
                                        <p:strVal val="visible"/>
                                      </p:to>
                                    </p:set>
                                    <p:anim calcmode="lin" valueType="num">
                                      <p:cBhvr>
                                        <p:cTn id="33" dur="500" fill="hold"/>
                                        <p:tgtEl>
                                          <p:spTgt spid="260107"/>
                                        </p:tgtEl>
                                        <p:attrNameLst>
                                          <p:attrName>ppt_w</p:attrName>
                                        </p:attrNameLst>
                                      </p:cBhvr>
                                      <p:tavLst>
                                        <p:tav tm="0">
                                          <p:val>
                                            <p:fltVal val="0"/>
                                          </p:val>
                                        </p:tav>
                                        <p:tav tm="100000">
                                          <p:val>
                                            <p:strVal val="#ppt_w"/>
                                          </p:val>
                                        </p:tav>
                                      </p:tavLst>
                                    </p:anim>
                                    <p:anim calcmode="lin" valueType="num">
                                      <p:cBhvr>
                                        <p:cTn id="34" dur="500" fill="hold"/>
                                        <p:tgtEl>
                                          <p:spTgt spid="260107"/>
                                        </p:tgtEl>
                                        <p:attrNameLst>
                                          <p:attrName>ppt_h</p:attrName>
                                        </p:attrNameLst>
                                      </p:cBhvr>
                                      <p:tavLst>
                                        <p:tav tm="0">
                                          <p:val>
                                            <p:fltVal val="0"/>
                                          </p:val>
                                        </p:tav>
                                        <p:tav tm="100000">
                                          <p:val>
                                            <p:strVal val="#ppt_h"/>
                                          </p:val>
                                        </p:tav>
                                      </p:tavLst>
                                    </p:anim>
                                    <p:animEffect transition="in" filter="fade">
                                      <p:cBhvr>
                                        <p:cTn id="35" dur="500"/>
                                        <p:tgtEl>
                                          <p:spTgt spid="260107"/>
                                        </p:tgtEl>
                                      </p:cBhvr>
                                    </p:animEffect>
                                  </p:childTnLst>
                                </p:cTn>
                              </p:par>
                            </p:childTnLst>
                          </p:cTn>
                        </p:par>
                      </p:childTnLst>
                    </p:cTn>
                  </p:par>
                  <p:par>
                    <p:cTn id="36" fill="hold">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260120"/>
                                        </p:tgtEl>
                                        <p:attrNameLst>
                                          <p:attrName>style.visibility</p:attrName>
                                        </p:attrNameLst>
                                      </p:cBhvr>
                                      <p:to>
                                        <p:strVal val="visible"/>
                                      </p:to>
                                    </p:set>
                                    <p:animEffect transition="in" filter="fade">
                                      <p:cBhvr>
                                        <p:cTn id="40" dur="1000"/>
                                        <p:tgtEl>
                                          <p:spTgt spid="26012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60122"/>
                                        </p:tgtEl>
                                        <p:attrNameLst>
                                          <p:attrName>style.visibility</p:attrName>
                                        </p:attrNameLst>
                                      </p:cBhvr>
                                      <p:to>
                                        <p:strVal val="visible"/>
                                      </p:to>
                                    </p:set>
                                    <p:animEffect transition="in" filter="wipe(down)">
                                      <p:cBhvr>
                                        <p:cTn id="45" dur="500"/>
                                        <p:tgtEl>
                                          <p:spTgt spid="2601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60105"/>
                                        </p:tgtEl>
                                        <p:attrNameLst>
                                          <p:attrName>style.visibility</p:attrName>
                                        </p:attrNameLst>
                                      </p:cBhvr>
                                      <p:to>
                                        <p:strVal val="visible"/>
                                      </p:to>
                                    </p:set>
                                    <p:animEffect transition="in" filter="wipe(down)">
                                      <p:cBhvr>
                                        <p:cTn id="50" dur="1000"/>
                                        <p:tgtEl>
                                          <p:spTgt spid="260105"/>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0" fill="hold" grpId="0" nodeType="clickEffect">
                                  <p:stCondLst>
                                    <p:cond delay="0"/>
                                  </p:stCondLst>
                                  <p:childTnLst>
                                    <p:set>
                                      <p:cBhvr>
                                        <p:cTn id="54" dur="1" fill="hold">
                                          <p:stCondLst>
                                            <p:cond delay="0"/>
                                          </p:stCondLst>
                                        </p:cTn>
                                        <p:tgtEl>
                                          <p:spTgt spid="260106"/>
                                        </p:tgtEl>
                                        <p:attrNameLst>
                                          <p:attrName>style.visibility</p:attrName>
                                        </p:attrNameLst>
                                      </p:cBhvr>
                                      <p:to>
                                        <p:strVal val="visible"/>
                                      </p:to>
                                    </p:set>
                                    <p:anim calcmode="lin" valueType="num">
                                      <p:cBhvr>
                                        <p:cTn id="55" dur="500" fill="hold"/>
                                        <p:tgtEl>
                                          <p:spTgt spid="260106"/>
                                        </p:tgtEl>
                                        <p:attrNameLst>
                                          <p:attrName>ppt_w</p:attrName>
                                        </p:attrNameLst>
                                      </p:cBhvr>
                                      <p:tavLst>
                                        <p:tav tm="0">
                                          <p:val>
                                            <p:fltVal val="0"/>
                                          </p:val>
                                        </p:tav>
                                        <p:tav tm="100000">
                                          <p:val>
                                            <p:strVal val="#ppt_w"/>
                                          </p:val>
                                        </p:tav>
                                      </p:tavLst>
                                    </p:anim>
                                    <p:anim calcmode="lin" valueType="num">
                                      <p:cBhvr>
                                        <p:cTn id="56" dur="500" fill="hold"/>
                                        <p:tgtEl>
                                          <p:spTgt spid="260106"/>
                                        </p:tgtEl>
                                        <p:attrNameLst>
                                          <p:attrName>ppt_h</p:attrName>
                                        </p:attrNameLst>
                                      </p:cBhvr>
                                      <p:tavLst>
                                        <p:tav tm="0">
                                          <p:val>
                                            <p:fltVal val="0"/>
                                          </p:val>
                                        </p:tav>
                                        <p:tav tm="100000">
                                          <p:val>
                                            <p:strVal val="#ppt_h"/>
                                          </p:val>
                                        </p:tav>
                                      </p:tavLst>
                                    </p:anim>
                                    <p:animEffect transition="in" filter="fade">
                                      <p:cBhvr>
                                        <p:cTn id="57" dur="500"/>
                                        <p:tgtEl>
                                          <p:spTgt spid="260106"/>
                                        </p:tgtEl>
                                      </p:cBhvr>
                                    </p:animEffect>
                                  </p:childTnLst>
                                </p:cTn>
                              </p:par>
                            </p:childTnLst>
                          </p:cTn>
                        </p:par>
                      </p:childTnLst>
                    </p:cTn>
                  </p:par>
                  <p:par>
                    <p:cTn id="58" fill="hold">
                      <p:stCondLst>
                        <p:cond delay="indefinite"/>
                      </p:stCondLst>
                      <p:childTnLst>
                        <p:par>
                          <p:cTn id="59" fill="hold" nodeType="withGroup">
                            <p:stCondLst>
                              <p:cond delay="0"/>
                            </p:stCondLst>
                            <p:childTnLst>
                              <p:par>
                                <p:cTn id="60" presetID="10" presetClass="entr" presetSubtype="0" fill="hold" nodeType="clickEffect">
                                  <p:stCondLst>
                                    <p:cond delay="0"/>
                                  </p:stCondLst>
                                  <p:childTnLst>
                                    <p:set>
                                      <p:cBhvr>
                                        <p:cTn id="61" dur="1" fill="hold">
                                          <p:stCondLst>
                                            <p:cond delay="0"/>
                                          </p:stCondLst>
                                        </p:cTn>
                                        <p:tgtEl>
                                          <p:spTgt spid="260118"/>
                                        </p:tgtEl>
                                        <p:attrNameLst>
                                          <p:attrName>style.visibility</p:attrName>
                                        </p:attrNameLst>
                                      </p:cBhvr>
                                      <p:to>
                                        <p:strVal val="visible"/>
                                      </p:to>
                                    </p:set>
                                    <p:animEffect transition="in" filter="fade">
                                      <p:cBhvr>
                                        <p:cTn id="62" dur="1000"/>
                                        <p:tgtEl>
                                          <p:spTgt spid="260118"/>
                                        </p:tgtEl>
                                      </p:cBhvr>
                                    </p:animEffect>
                                  </p:childTnLst>
                                </p:cTn>
                              </p:par>
                            </p:childTnLst>
                          </p:cTn>
                        </p:par>
                      </p:childTnLst>
                    </p:cTn>
                  </p:par>
                  <p:par>
                    <p:cTn id="63" fill="hold">
                      <p:stCondLst>
                        <p:cond delay="indefinite"/>
                      </p:stCondLst>
                      <p:childTnLst>
                        <p:par>
                          <p:cTn id="64" fill="hold" nodeType="withGroup">
                            <p:stCondLst>
                              <p:cond delay="0"/>
                            </p:stCondLst>
                            <p:childTnLst>
                              <p:par>
                                <p:cTn id="65" presetID="22" presetClass="entr" presetSubtype="4" fill="hold" nodeType="clickEffect">
                                  <p:stCondLst>
                                    <p:cond delay="0"/>
                                  </p:stCondLst>
                                  <p:childTnLst>
                                    <p:set>
                                      <p:cBhvr>
                                        <p:cTn id="66" dur="1" fill="hold">
                                          <p:stCondLst>
                                            <p:cond delay="0"/>
                                          </p:stCondLst>
                                        </p:cTn>
                                        <p:tgtEl>
                                          <p:spTgt spid="260116"/>
                                        </p:tgtEl>
                                        <p:attrNameLst>
                                          <p:attrName>style.visibility</p:attrName>
                                        </p:attrNameLst>
                                      </p:cBhvr>
                                      <p:to>
                                        <p:strVal val="visible"/>
                                      </p:to>
                                    </p:set>
                                    <p:animEffect transition="in" filter="wipe(down)">
                                      <p:cBhvr>
                                        <p:cTn id="67" dur="500"/>
                                        <p:tgtEl>
                                          <p:spTgt spid="260116"/>
                                        </p:tgtEl>
                                      </p:cBhvr>
                                    </p:animEffect>
                                  </p:childTnLst>
                                </p:cTn>
                              </p:par>
                            </p:childTnLst>
                          </p:cTn>
                        </p:par>
                      </p:childTnLst>
                    </p:cTn>
                  </p:par>
                  <p:par>
                    <p:cTn id="68" fill="hold">
                      <p:stCondLst>
                        <p:cond delay="indefinite"/>
                      </p:stCondLst>
                      <p:childTnLst>
                        <p:par>
                          <p:cTn id="69" fill="hold" nodeType="withGroup">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60133"/>
                                        </p:tgtEl>
                                        <p:attrNameLst>
                                          <p:attrName>style.visibility</p:attrName>
                                        </p:attrNameLst>
                                      </p:cBhvr>
                                      <p:to>
                                        <p:strVal val="visible"/>
                                      </p:to>
                                    </p:set>
                                    <p:animEffect transition="in" filter="wipe(down)">
                                      <p:cBhvr>
                                        <p:cTn id="72" dur="500"/>
                                        <p:tgtEl>
                                          <p:spTgt spid="260133"/>
                                        </p:tgtEl>
                                      </p:cBhvr>
                                    </p:animEffect>
                                  </p:childTnLst>
                                </p:cTn>
                              </p:par>
                            </p:childTnLst>
                          </p:cTn>
                        </p:par>
                      </p:childTnLst>
                    </p:cTn>
                  </p:par>
                  <p:par>
                    <p:cTn id="73" fill="hold">
                      <p:stCondLst>
                        <p:cond delay="indefinite"/>
                      </p:stCondLst>
                      <p:childTnLst>
                        <p:par>
                          <p:cTn id="74" fill="hold">
                            <p:stCondLst>
                              <p:cond delay="0"/>
                            </p:stCondLst>
                            <p:childTnLst>
                              <p:par>
                                <p:cTn id="75" presetID="17" presetClass="entr" presetSubtype="10" fill="hold" grpId="0" nodeType="clickEffect">
                                  <p:stCondLst>
                                    <p:cond delay="0"/>
                                  </p:stCondLst>
                                  <p:childTnLst>
                                    <p:set>
                                      <p:cBhvr>
                                        <p:cTn id="76" dur="1" fill="hold">
                                          <p:stCondLst>
                                            <p:cond delay="0"/>
                                          </p:stCondLst>
                                        </p:cTn>
                                        <p:tgtEl>
                                          <p:spTgt spid="260109"/>
                                        </p:tgtEl>
                                        <p:attrNameLst>
                                          <p:attrName>style.visibility</p:attrName>
                                        </p:attrNameLst>
                                      </p:cBhvr>
                                      <p:to>
                                        <p:strVal val="visible"/>
                                      </p:to>
                                    </p:set>
                                    <p:anim calcmode="lin" valueType="num">
                                      <p:cBhvr>
                                        <p:cTn id="77" dur="500" fill="hold"/>
                                        <p:tgtEl>
                                          <p:spTgt spid="260109"/>
                                        </p:tgtEl>
                                        <p:attrNameLst>
                                          <p:attrName>ppt_w</p:attrName>
                                        </p:attrNameLst>
                                      </p:cBhvr>
                                      <p:tavLst>
                                        <p:tav tm="0">
                                          <p:val>
                                            <p:fltVal val="0"/>
                                          </p:val>
                                        </p:tav>
                                        <p:tav tm="100000">
                                          <p:val>
                                            <p:strVal val="#ppt_w"/>
                                          </p:val>
                                        </p:tav>
                                      </p:tavLst>
                                    </p:anim>
                                    <p:anim calcmode="lin" valueType="num">
                                      <p:cBhvr>
                                        <p:cTn id="78" dur="500" fill="hold"/>
                                        <p:tgtEl>
                                          <p:spTgt spid="260109"/>
                                        </p:tgtEl>
                                        <p:attrNameLst>
                                          <p:attrName>ppt_h</p:attrName>
                                        </p:attrNameLst>
                                      </p:cBhvr>
                                      <p:tavLst>
                                        <p:tav tm="0">
                                          <p:val>
                                            <p:strVal val="#ppt_h"/>
                                          </p:val>
                                        </p:tav>
                                        <p:tav tm="100000">
                                          <p:val>
                                            <p:strVal val="#ppt_h"/>
                                          </p:val>
                                        </p:tav>
                                      </p:tavLst>
                                    </p:anim>
                                  </p:childTnLst>
                                </p:cTn>
                              </p:par>
                            </p:childTnLst>
                          </p:cTn>
                        </p:par>
                      </p:childTnLst>
                    </p:cTn>
                  </p:par>
                  <p:par>
                    <p:cTn id="79" fill="hold">
                      <p:stCondLst>
                        <p:cond delay="indefinite"/>
                      </p:stCondLst>
                      <p:childTnLst>
                        <p:par>
                          <p:cTn id="80" fill="hold" nodeType="withGroup">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260110"/>
                                        </p:tgtEl>
                                        <p:attrNameLst>
                                          <p:attrName>style.visibility</p:attrName>
                                        </p:attrNameLst>
                                      </p:cBhvr>
                                      <p:to>
                                        <p:strVal val="visible"/>
                                      </p:to>
                                    </p:set>
                                    <p:animEffect transition="in" filter="wipe(down)">
                                      <p:cBhvr>
                                        <p:cTn id="83" dur="500"/>
                                        <p:tgtEl>
                                          <p:spTgt spid="260110"/>
                                        </p:tgtEl>
                                      </p:cBhvr>
                                    </p:animEffect>
                                  </p:childTnLst>
                                </p:cTn>
                              </p:par>
                            </p:childTnLst>
                          </p:cTn>
                        </p:par>
                      </p:childTnLst>
                    </p:cTn>
                  </p:par>
                  <p:par>
                    <p:cTn id="84" fill="hold">
                      <p:stCondLst>
                        <p:cond delay="indefinite"/>
                      </p:stCondLst>
                      <p:childTnLst>
                        <p:par>
                          <p:cTn id="85" fill="hold" nodeType="withGroup">
                            <p:stCondLst>
                              <p:cond delay="0"/>
                            </p:stCondLst>
                            <p:childTnLst>
                              <p:par>
                                <p:cTn id="86" presetID="23" presetClass="entr" presetSubtype="16" fill="hold" grpId="0" nodeType="clickEffect">
                                  <p:stCondLst>
                                    <p:cond delay="0"/>
                                  </p:stCondLst>
                                  <p:childTnLst>
                                    <p:set>
                                      <p:cBhvr>
                                        <p:cTn id="87" dur="1" fill="hold">
                                          <p:stCondLst>
                                            <p:cond delay="0"/>
                                          </p:stCondLst>
                                        </p:cTn>
                                        <p:tgtEl>
                                          <p:spTgt spid="260111"/>
                                        </p:tgtEl>
                                        <p:attrNameLst>
                                          <p:attrName>style.visibility</p:attrName>
                                        </p:attrNameLst>
                                      </p:cBhvr>
                                      <p:to>
                                        <p:strVal val="visible"/>
                                      </p:to>
                                    </p:set>
                                    <p:anim calcmode="lin" valueType="num">
                                      <p:cBhvr>
                                        <p:cTn id="88" dur="500" fill="hold"/>
                                        <p:tgtEl>
                                          <p:spTgt spid="260111"/>
                                        </p:tgtEl>
                                        <p:attrNameLst>
                                          <p:attrName>ppt_w</p:attrName>
                                        </p:attrNameLst>
                                      </p:cBhvr>
                                      <p:tavLst>
                                        <p:tav tm="0">
                                          <p:val>
                                            <p:fltVal val="0"/>
                                          </p:val>
                                        </p:tav>
                                        <p:tav tm="100000">
                                          <p:val>
                                            <p:strVal val="#ppt_w"/>
                                          </p:val>
                                        </p:tav>
                                      </p:tavLst>
                                    </p:anim>
                                    <p:anim calcmode="lin" valueType="num">
                                      <p:cBhvr>
                                        <p:cTn id="89" dur="500" fill="hold"/>
                                        <p:tgtEl>
                                          <p:spTgt spid="260111"/>
                                        </p:tgtEl>
                                        <p:attrNameLst>
                                          <p:attrName>ppt_h</p:attrName>
                                        </p:attrNameLst>
                                      </p:cBhvr>
                                      <p:tavLst>
                                        <p:tav tm="0">
                                          <p:val>
                                            <p:fltVal val="0"/>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37" presetClass="entr" presetSubtype="0" fill="hold" grpId="0" nodeType="clickEffect">
                                  <p:stCondLst>
                                    <p:cond delay="0"/>
                                  </p:stCondLst>
                                  <p:childTnLst>
                                    <p:set>
                                      <p:cBhvr>
                                        <p:cTn id="93" dur="1" fill="hold">
                                          <p:stCondLst>
                                            <p:cond delay="0"/>
                                          </p:stCondLst>
                                        </p:cTn>
                                        <p:tgtEl>
                                          <p:spTgt spid="260128"/>
                                        </p:tgtEl>
                                        <p:attrNameLst>
                                          <p:attrName>style.visibility</p:attrName>
                                        </p:attrNameLst>
                                      </p:cBhvr>
                                      <p:to>
                                        <p:strVal val="visible"/>
                                      </p:to>
                                    </p:set>
                                    <p:animEffect transition="in" filter="fade">
                                      <p:cBhvr>
                                        <p:cTn id="94" dur="1000"/>
                                        <p:tgtEl>
                                          <p:spTgt spid="260128"/>
                                        </p:tgtEl>
                                      </p:cBhvr>
                                    </p:animEffect>
                                    <p:anim calcmode="lin" valueType="num">
                                      <p:cBhvr>
                                        <p:cTn id="95" dur="1000" fill="hold"/>
                                        <p:tgtEl>
                                          <p:spTgt spid="260128"/>
                                        </p:tgtEl>
                                        <p:attrNameLst>
                                          <p:attrName>ppt_x</p:attrName>
                                        </p:attrNameLst>
                                      </p:cBhvr>
                                      <p:tavLst>
                                        <p:tav tm="0">
                                          <p:val>
                                            <p:strVal val="#ppt_x"/>
                                          </p:val>
                                        </p:tav>
                                        <p:tav tm="100000">
                                          <p:val>
                                            <p:strVal val="#ppt_x"/>
                                          </p:val>
                                        </p:tav>
                                      </p:tavLst>
                                    </p:anim>
                                    <p:anim calcmode="lin" valueType="num">
                                      <p:cBhvr>
                                        <p:cTn id="96" dur="900" decel="100000" fill="hold"/>
                                        <p:tgtEl>
                                          <p:spTgt spid="260128"/>
                                        </p:tgtEl>
                                        <p:attrNameLst>
                                          <p:attrName>ppt_y</p:attrName>
                                        </p:attrNameLst>
                                      </p:cBhvr>
                                      <p:tavLst>
                                        <p:tav tm="0">
                                          <p:val>
                                            <p:strVal val="#ppt_y+1"/>
                                          </p:val>
                                        </p:tav>
                                        <p:tav tm="100000">
                                          <p:val>
                                            <p:strVal val="#ppt_y-.03"/>
                                          </p:val>
                                        </p:tav>
                                      </p:tavLst>
                                    </p:anim>
                                    <p:anim calcmode="lin" valueType="num">
                                      <p:cBhvr>
                                        <p:cTn id="97" dur="100" accel="100000" fill="hold">
                                          <p:stCondLst>
                                            <p:cond delay="900"/>
                                          </p:stCondLst>
                                        </p:cTn>
                                        <p:tgtEl>
                                          <p:spTgt spid="260128"/>
                                        </p:tgtEl>
                                        <p:attrNameLst>
                                          <p:attrName>ppt_y</p:attrName>
                                        </p:attrNameLst>
                                      </p:cBhvr>
                                      <p:tavLst>
                                        <p:tav tm="0">
                                          <p:val>
                                            <p:strVal val="#ppt_y-.03"/>
                                          </p:val>
                                        </p:tav>
                                        <p:tav tm="100000">
                                          <p:val>
                                            <p:strVal val="#ppt_y"/>
                                          </p:val>
                                        </p:tav>
                                      </p:tavLst>
                                    </p:anim>
                                  </p:childTnLst>
                                </p:cTn>
                              </p:par>
                              <p:par>
                                <p:cTn id="98" presetID="37" presetClass="entr" presetSubtype="0" fill="hold" nodeType="withEffect">
                                  <p:stCondLst>
                                    <p:cond delay="0"/>
                                  </p:stCondLst>
                                  <p:childTnLst>
                                    <p:set>
                                      <p:cBhvr>
                                        <p:cTn id="99" dur="1" fill="hold">
                                          <p:stCondLst>
                                            <p:cond delay="0"/>
                                          </p:stCondLst>
                                        </p:cTn>
                                        <p:tgtEl>
                                          <p:spTgt spid="260127"/>
                                        </p:tgtEl>
                                        <p:attrNameLst>
                                          <p:attrName>style.visibility</p:attrName>
                                        </p:attrNameLst>
                                      </p:cBhvr>
                                      <p:to>
                                        <p:strVal val="visible"/>
                                      </p:to>
                                    </p:set>
                                    <p:animEffect transition="in" filter="fade">
                                      <p:cBhvr>
                                        <p:cTn id="100" dur="1000"/>
                                        <p:tgtEl>
                                          <p:spTgt spid="260127"/>
                                        </p:tgtEl>
                                      </p:cBhvr>
                                    </p:animEffect>
                                    <p:anim calcmode="lin" valueType="num">
                                      <p:cBhvr>
                                        <p:cTn id="101" dur="1000" fill="hold"/>
                                        <p:tgtEl>
                                          <p:spTgt spid="260127"/>
                                        </p:tgtEl>
                                        <p:attrNameLst>
                                          <p:attrName>ppt_x</p:attrName>
                                        </p:attrNameLst>
                                      </p:cBhvr>
                                      <p:tavLst>
                                        <p:tav tm="0">
                                          <p:val>
                                            <p:strVal val="#ppt_x"/>
                                          </p:val>
                                        </p:tav>
                                        <p:tav tm="100000">
                                          <p:val>
                                            <p:strVal val="#ppt_x"/>
                                          </p:val>
                                        </p:tav>
                                      </p:tavLst>
                                    </p:anim>
                                    <p:anim calcmode="lin" valueType="num">
                                      <p:cBhvr>
                                        <p:cTn id="102" dur="900" decel="100000" fill="hold"/>
                                        <p:tgtEl>
                                          <p:spTgt spid="260127"/>
                                        </p:tgtEl>
                                        <p:attrNameLst>
                                          <p:attrName>ppt_y</p:attrName>
                                        </p:attrNameLst>
                                      </p:cBhvr>
                                      <p:tavLst>
                                        <p:tav tm="0">
                                          <p:val>
                                            <p:strVal val="#ppt_y+1"/>
                                          </p:val>
                                        </p:tav>
                                        <p:tav tm="100000">
                                          <p:val>
                                            <p:strVal val="#ppt_y-.03"/>
                                          </p:val>
                                        </p:tav>
                                      </p:tavLst>
                                    </p:anim>
                                    <p:anim calcmode="lin" valueType="num">
                                      <p:cBhvr>
                                        <p:cTn id="103" dur="100" accel="100000" fill="hold">
                                          <p:stCondLst>
                                            <p:cond delay="900"/>
                                          </p:stCondLst>
                                        </p:cTn>
                                        <p:tgtEl>
                                          <p:spTgt spid="260127"/>
                                        </p:tgtEl>
                                        <p:attrNameLst>
                                          <p:attrName>ppt_y</p:attrName>
                                        </p:attrNameLst>
                                      </p:cBhvr>
                                      <p:tavLst>
                                        <p:tav tm="0">
                                          <p:val>
                                            <p:strVal val="#ppt_y-.03"/>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37" presetClass="entr" presetSubtype="0" fill="hold" grpId="0" nodeType="clickEffect">
                                  <p:stCondLst>
                                    <p:cond delay="0"/>
                                  </p:stCondLst>
                                  <p:childTnLst>
                                    <p:set>
                                      <p:cBhvr>
                                        <p:cTn id="107" dur="1" fill="hold">
                                          <p:stCondLst>
                                            <p:cond delay="0"/>
                                          </p:stCondLst>
                                        </p:cTn>
                                        <p:tgtEl>
                                          <p:spTgt spid="260131"/>
                                        </p:tgtEl>
                                        <p:attrNameLst>
                                          <p:attrName>style.visibility</p:attrName>
                                        </p:attrNameLst>
                                      </p:cBhvr>
                                      <p:to>
                                        <p:strVal val="visible"/>
                                      </p:to>
                                    </p:set>
                                    <p:animEffect transition="in" filter="fade">
                                      <p:cBhvr>
                                        <p:cTn id="108" dur="1000"/>
                                        <p:tgtEl>
                                          <p:spTgt spid="260131"/>
                                        </p:tgtEl>
                                      </p:cBhvr>
                                    </p:animEffect>
                                    <p:anim calcmode="lin" valueType="num">
                                      <p:cBhvr>
                                        <p:cTn id="109" dur="1000" fill="hold"/>
                                        <p:tgtEl>
                                          <p:spTgt spid="260131"/>
                                        </p:tgtEl>
                                        <p:attrNameLst>
                                          <p:attrName>ppt_x</p:attrName>
                                        </p:attrNameLst>
                                      </p:cBhvr>
                                      <p:tavLst>
                                        <p:tav tm="0">
                                          <p:val>
                                            <p:strVal val="#ppt_x"/>
                                          </p:val>
                                        </p:tav>
                                        <p:tav tm="100000">
                                          <p:val>
                                            <p:strVal val="#ppt_x"/>
                                          </p:val>
                                        </p:tav>
                                      </p:tavLst>
                                    </p:anim>
                                    <p:anim calcmode="lin" valueType="num">
                                      <p:cBhvr>
                                        <p:cTn id="110" dur="900" decel="100000" fill="hold"/>
                                        <p:tgtEl>
                                          <p:spTgt spid="260131"/>
                                        </p:tgtEl>
                                        <p:attrNameLst>
                                          <p:attrName>ppt_y</p:attrName>
                                        </p:attrNameLst>
                                      </p:cBhvr>
                                      <p:tavLst>
                                        <p:tav tm="0">
                                          <p:val>
                                            <p:strVal val="#ppt_y+1"/>
                                          </p:val>
                                        </p:tav>
                                        <p:tav tm="100000">
                                          <p:val>
                                            <p:strVal val="#ppt_y-.03"/>
                                          </p:val>
                                        </p:tav>
                                      </p:tavLst>
                                    </p:anim>
                                    <p:anim calcmode="lin" valueType="num">
                                      <p:cBhvr>
                                        <p:cTn id="111" dur="100" accel="100000" fill="hold">
                                          <p:stCondLst>
                                            <p:cond delay="900"/>
                                          </p:stCondLst>
                                        </p:cTn>
                                        <p:tgtEl>
                                          <p:spTgt spid="260131"/>
                                        </p:tgtEl>
                                        <p:attrNameLst>
                                          <p:attrName>ppt_y</p:attrName>
                                        </p:attrNameLst>
                                      </p:cBhvr>
                                      <p:tavLst>
                                        <p:tav tm="0">
                                          <p:val>
                                            <p:strVal val="#ppt_y-.03"/>
                                          </p:val>
                                        </p:tav>
                                        <p:tav tm="100000">
                                          <p:val>
                                            <p:strVal val="#ppt_y"/>
                                          </p:val>
                                        </p:tav>
                                      </p:tavLst>
                                    </p:anim>
                                  </p:childTnLst>
                                </p:cTn>
                              </p:par>
                            </p:childTnLst>
                          </p:cTn>
                        </p:par>
                        <p:par>
                          <p:cTn id="112" fill="hold">
                            <p:stCondLst>
                              <p:cond delay="1000"/>
                            </p:stCondLst>
                            <p:childTnLst>
                              <p:par>
                                <p:cTn id="113" presetID="37" presetClass="entr" presetSubtype="0" fill="hold" nodeType="afterEffect">
                                  <p:stCondLst>
                                    <p:cond delay="0"/>
                                  </p:stCondLst>
                                  <p:childTnLst>
                                    <p:set>
                                      <p:cBhvr>
                                        <p:cTn id="114" dur="1" fill="hold">
                                          <p:stCondLst>
                                            <p:cond delay="0"/>
                                          </p:stCondLst>
                                        </p:cTn>
                                        <p:tgtEl>
                                          <p:spTgt spid="260130"/>
                                        </p:tgtEl>
                                        <p:attrNameLst>
                                          <p:attrName>style.visibility</p:attrName>
                                        </p:attrNameLst>
                                      </p:cBhvr>
                                      <p:to>
                                        <p:strVal val="visible"/>
                                      </p:to>
                                    </p:set>
                                    <p:animEffect transition="in" filter="fade">
                                      <p:cBhvr>
                                        <p:cTn id="115" dur="1000"/>
                                        <p:tgtEl>
                                          <p:spTgt spid="260130"/>
                                        </p:tgtEl>
                                      </p:cBhvr>
                                    </p:animEffect>
                                    <p:anim calcmode="lin" valueType="num">
                                      <p:cBhvr>
                                        <p:cTn id="116" dur="1000" fill="hold"/>
                                        <p:tgtEl>
                                          <p:spTgt spid="260130"/>
                                        </p:tgtEl>
                                        <p:attrNameLst>
                                          <p:attrName>ppt_x</p:attrName>
                                        </p:attrNameLst>
                                      </p:cBhvr>
                                      <p:tavLst>
                                        <p:tav tm="0">
                                          <p:val>
                                            <p:strVal val="#ppt_x"/>
                                          </p:val>
                                        </p:tav>
                                        <p:tav tm="100000">
                                          <p:val>
                                            <p:strVal val="#ppt_x"/>
                                          </p:val>
                                        </p:tav>
                                      </p:tavLst>
                                    </p:anim>
                                    <p:anim calcmode="lin" valueType="num">
                                      <p:cBhvr>
                                        <p:cTn id="117" dur="900" decel="100000" fill="hold"/>
                                        <p:tgtEl>
                                          <p:spTgt spid="260130"/>
                                        </p:tgtEl>
                                        <p:attrNameLst>
                                          <p:attrName>ppt_y</p:attrName>
                                        </p:attrNameLst>
                                      </p:cBhvr>
                                      <p:tavLst>
                                        <p:tav tm="0">
                                          <p:val>
                                            <p:strVal val="#ppt_y+1"/>
                                          </p:val>
                                        </p:tav>
                                        <p:tav tm="100000">
                                          <p:val>
                                            <p:strVal val="#ppt_y-.03"/>
                                          </p:val>
                                        </p:tav>
                                      </p:tavLst>
                                    </p:anim>
                                    <p:anim calcmode="lin" valueType="num">
                                      <p:cBhvr>
                                        <p:cTn id="118" dur="100" accel="100000" fill="hold">
                                          <p:stCondLst>
                                            <p:cond delay="900"/>
                                          </p:stCondLst>
                                        </p:cTn>
                                        <p:tgtEl>
                                          <p:spTgt spid="260130"/>
                                        </p:tgtEl>
                                        <p:attrNameLst>
                                          <p:attrName>ppt_y</p:attrName>
                                        </p:attrNameLst>
                                      </p:cBhvr>
                                      <p:tavLst>
                                        <p:tav tm="0">
                                          <p:val>
                                            <p:strVal val="#ppt_y-.03"/>
                                          </p:val>
                                        </p:tav>
                                        <p:tav tm="100000">
                                          <p:val>
                                            <p:strVal val="#ppt_y"/>
                                          </p:val>
                                        </p:tav>
                                      </p:tavLst>
                                    </p:anim>
                                  </p:childTnLst>
                                </p:cTn>
                              </p:par>
                            </p:childTnLst>
                          </p:cTn>
                        </p:par>
                      </p:childTnLst>
                    </p:cTn>
                  </p:par>
                  <p:par>
                    <p:cTn id="119" fill="hold">
                      <p:stCondLst>
                        <p:cond delay="indefinite"/>
                      </p:stCondLst>
                      <p:childTnLst>
                        <p:par>
                          <p:cTn id="120" fill="hold" nodeType="withGroup">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260104"/>
                                        </p:tgtEl>
                                        <p:attrNameLst>
                                          <p:attrName>style.visibility</p:attrName>
                                        </p:attrNameLst>
                                      </p:cBhvr>
                                      <p:to>
                                        <p:strVal val="visible"/>
                                      </p:to>
                                    </p:set>
                                    <p:animEffect transition="in" filter="wipe(down)">
                                      <p:cBhvr>
                                        <p:cTn id="123" dur="500"/>
                                        <p:tgtEl>
                                          <p:spTgt spid="260104"/>
                                        </p:tgtEl>
                                      </p:cBhvr>
                                    </p:animEffect>
                                  </p:childTnLst>
                                </p:cTn>
                              </p:par>
                            </p:childTnLst>
                          </p:cTn>
                        </p:par>
                      </p:childTnLst>
                    </p:cTn>
                  </p:par>
                  <p:par>
                    <p:cTn id="124" fill="hold">
                      <p:stCondLst>
                        <p:cond delay="indefinite"/>
                      </p:stCondLst>
                      <p:childTnLst>
                        <p:par>
                          <p:cTn id="125" fill="hold" nodeType="withGroup">
                            <p:stCondLst>
                              <p:cond delay="0"/>
                            </p:stCondLst>
                            <p:childTnLst>
                              <p:par>
                                <p:cTn id="126" presetID="37" presetClass="entr" presetSubtype="0" fill="hold" nodeType="clickEffect">
                                  <p:stCondLst>
                                    <p:cond delay="0"/>
                                  </p:stCondLst>
                                  <p:childTnLst>
                                    <p:set>
                                      <p:cBhvr>
                                        <p:cTn id="127" dur="1" fill="hold">
                                          <p:stCondLst>
                                            <p:cond delay="0"/>
                                          </p:stCondLst>
                                        </p:cTn>
                                        <p:tgtEl>
                                          <p:spTgt spid="260114"/>
                                        </p:tgtEl>
                                        <p:attrNameLst>
                                          <p:attrName>style.visibility</p:attrName>
                                        </p:attrNameLst>
                                      </p:cBhvr>
                                      <p:to>
                                        <p:strVal val="visible"/>
                                      </p:to>
                                    </p:set>
                                    <p:animEffect transition="in" filter="fade">
                                      <p:cBhvr>
                                        <p:cTn id="128" dur="1000"/>
                                        <p:tgtEl>
                                          <p:spTgt spid="260114"/>
                                        </p:tgtEl>
                                      </p:cBhvr>
                                    </p:animEffect>
                                    <p:anim calcmode="lin" valueType="num">
                                      <p:cBhvr>
                                        <p:cTn id="129" dur="1000" fill="hold"/>
                                        <p:tgtEl>
                                          <p:spTgt spid="260114"/>
                                        </p:tgtEl>
                                        <p:attrNameLst>
                                          <p:attrName>ppt_x</p:attrName>
                                        </p:attrNameLst>
                                      </p:cBhvr>
                                      <p:tavLst>
                                        <p:tav tm="0">
                                          <p:val>
                                            <p:strVal val="#ppt_x"/>
                                          </p:val>
                                        </p:tav>
                                        <p:tav tm="100000">
                                          <p:val>
                                            <p:strVal val="#ppt_x"/>
                                          </p:val>
                                        </p:tav>
                                      </p:tavLst>
                                    </p:anim>
                                    <p:anim calcmode="lin" valueType="num">
                                      <p:cBhvr>
                                        <p:cTn id="130" dur="900" decel="100000" fill="hold"/>
                                        <p:tgtEl>
                                          <p:spTgt spid="260114"/>
                                        </p:tgtEl>
                                        <p:attrNameLst>
                                          <p:attrName>ppt_y</p:attrName>
                                        </p:attrNameLst>
                                      </p:cBhvr>
                                      <p:tavLst>
                                        <p:tav tm="0">
                                          <p:val>
                                            <p:strVal val="#ppt_y+1"/>
                                          </p:val>
                                        </p:tav>
                                        <p:tav tm="100000">
                                          <p:val>
                                            <p:strVal val="#ppt_y-.03"/>
                                          </p:val>
                                        </p:tav>
                                      </p:tavLst>
                                    </p:anim>
                                    <p:anim calcmode="lin" valueType="num">
                                      <p:cBhvr>
                                        <p:cTn id="131" dur="100" accel="100000" fill="hold">
                                          <p:stCondLst>
                                            <p:cond delay="900"/>
                                          </p:stCondLst>
                                        </p:cTn>
                                        <p:tgtEl>
                                          <p:spTgt spid="260114"/>
                                        </p:tgtEl>
                                        <p:attrNameLst>
                                          <p:attrName>ppt_y</p:attrName>
                                        </p:attrNameLst>
                                      </p:cBhvr>
                                      <p:tavLst>
                                        <p:tav tm="0">
                                          <p:val>
                                            <p:strVal val="#ppt_y-.03"/>
                                          </p:val>
                                        </p:tav>
                                        <p:tav tm="100000">
                                          <p:val>
                                            <p:strVal val="#ppt_y"/>
                                          </p:val>
                                        </p:tav>
                                      </p:tavLst>
                                    </p:anim>
                                  </p:childTnLst>
                                </p:cTn>
                              </p:par>
                            </p:childTnLst>
                          </p:cTn>
                        </p:par>
                      </p:childTnLst>
                    </p:cTn>
                  </p:par>
                  <p:par>
                    <p:cTn id="132" fill="hold">
                      <p:stCondLst>
                        <p:cond delay="indefinite"/>
                      </p:stCondLst>
                      <p:childTnLst>
                        <p:par>
                          <p:cTn id="133" fill="hold" nodeType="withGroup">
                            <p:stCondLst>
                              <p:cond delay="0"/>
                            </p:stCondLst>
                            <p:childTnLst>
                              <p:par>
                                <p:cTn id="134" presetID="0" presetClass="path" presetSubtype="0" accel="50000" decel="50000" fill="hold" nodeType="clickEffect">
                                  <p:stCondLst>
                                    <p:cond delay="0"/>
                                  </p:stCondLst>
                                  <p:childTnLst>
                                    <p:animMotion origin="layout" path="M -2.59259E-6 1.11111E-6 L 0.61435 -0.03148 " pathEditMode="relative" rAng="0" ptsTypes="AA">
                                      <p:cBhvr>
                                        <p:cTn id="135" dur="2000" fill="hold"/>
                                        <p:tgtEl>
                                          <p:spTgt spid="260124"/>
                                        </p:tgtEl>
                                        <p:attrNameLst>
                                          <p:attrName>ppt_x</p:attrName>
                                          <p:attrName>ppt_y</p:attrName>
                                        </p:attrNameLst>
                                      </p:cBhvr>
                                      <p:rCtr x="30718" y="-1574"/>
                                    </p:animMotion>
                                  </p:childTnLst>
                                </p:cTn>
                              </p:par>
                            </p:childTnLst>
                          </p:cTn>
                        </p:par>
                      </p:childTnLst>
                    </p:cTn>
                  </p:par>
                  <p:par>
                    <p:cTn id="136" fill="hold">
                      <p:stCondLst>
                        <p:cond delay="indefinite"/>
                      </p:stCondLst>
                      <p:childTnLst>
                        <p:par>
                          <p:cTn id="137" fill="hold">
                            <p:stCondLst>
                              <p:cond delay="0"/>
                            </p:stCondLst>
                            <p:childTnLst>
                              <p:par>
                                <p:cTn id="138" presetID="0" presetClass="path" presetSubtype="0" accel="50000" decel="50000" fill="hold" grpId="1" nodeType="clickEffect">
                                  <p:stCondLst>
                                    <p:cond delay="0"/>
                                  </p:stCondLst>
                                  <p:childTnLst>
                                    <p:animMotion origin="layout" path="M 2.77556E-17 -0.00525 L 0.61412 -0.03673 " pathEditMode="relative" rAng="0" ptsTypes="AA">
                                      <p:cBhvr>
                                        <p:cTn id="139" dur="2000" fill="hold"/>
                                        <p:tgtEl>
                                          <p:spTgt spid="260101"/>
                                        </p:tgtEl>
                                        <p:attrNameLst>
                                          <p:attrName>ppt_x</p:attrName>
                                          <p:attrName>ppt_y</p:attrName>
                                        </p:attrNameLst>
                                      </p:cBhvr>
                                      <p:rCtr x="30694" y="-1574"/>
                                    </p:animMotion>
                                  </p:childTnLst>
                                </p:cTn>
                              </p:par>
                              <p:par>
                                <p:cTn id="140" presetID="10" presetClass="entr" presetSubtype="0" fill="hold" nodeType="withEffect">
                                  <p:stCondLst>
                                    <p:cond delay="0"/>
                                  </p:stCondLst>
                                  <p:childTnLst>
                                    <p:set>
                                      <p:cBhvr>
                                        <p:cTn id="141" dur="1" fill="hold">
                                          <p:stCondLst>
                                            <p:cond delay="0"/>
                                          </p:stCondLst>
                                        </p:cTn>
                                        <p:tgtEl>
                                          <p:spTgt spid="260125"/>
                                        </p:tgtEl>
                                        <p:attrNameLst>
                                          <p:attrName>style.visibility</p:attrName>
                                        </p:attrNameLst>
                                      </p:cBhvr>
                                      <p:to>
                                        <p:strVal val="visible"/>
                                      </p:to>
                                    </p:set>
                                    <p:animEffect transition="in" filter="fade">
                                      <p:cBhvr>
                                        <p:cTn id="142" dur="2000"/>
                                        <p:tgtEl>
                                          <p:spTgt spid="26012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60112"/>
                                        </p:tgtEl>
                                        <p:attrNameLst>
                                          <p:attrName>style.visibility</p:attrName>
                                        </p:attrNameLst>
                                      </p:cBhvr>
                                      <p:to>
                                        <p:strVal val="visible"/>
                                      </p:to>
                                    </p:set>
                                    <p:animEffect transition="in" filter="fade">
                                      <p:cBhvr>
                                        <p:cTn id="145" dur="2000"/>
                                        <p:tgtEl>
                                          <p:spTgt spid="260112"/>
                                        </p:tgtEl>
                                      </p:cBhvr>
                                    </p:animEffect>
                                  </p:childTnLst>
                                </p:cTn>
                              </p:par>
                              <p:par>
                                <p:cTn id="146" presetID="10" presetClass="exit" presetSubtype="0" fill="hold" nodeType="withEffect">
                                  <p:stCondLst>
                                    <p:cond delay="0"/>
                                  </p:stCondLst>
                                  <p:childTnLst>
                                    <p:animEffect transition="out" filter="fade">
                                      <p:cBhvr>
                                        <p:cTn id="147" dur="2000"/>
                                        <p:tgtEl>
                                          <p:spTgt spid="260124"/>
                                        </p:tgtEl>
                                      </p:cBhvr>
                                    </p:animEffect>
                                    <p:set>
                                      <p:cBhvr>
                                        <p:cTn id="148" dur="1" fill="hold">
                                          <p:stCondLst>
                                            <p:cond delay="1999"/>
                                          </p:stCondLst>
                                        </p:cTn>
                                        <p:tgtEl>
                                          <p:spTgt spid="260124"/>
                                        </p:tgtEl>
                                        <p:attrNameLst>
                                          <p:attrName>style.visibility</p:attrName>
                                        </p:attrNameLst>
                                      </p:cBhvr>
                                      <p:to>
                                        <p:strVal val="hidden"/>
                                      </p:to>
                                    </p:set>
                                  </p:childTnLst>
                                </p:cTn>
                              </p:par>
                              <p:par>
                                <p:cTn id="149" presetID="10" presetClass="exit" presetSubtype="0" fill="hold" grpId="2" nodeType="withEffect">
                                  <p:stCondLst>
                                    <p:cond delay="0"/>
                                  </p:stCondLst>
                                  <p:childTnLst>
                                    <p:animEffect transition="out" filter="fade">
                                      <p:cBhvr>
                                        <p:cTn id="150" dur="2000"/>
                                        <p:tgtEl>
                                          <p:spTgt spid="260101"/>
                                        </p:tgtEl>
                                      </p:cBhvr>
                                    </p:animEffect>
                                    <p:set>
                                      <p:cBhvr>
                                        <p:cTn id="151" dur="1" fill="hold">
                                          <p:stCondLst>
                                            <p:cond delay="1999"/>
                                          </p:stCondLst>
                                        </p:cTn>
                                        <p:tgtEl>
                                          <p:spTgt spid="260101"/>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54" presetClass="entr" presetSubtype="0" accel="100000" fill="hold" nodeType="clickEffect">
                                  <p:stCondLst>
                                    <p:cond delay="0"/>
                                  </p:stCondLst>
                                  <p:childTnLst>
                                    <p:set>
                                      <p:cBhvr>
                                        <p:cTn id="155" dur="1" fill="hold">
                                          <p:stCondLst>
                                            <p:cond delay="0"/>
                                          </p:stCondLst>
                                        </p:cTn>
                                        <p:tgtEl>
                                          <p:spTgt spid="260139"/>
                                        </p:tgtEl>
                                        <p:attrNameLst>
                                          <p:attrName>style.visibility</p:attrName>
                                        </p:attrNameLst>
                                      </p:cBhvr>
                                      <p:to>
                                        <p:strVal val="visible"/>
                                      </p:to>
                                    </p:set>
                                    <p:anim calcmode="lin" valueType="num">
                                      <p:cBhvr>
                                        <p:cTn id="156" dur="500" fill="hold"/>
                                        <p:tgtEl>
                                          <p:spTgt spid="260139"/>
                                        </p:tgtEl>
                                        <p:attrNameLst>
                                          <p:attrName>ppt_w</p:attrName>
                                        </p:attrNameLst>
                                      </p:cBhvr>
                                      <p:tavLst>
                                        <p:tav tm="0">
                                          <p:val>
                                            <p:strVal val="#ppt_w*0.05"/>
                                          </p:val>
                                        </p:tav>
                                        <p:tav tm="100000">
                                          <p:val>
                                            <p:strVal val="#ppt_w"/>
                                          </p:val>
                                        </p:tav>
                                      </p:tavLst>
                                    </p:anim>
                                    <p:anim calcmode="lin" valueType="num">
                                      <p:cBhvr>
                                        <p:cTn id="157" dur="500" fill="hold"/>
                                        <p:tgtEl>
                                          <p:spTgt spid="260139"/>
                                        </p:tgtEl>
                                        <p:attrNameLst>
                                          <p:attrName>ppt_h</p:attrName>
                                        </p:attrNameLst>
                                      </p:cBhvr>
                                      <p:tavLst>
                                        <p:tav tm="0">
                                          <p:val>
                                            <p:strVal val="#ppt_h"/>
                                          </p:val>
                                        </p:tav>
                                        <p:tav tm="100000">
                                          <p:val>
                                            <p:strVal val="#ppt_h"/>
                                          </p:val>
                                        </p:tav>
                                      </p:tavLst>
                                    </p:anim>
                                    <p:anim calcmode="lin" valueType="num">
                                      <p:cBhvr>
                                        <p:cTn id="158" dur="500" fill="hold"/>
                                        <p:tgtEl>
                                          <p:spTgt spid="260139"/>
                                        </p:tgtEl>
                                        <p:attrNameLst>
                                          <p:attrName>ppt_x</p:attrName>
                                        </p:attrNameLst>
                                      </p:cBhvr>
                                      <p:tavLst>
                                        <p:tav tm="0">
                                          <p:val>
                                            <p:strVal val="#ppt_x-.2"/>
                                          </p:val>
                                        </p:tav>
                                        <p:tav tm="100000">
                                          <p:val>
                                            <p:strVal val="#ppt_x"/>
                                          </p:val>
                                        </p:tav>
                                      </p:tavLst>
                                    </p:anim>
                                    <p:anim calcmode="lin" valueType="num">
                                      <p:cBhvr>
                                        <p:cTn id="159" dur="500" fill="hold"/>
                                        <p:tgtEl>
                                          <p:spTgt spid="260139"/>
                                        </p:tgtEl>
                                        <p:attrNameLst>
                                          <p:attrName>ppt_y</p:attrName>
                                        </p:attrNameLst>
                                      </p:cBhvr>
                                      <p:tavLst>
                                        <p:tav tm="0">
                                          <p:val>
                                            <p:strVal val="#ppt_y"/>
                                          </p:val>
                                        </p:tav>
                                        <p:tav tm="100000">
                                          <p:val>
                                            <p:strVal val="#ppt_y"/>
                                          </p:val>
                                        </p:tav>
                                      </p:tavLst>
                                    </p:anim>
                                    <p:animEffect transition="in" filter="fade">
                                      <p:cBhvr>
                                        <p:cTn id="160" dur="500"/>
                                        <p:tgtEl>
                                          <p:spTgt spid="260139"/>
                                        </p:tgtEl>
                                      </p:cBhvr>
                                    </p:animEffect>
                                  </p:childTnLst>
                                </p:cTn>
                              </p:par>
                            </p:childTnLst>
                          </p:cTn>
                        </p:par>
                      </p:childTnLst>
                    </p:cTn>
                  </p:par>
                  <p:par>
                    <p:cTn id="161" fill="hold">
                      <p:stCondLst>
                        <p:cond delay="indefinite"/>
                      </p:stCondLst>
                      <p:childTnLst>
                        <p:par>
                          <p:cTn id="162" fill="hold" nodeType="withGroup">
                            <p:stCondLst>
                              <p:cond delay="0"/>
                            </p:stCondLst>
                            <p:childTnLst>
                              <p:par>
                                <p:cTn id="163" presetID="0" presetClass="path" presetSubtype="0" accel="50000" decel="50000" fill="hold" nodeType="clickEffect">
                                  <p:stCondLst>
                                    <p:cond delay="0"/>
                                  </p:stCondLst>
                                  <p:childTnLst>
                                    <p:animMotion origin="layout" path="M -4.07407E-6 3.95062E-6 L -0.25555 -0.38951 " pathEditMode="relative" rAng="0" ptsTypes="AA">
                                      <p:cBhvr>
                                        <p:cTn id="164" dur="2000" fill="hold"/>
                                        <p:tgtEl>
                                          <p:spTgt spid="260114"/>
                                        </p:tgtEl>
                                        <p:attrNameLst>
                                          <p:attrName>ppt_x</p:attrName>
                                          <p:attrName>ppt_y</p:attrName>
                                        </p:attrNameLst>
                                      </p:cBhvr>
                                      <p:rCtr x="-12778" y="-19475"/>
                                    </p:animMotion>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260134"/>
                                        </p:tgtEl>
                                        <p:attrNameLst>
                                          <p:attrName>style.visibility</p:attrName>
                                        </p:attrNameLst>
                                      </p:cBhvr>
                                      <p:to>
                                        <p:strVal val="visible"/>
                                      </p:to>
                                    </p:set>
                                    <p:animEffect transition="in" filter="fade">
                                      <p:cBhvr>
                                        <p:cTn id="169" dur="2000"/>
                                        <p:tgtEl>
                                          <p:spTgt spid="260134"/>
                                        </p:tgtEl>
                                      </p:cBhvr>
                                    </p:animEffect>
                                  </p:childTnLst>
                                </p:cTn>
                              </p:par>
                            </p:childTnLst>
                          </p:cTn>
                        </p:par>
                      </p:childTnLst>
                    </p:cTn>
                  </p:par>
                  <p:par>
                    <p:cTn id="170" fill="hold">
                      <p:stCondLst>
                        <p:cond delay="indefinite"/>
                      </p:stCondLst>
                      <p:childTnLst>
                        <p:par>
                          <p:cTn id="171" fill="hold">
                            <p:stCondLst>
                              <p:cond delay="0"/>
                            </p:stCondLst>
                            <p:childTnLst>
                              <p:par>
                                <p:cTn id="172" presetID="0" presetClass="path" presetSubtype="0" accel="50000" decel="50000" fill="hold" grpId="1" nodeType="clickEffect">
                                  <p:stCondLst>
                                    <p:cond delay="0"/>
                                  </p:stCondLst>
                                  <p:childTnLst>
                                    <p:animMotion origin="layout" path="M 2.59259E-6 8.64198E-7 L 0.19722 -0.23426 " pathEditMode="relative" rAng="0" ptsTypes="AA">
                                      <p:cBhvr>
                                        <p:cTn id="173" dur="2000" fill="hold"/>
                                        <p:tgtEl>
                                          <p:spTgt spid="260109"/>
                                        </p:tgtEl>
                                        <p:attrNameLst>
                                          <p:attrName>ppt_x</p:attrName>
                                          <p:attrName>ppt_y</p:attrName>
                                        </p:attrNameLst>
                                      </p:cBhvr>
                                      <p:rCtr x="9861" y="-11728"/>
                                    </p:animMotion>
                                  </p:childTnLst>
                                </p:cTn>
                              </p:par>
                            </p:childTnLst>
                          </p:cTn>
                        </p:par>
                      </p:childTnLst>
                    </p:cTn>
                  </p:par>
                  <p:par>
                    <p:cTn id="174" fill="hold">
                      <p:stCondLst>
                        <p:cond delay="indefinite"/>
                      </p:stCondLst>
                      <p:childTnLst>
                        <p:par>
                          <p:cTn id="175" fill="hold">
                            <p:stCondLst>
                              <p:cond delay="0"/>
                            </p:stCondLst>
                            <p:childTnLst>
                              <p:par>
                                <p:cTn id="176" presetID="0" presetClass="path" presetSubtype="0" accel="50000" decel="50000" fill="hold" nodeType="clickEffect">
                                  <p:stCondLst>
                                    <p:cond delay="0"/>
                                  </p:stCondLst>
                                  <p:childTnLst>
                                    <p:animMotion origin="layout" path="M -4.81481E-6 -4.44444E-6 L -4.81481E-6 -4.44444E-6 C 0.00301 0.00278 0.00695 0.00618 0.01019 0.00988 C 0.01158 0.01173 0.01204 0.01451 0.01366 0.01605 C 0.01713 0.01945 0.02871 0.02161 0.03102 0.02192 C 0.03982 0.02778 0.03241 0.02377 0.04746 0.02655 C 0.04885 0.02686 0.05047 0.02778 0.05209 0.02809 C 0.0544 0.02871 0.05672 0.02902 0.0588 0.02963 C 0.06181 0.03025 0.06459 0.03025 0.0669 0.03087 C 0.0713 0.03241 0.0757 0.03426 0.07987 0.0355 C 0.0845 0.03735 0.08936 0.03766 0.09399 0.03858 C 0.11135 0.05186 0.09051 0.03704 0.1044 0.04476 C 0.10556 0.04537 0.10649 0.04723 0.10788 0.04784 C 0.11135 0.04877 0.11505 0.04877 0.11829 0.04908 C 0.12014 0.05031 0.12223 0.05093 0.12408 0.05216 C 0.12593 0.05371 0.12778 0.05618 0.12987 0.05679 C 0.13403 0.05834 0.13843 0.05772 0.14283 0.05834 C 0.14538 0.05926 0.14838 0.05988 0.15093 0.06142 C 0.15209 0.06204 0.15325 0.06358 0.1544 0.06451 C 0.15556 0.06513 0.15695 0.06513 0.15788 0.06575 C 0.16806 0.0713 0.15788 0.06667 0.16598 0.07037 C 0.1676 0.07192 0.16875 0.07377 0.17061 0.075 C 0.17176 0.07562 0.17292 0.07593 0.17408 0.07624 C 0.18311 0.08056 0.17686 0.0784 0.1845 0.08087 C 0.18588 0.08179 0.18727 0.08272 0.1882 0.08396 C 0.18913 0.08519 0.18913 0.08766 0.19028 0.08858 C 0.19213 0.08982 0.19422 0.08951 0.1963 0.08982 C 0.19676 0.09167 0.19653 0.09352 0.19746 0.09445 C 0.19862 0.09599 0.2007 0.09507 0.20209 0.09599 C 0.20348 0.09692 0.2044 0.09815 0.20556 0.09908 C 0.20695 0.1 0.2125 0.10155 0.21389 0.10216 C 0.21621 0.10247 0.21829 0.10278 0.22084 0.1034 C 0.222 0.10402 0.22454 0.10525 0.22454 0.10587 L 0.22454 0.10525 " pathEditMode="relative" rAng="0" ptsTypes="AAAAAAAAAAAAAAAAAAAAAAAAAAAAAAAAAA">
                                      <p:cBhvr>
                                        <p:cTn id="177" dur="2000" fill="hold"/>
                                        <p:tgtEl>
                                          <p:spTgt spid="260108"/>
                                        </p:tgtEl>
                                        <p:attrNameLst>
                                          <p:attrName>ppt_x</p:attrName>
                                          <p:attrName>ppt_y</p:attrName>
                                        </p:attrNameLst>
                                      </p:cBhvr>
                                      <p:rCtr x="11227" y="5278"/>
                                    </p:animMotion>
                                  </p:childTnLst>
                                </p:cTn>
                              </p:par>
                            </p:childTnLst>
                          </p:cTn>
                        </p:par>
                      </p:childTnLst>
                    </p:cTn>
                  </p:par>
                  <p:par>
                    <p:cTn id="178" fill="hold">
                      <p:stCondLst>
                        <p:cond delay="indefinite"/>
                      </p:stCondLst>
                      <p:childTnLst>
                        <p:par>
                          <p:cTn id="179" fill="hold">
                            <p:stCondLst>
                              <p:cond delay="0"/>
                            </p:stCondLst>
                            <p:childTnLst>
                              <p:par>
                                <p:cTn id="180" presetID="10" presetClass="exit" presetSubtype="0" fill="hold" grpId="1" nodeType="clickEffect">
                                  <p:stCondLst>
                                    <p:cond delay="0"/>
                                  </p:stCondLst>
                                  <p:childTnLst>
                                    <p:animEffect transition="out" filter="fade">
                                      <p:cBhvr>
                                        <p:cTn id="181" dur="2000"/>
                                        <p:tgtEl>
                                          <p:spTgt spid="260133"/>
                                        </p:tgtEl>
                                      </p:cBhvr>
                                    </p:animEffect>
                                    <p:set>
                                      <p:cBhvr>
                                        <p:cTn id="182" dur="1" fill="hold">
                                          <p:stCondLst>
                                            <p:cond delay="1999"/>
                                          </p:stCondLst>
                                        </p:cTn>
                                        <p:tgtEl>
                                          <p:spTgt spid="260133"/>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260135"/>
                                        </p:tgtEl>
                                        <p:attrNameLst>
                                          <p:attrName>style.visibility</p:attrName>
                                        </p:attrNameLst>
                                      </p:cBhvr>
                                      <p:to>
                                        <p:strVal val="visible"/>
                                      </p:to>
                                    </p:set>
                                    <p:animEffect transition="in" filter="fade">
                                      <p:cBhvr>
                                        <p:cTn id="187" dur="2000"/>
                                        <p:tgtEl>
                                          <p:spTgt spid="260135"/>
                                        </p:tgtEl>
                                      </p:cBhvr>
                                    </p:animEffect>
                                  </p:childTnLst>
                                </p:cTn>
                              </p:par>
                            </p:childTnLst>
                          </p:cTn>
                        </p:par>
                      </p:childTnLst>
                    </p:cTn>
                  </p:par>
                  <p:par>
                    <p:cTn id="188" fill="hold">
                      <p:stCondLst>
                        <p:cond delay="indefinite"/>
                      </p:stCondLst>
                      <p:childTnLst>
                        <p:par>
                          <p:cTn id="189" fill="hold">
                            <p:stCondLst>
                              <p:cond delay="0"/>
                            </p:stCondLst>
                            <p:childTnLst>
                              <p:par>
                                <p:cTn id="190" presetID="0" presetClass="path" presetSubtype="0" accel="50000" decel="50000" fill="hold" nodeType="clickEffect">
                                  <p:stCondLst>
                                    <p:cond delay="0"/>
                                  </p:stCondLst>
                                  <p:childTnLst>
                                    <p:animMotion origin="layout" path="M -1.48148E-6 2.83951E-6 L -0.05347 -0.14013 " pathEditMode="relative" rAng="0" ptsTypes="AA">
                                      <p:cBhvr>
                                        <p:cTn id="191" dur="2000" fill="hold"/>
                                        <p:tgtEl>
                                          <p:spTgt spid="260130"/>
                                        </p:tgtEl>
                                        <p:attrNameLst>
                                          <p:attrName>ppt_x</p:attrName>
                                          <p:attrName>ppt_y</p:attrName>
                                        </p:attrNameLst>
                                      </p:cBhvr>
                                      <p:rCtr x="-2685" y="-7006"/>
                                    </p:animMotion>
                                  </p:childTnLst>
                                </p:cTn>
                              </p:par>
                            </p:childTnLst>
                          </p:cTn>
                        </p:par>
                      </p:childTnLst>
                    </p:cTn>
                  </p:par>
                  <p:par>
                    <p:cTn id="192" fill="hold">
                      <p:stCondLst>
                        <p:cond delay="indefinite"/>
                      </p:stCondLst>
                      <p:childTnLst>
                        <p:par>
                          <p:cTn id="193" fill="hold">
                            <p:stCondLst>
                              <p:cond delay="0"/>
                            </p:stCondLst>
                            <p:childTnLst>
                              <p:par>
                                <p:cTn id="194" presetID="0" presetClass="path" presetSubtype="0" accel="50000" decel="50000" fill="hold" grpId="1" nodeType="clickEffect">
                                  <p:stCondLst>
                                    <p:cond delay="0"/>
                                  </p:stCondLst>
                                  <p:childTnLst>
                                    <p:animMotion origin="layout" path="M -2.59259E-6 -4.07407E-6 L -0.03287 -0.14629 " pathEditMode="relative" rAng="0" ptsTypes="AA">
                                      <p:cBhvr>
                                        <p:cTn id="195" dur="2000" fill="hold"/>
                                        <p:tgtEl>
                                          <p:spTgt spid="260131"/>
                                        </p:tgtEl>
                                        <p:attrNameLst>
                                          <p:attrName>ppt_x</p:attrName>
                                          <p:attrName>ppt_y</p:attrName>
                                        </p:attrNameLst>
                                      </p:cBhvr>
                                      <p:rCtr x="-1644" y="-7315"/>
                                    </p:animMotion>
                                  </p:childTnLst>
                                </p:cTn>
                              </p:par>
                            </p:childTnLst>
                          </p:cTn>
                        </p:par>
                      </p:childTnLst>
                    </p:cTn>
                  </p:par>
                  <p:par>
                    <p:cTn id="196" fill="hold">
                      <p:stCondLst>
                        <p:cond delay="indefinite"/>
                      </p:stCondLst>
                      <p:childTnLst>
                        <p:par>
                          <p:cTn id="197" fill="hold">
                            <p:stCondLst>
                              <p:cond delay="0"/>
                            </p:stCondLst>
                            <p:childTnLst>
                              <p:par>
                                <p:cTn id="198" presetID="0" presetClass="path" presetSubtype="0" accel="50000" decel="50000" fill="hold" nodeType="clickEffect">
                                  <p:stCondLst>
                                    <p:cond delay="0"/>
                                  </p:stCondLst>
                                  <p:childTnLst>
                                    <p:animMotion origin="layout" path="M 2.59259E-6 -2.22222E-6 L 0.34537 -0.57901 L 0.34537 -0.5787 " pathEditMode="relative" rAng="0" ptsTypes="AAA">
                                      <p:cBhvr>
                                        <p:cTn id="199" dur="2000" fill="hold"/>
                                        <p:tgtEl>
                                          <p:spTgt spid="260122"/>
                                        </p:tgtEl>
                                        <p:attrNameLst>
                                          <p:attrName>ppt_x</p:attrName>
                                          <p:attrName>ppt_y</p:attrName>
                                        </p:attrNameLst>
                                      </p:cBhvr>
                                      <p:rCtr x="17269" y="-28951"/>
                                    </p:animMotion>
                                  </p:childTnLst>
                                </p:cTn>
                              </p:par>
                            </p:childTnLst>
                          </p:cTn>
                        </p:par>
                      </p:childTnLst>
                    </p:cTn>
                  </p:par>
                  <p:par>
                    <p:cTn id="200" fill="hold">
                      <p:stCondLst>
                        <p:cond delay="indefinite"/>
                      </p:stCondLst>
                      <p:childTnLst>
                        <p:par>
                          <p:cTn id="201" fill="hold">
                            <p:stCondLst>
                              <p:cond delay="0"/>
                            </p:stCondLst>
                            <p:childTnLst>
                              <p:par>
                                <p:cTn id="202" presetID="10" presetClass="exit" presetSubtype="0" fill="hold" grpId="1" nodeType="clickEffect">
                                  <p:stCondLst>
                                    <p:cond delay="0"/>
                                  </p:stCondLst>
                                  <p:childTnLst>
                                    <p:animEffect transition="out" filter="fade">
                                      <p:cBhvr>
                                        <p:cTn id="203" dur="2000"/>
                                        <p:tgtEl>
                                          <p:spTgt spid="260111"/>
                                        </p:tgtEl>
                                      </p:cBhvr>
                                    </p:animEffect>
                                    <p:set>
                                      <p:cBhvr>
                                        <p:cTn id="204" dur="1" fill="hold">
                                          <p:stCondLst>
                                            <p:cond delay="1999"/>
                                          </p:stCondLst>
                                        </p:cTn>
                                        <p:tgtEl>
                                          <p:spTgt spid="260111"/>
                                        </p:tgtEl>
                                        <p:attrNameLst>
                                          <p:attrName>style.visibility</p:attrName>
                                        </p:attrNameLst>
                                      </p:cBhvr>
                                      <p:to>
                                        <p:strVal val="hidden"/>
                                      </p:to>
                                    </p:set>
                                  </p:childTnLst>
                                </p:cTn>
                              </p:par>
                            </p:childTnLst>
                          </p:cTn>
                        </p:par>
                      </p:childTnLst>
                    </p:cTn>
                  </p:par>
                  <p:par>
                    <p:cTn id="205" fill="hold">
                      <p:stCondLst>
                        <p:cond delay="indefinite"/>
                      </p:stCondLst>
                      <p:childTnLst>
                        <p:par>
                          <p:cTn id="206" fill="hold">
                            <p:stCondLst>
                              <p:cond delay="0"/>
                            </p:stCondLst>
                            <p:childTnLst>
                              <p:par>
                                <p:cTn id="207" presetID="10" presetClass="exit" presetSubtype="0" fill="hold" grpId="1" nodeType="clickEffect">
                                  <p:stCondLst>
                                    <p:cond delay="0"/>
                                  </p:stCondLst>
                                  <p:childTnLst>
                                    <p:animEffect transition="out" filter="fade">
                                      <p:cBhvr>
                                        <p:cTn id="208" dur="2000"/>
                                        <p:tgtEl>
                                          <p:spTgt spid="260110"/>
                                        </p:tgtEl>
                                      </p:cBhvr>
                                    </p:animEffect>
                                    <p:set>
                                      <p:cBhvr>
                                        <p:cTn id="209" dur="1" fill="hold">
                                          <p:stCondLst>
                                            <p:cond delay="1999"/>
                                          </p:stCondLst>
                                        </p:cTn>
                                        <p:tgtEl>
                                          <p:spTgt spid="260110"/>
                                        </p:tgtEl>
                                        <p:attrNameLst>
                                          <p:attrName>style.visibility</p:attrName>
                                        </p:attrNameLst>
                                      </p:cBhvr>
                                      <p:to>
                                        <p:strVal val="hidden"/>
                                      </p:to>
                                    </p:set>
                                  </p:childTnLst>
                                </p:cTn>
                              </p:par>
                            </p:childTnLst>
                          </p:cTn>
                        </p:par>
                      </p:childTnLst>
                    </p:cTn>
                  </p:par>
                  <p:par>
                    <p:cTn id="210" fill="hold">
                      <p:stCondLst>
                        <p:cond delay="indefinite"/>
                      </p:stCondLst>
                      <p:childTnLst>
                        <p:par>
                          <p:cTn id="211" fill="hold">
                            <p:stCondLst>
                              <p:cond delay="0"/>
                            </p:stCondLst>
                            <p:childTnLst>
                              <p:par>
                                <p:cTn id="212" presetID="0" presetClass="path" presetSubtype="0" accel="50000" decel="50000" fill="hold" nodeType="clickEffect">
                                  <p:stCondLst>
                                    <p:cond delay="0"/>
                                  </p:stCondLst>
                                  <p:childTnLst>
                                    <p:animMotion origin="layout" path="M 4.07407E-6 -8.64198E-7 L 0.13681 -0.3537 " pathEditMode="relative" rAng="0" ptsTypes="AA">
                                      <p:cBhvr>
                                        <p:cTn id="213" dur="2000" fill="hold"/>
                                        <p:tgtEl>
                                          <p:spTgt spid="260127"/>
                                        </p:tgtEl>
                                        <p:attrNameLst>
                                          <p:attrName>ppt_x</p:attrName>
                                          <p:attrName>ppt_y</p:attrName>
                                        </p:attrNameLst>
                                      </p:cBhvr>
                                      <p:rCtr x="4769" y="-19074"/>
                                    </p:animMotion>
                                  </p:childTnLst>
                                </p:cTn>
                              </p:par>
                            </p:childTnLst>
                          </p:cTn>
                        </p:par>
                      </p:childTnLst>
                    </p:cTn>
                  </p:par>
                  <p:par>
                    <p:cTn id="214" fill="hold">
                      <p:stCondLst>
                        <p:cond delay="indefinite"/>
                      </p:stCondLst>
                      <p:childTnLst>
                        <p:par>
                          <p:cTn id="215" fill="hold">
                            <p:stCondLst>
                              <p:cond delay="0"/>
                            </p:stCondLst>
                            <p:childTnLst>
                              <p:par>
                                <p:cTn id="216" presetID="0" presetClass="path" presetSubtype="0" accel="50000" decel="50000" fill="hold" grpId="1" nodeType="clickEffect">
                                  <p:stCondLst>
                                    <p:cond delay="0"/>
                                  </p:stCondLst>
                                  <p:childTnLst>
                                    <p:animMotion origin="layout" path="M -4.07407E-6 -1.35802E-6 L 0.13102 -0.35062 " pathEditMode="relative" rAng="0" ptsTypes="AA">
                                      <p:cBhvr>
                                        <p:cTn id="217" dur="2000" fill="hold"/>
                                        <p:tgtEl>
                                          <p:spTgt spid="260128"/>
                                        </p:tgtEl>
                                        <p:attrNameLst>
                                          <p:attrName>ppt_x</p:attrName>
                                          <p:attrName>ppt_y</p:attrName>
                                        </p:attrNameLst>
                                      </p:cBhvr>
                                      <p:rCtr x="6481" y="-18549"/>
                                    </p:animMotion>
                                  </p:childTnLst>
                                </p:cTn>
                              </p:par>
                            </p:childTnLst>
                          </p:cTn>
                        </p:par>
                      </p:childTnLst>
                    </p:cTn>
                  </p:par>
                  <p:par>
                    <p:cTn id="218" fill="hold">
                      <p:stCondLst>
                        <p:cond delay="indefinite"/>
                      </p:stCondLst>
                      <p:childTnLst>
                        <p:par>
                          <p:cTn id="219" fill="hold">
                            <p:stCondLst>
                              <p:cond delay="0"/>
                            </p:stCondLst>
                            <p:childTnLst>
                              <p:par>
                                <p:cTn id="220" presetID="0" presetClass="path" presetSubtype="0" accel="50000" decel="50000" fill="hold" nodeType="clickEffect">
                                  <p:stCondLst>
                                    <p:cond delay="0"/>
                                  </p:stCondLst>
                                  <p:childTnLst>
                                    <p:animMotion origin="layout" path="M -0.11574 0.02932 L -0.11574 0.02994 C -0.05556 0.00556 -0.13542 0.03735 0.02222 -0.03117 C 0.08379 -0.05802 -0.00301 -0.01883 0.04259 -0.03734 C 0.07176 -0.04876 0.1 -0.06327 0.12963 -0.07346 C 0.14953 -0.08025 0.1706 -0.08271 0.19074 -0.08765 C 0.19884 -0.0895 0.20671 -0.09167 0.21481 -0.09352 C 0.2169 -0.09475 0.21944 -0.0966 0.22153 -0.09784 C 0.22569 -0.09969 0.23125 -0.09907 0.23379 -0.1037 C 0.23495 -0.10586 0.23055 -0.10802 0.22847 -0.10957 C 0.22592 -0.11142 0.22291 -0.11234 0.2199 -0.11327 C 0.21828 -0.11296 0.21597 -0.11327 0.21481 -0.11142 C 0.21134 -0.10679 0.21342 -0.10247 0.21481 -0.09784 C 0.2169 -0.09846 0.21967 -0.09815 0.22153 -0.09969 C 0.22291 -0.10092 0.22338 -0.10555 0.22338 -0.10525 L 0.22153 -0.10154 " pathEditMode="relative" rAng="0" ptsTypes="AAAAAAAAAAAAAAAA">
                                      <p:cBhvr>
                                        <p:cTn id="221" dur="2000" fill="hold"/>
                                        <p:tgtEl>
                                          <p:spTgt spid="260116"/>
                                        </p:tgtEl>
                                        <p:attrNameLst>
                                          <p:attrName>ppt_x</p:attrName>
                                          <p:attrName>ppt_y</p:attrName>
                                        </p:attrNameLst>
                                      </p:cBhvr>
                                      <p:rCtr x="17477" y="-7099"/>
                                    </p:animMotion>
                                  </p:childTnLst>
                                </p:cTn>
                              </p:par>
                            </p:childTnLst>
                          </p:cTn>
                        </p:par>
                      </p:childTnLst>
                    </p:cTn>
                  </p:par>
                  <p:par>
                    <p:cTn id="222" fill="hold">
                      <p:stCondLst>
                        <p:cond delay="indefinite"/>
                      </p:stCondLst>
                      <p:childTnLst>
                        <p:par>
                          <p:cTn id="223" fill="hold" nodeType="afterGroup">
                            <p:stCondLst>
                              <p:cond delay="0"/>
                            </p:stCondLst>
                            <p:childTnLst>
                              <p:par>
                                <p:cTn id="224" presetID="10" presetClass="entr" presetSubtype="0" fill="hold" grpId="0" nodeType="clickEffect">
                                  <p:stCondLst>
                                    <p:cond delay="0"/>
                                  </p:stCondLst>
                                  <p:childTnLst>
                                    <p:set>
                                      <p:cBhvr>
                                        <p:cTn id="225" dur="1" fill="hold">
                                          <p:stCondLst>
                                            <p:cond delay="0"/>
                                          </p:stCondLst>
                                        </p:cTn>
                                        <p:tgtEl>
                                          <p:spTgt spid="260136"/>
                                        </p:tgtEl>
                                        <p:attrNameLst>
                                          <p:attrName>style.visibility</p:attrName>
                                        </p:attrNameLst>
                                      </p:cBhvr>
                                      <p:to>
                                        <p:strVal val="visible"/>
                                      </p:to>
                                    </p:set>
                                    <p:animEffect transition="in" filter="fade">
                                      <p:cBhvr>
                                        <p:cTn id="226" dur="2000"/>
                                        <p:tgtEl>
                                          <p:spTgt spid="260136"/>
                                        </p:tgtEl>
                                      </p:cBhvr>
                                    </p:animEffect>
                                  </p:childTnLst>
                                </p:cTn>
                              </p:par>
                            </p:childTnLst>
                          </p:cTn>
                        </p:par>
                      </p:childTnLst>
                    </p:cTn>
                  </p:par>
                  <p:par>
                    <p:cTn id="227" fill="hold">
                      <p:stCondLst>
                        <p:cond delay="indefinite"/>
                      </p:stCondLst>
                      <p:childTnLst>
                        <p:par>
                          <p:cTn id="228" fill="hold" nodeType="afterGroup">
                            <p:stCondLst>
                              <p:cond delay="0"/>
                            </p:stCondLst>
                            <p:childTnLst>
                              <p:par>
                                <p:cTn id="229" presetID="53" presetClass="entr" presetSubtype="0" fill="hold" grpId="0" nodeType="clickEffect">
                                  <p:stCondLst>
                                    <p:cond delay="0"/>
                                  </p:stCondLst>
                                  <p:childTnLst>
                                    <p:set>
                                      <p:cBhvr>
                                        <p:cTn id="230" dur="1" fill="hold">
                                          <p:stCondLst>
                                            <p:cond delay="0"/>
                                          </p:stCondLst>
                                        </p:cTn>
                                        <p:tgtEl>
                                          <p:spTgt spid="260137"/>
                                        </p:tgtEl>
                                        <p:attrNameLst>
                                          <p:attrName>style.visibility</p:attrName>
                                        </p:attrNameLst>
                                      </p:cBhvr>
                                      <p:to>
                                        <p:strVal val="visible"/>
                                      </p:to>
                                    </p:set>
                                    <p:anim calcmode="lin" valueType="num">
                                      <p:cBhvr>
                                        <p:cTn id="231" dur="500" fill="hold"/>
                                        <p:tgtEl>
                                          <p:spTgt spid="260137"/>
                                        </p:tgtEl>
                                        <p:attrNameLst>
                                          <p:attrName>ppt_w</p:attrName>
                                        </p:attrNameLst>
                                      </p:cBhvr>
                                      <p:tavLst>
                                        <p:tav tm="0">
                                          <p:val>
                                            <p:fltVal val="0"/>
                                          </p:val>
                                        </p:tav>
                                        <p:tav tm="100000">
                                          <p:val>
                                            <p:strVal val="#ppt_w"/>
                                          </p:val>
                                        </p:tav>
                                      </p:tavLst>
                                    </p:anim>
                                    <p:anim calcmode="lin" valueType="num">
                                      <p:cBhvr>
                                        <p:cTn id="232" dur="500" fill="hold"/>
                                        <p:tgtEl>
                                          <p:spTgt spid="260137"/>
                                        </p:tgtEl>
                                        <p:attrNameLst>
                                          <p:attrName>ppt_h</p:attrName>
                                        </p:attrNameLst>
                                      </p:cBhvr>
                                      <p:tavLst>
                                        <p:tav tm="0">
                                          <p:val>
                                            <p:fltVal val="0"/>
                                          </p:val>
                                        </p:tav>
                                        <p:tav tm="100000">
                                          <p:val>
                                            <p:strVal val="#ppt_h"/>
                                          </p:val>
                                        </p:tav>
                                      </p:tavLst>
                                    </p:anim>
                                    <p:animEffect transition="in" filter="fade">
                                      <p:cBhvr>
                                        <p:cTn id="233" dur="500"/>
                                        <p:tgtEl>
                                          <p:spTgt spid="260137"/>
                                        </p:tgtEl>
                                      </p:cBhvr>
                                    </p:animEffect>
                                  </p:childTnLst>
                                </p:cTn>
                              </p:par>
                            </p:childTnLst>
                          </p:cTn>
                        </p:par>
                      </p:childTnLst>
                    </p:cTn>
                  </p:par>
                  <p:par>
                    <p:cTn id="234" fill="hold">
                      <p:stCondLst>
                        <p:cond delay="indefinite"/>
                      </p:stCondLst>
                      <p:childTnLst>
                        <p:par>
                          <p:cTn id="235" fill="hold" nodeType="afterGroup">
                            <p:stCondLst>
                              <p:cond delay="0"/>
                            </p:stCondLst>
                            <p:childTnLst>
                              <p:par>
                                <p:cTn id="236" presetID="22" presetClass="emph" presetSubtype="0" repeatCount="10000" fill="hold" grpId="1" nodeType="clickEffect">
                                  <p:stCondLst>
                                    <p:cond delay="0"/>
                                  </p:stCondLst>
                                  <p:childTnLst>
                                    <p:animClr clrSpc="hsl" dir="cw">
                                      <p:cBhvr override="childStyle">
                                        <p:cTn id="237" dur="500" fill="hold"/>
                                        <p:tgtEl>
                                          <p:spTgt spid="260104"/>
                                        </p:tgtEl>
                                        <p:attrNameLst>
                                          <p:attrName>style.color</p:attrName>
                                        </p:attrNameLst>
                                      </p:cBhvr>
                                      <p:by>
                                        <p:hsl h="-7200000" s="0" l="0"/>
                                      </p:by>
                                    </p:animClr>
                                    <p:animClr clrSpc="hsl" dir="cw">
                                      <p:cBhvr>
                                        <p:cTn id="238" dur="500" fill="hold"/>
                                        <p:tgtEl>
                                          <p:spTgt spid="260104"/>
                                        </p:tgtEl>
                                        <p:attrNameLst>
                                          <p:attrName>fillcolor</p:attrName>
                                        </p:attrNameLst>
                                      </p:cBhvr>
                                      <p:by>
                                        <p:hsl h="-7200000" s="0" l="0"/>
                                      </p:by>
                                    </p:animClr>
                                    <p:animClr clrSpc="hsl" dir="cw">
                                      <p:cBhvr>
                                        <p:cTn id="239" dur="500" fill="hold"/>
                                        <p:tgtEl>
                                          <p:spTgt spid="260104"/>
                                        </p:tgtEl>
                                        <p:attrNameLst>
                                          <p:attrName>stroke.color</p:attrName>
                                        </p:attrNameLst>
                                      </p:cBhvr>
                                      <p:by>
                                        <p:hsl h="-7200000" s="0" l="0"/>
                                      </p:by>
                                    </p:animClr>
                                    <p:set>
                                      <p:cBhvr>
                                        <p:cTn id="240" dur="500" fill="hold"/>
                                        <p:tgtEl>
                                          <p:spTgt spid="26010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10" grpId="0" animBg="1"/>
      <p:bldP spid="260110" grpId="1" animBg="1"/>
      <p:bldP spid="260111" grpId="0" animBg="1"/>
      <p:bldP spid="260111" grpId="1" animBg="1"/>
      <p:bldP spid="260105" grpId="0" animBg="1"/>
      <p:bldP spid="260137" grpId="0" animBg="1"/>
      <p:bldP spid="260133" grpId="0" animBg="1"/>
      <p:bldP spid="260133" grpId="1" animBg="1"/>
      <p:bldP spid="260101" grpId="0" animBg="1"/>
      <p:bldP spid="260101" grpId="1" animBg="1"/>
      <p:bldP spid="260101" grpId="2" animBg="1"/>
      <p:bldP spid="260102" grpId="0" animBg="1"/>
      <p:bldP spid="260103" grpId="0" animBg="1"/>
      <p:bldP spid="260104" grpId="0" animBg="1"/>
      <p:bldP spid="260104" grpId="1" animBg="1"/>
      <p:bldP spid="260106" grpId="0" animBg="1"/>
      <p:bldP spid="260107" grpId="0" animBg="1"/>
      <p:bldP spid="260109" grpId="0"/>
      <p:bldP spid="260109" grpId="1"/>
      <p:bldP spid="260112" grpId="0" animBg="1"/>
      <p:bldP spid="260128" grpId="0"/>
      <p:bldP spid="260128" grpId="1"/>
      <p:bldP spid="260131" grpId="0"/>
      <p:bldP spid="260131" grpId="1"/>
      <p:bldP spid="260134" grpId="0"/>
      <p:bldP spid="260135" grpId="0"/>
      <p:bldP spid="2601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Oval 3"/>
          <p:cNvSpPr>
            <a:spLocks noChangeArrowheads="1"/>
          </p:cNvSpPr>
          <p:nvPr/>
        </p:nvSpPr>
        <p:spPr bwMode="auto">
          <a:xfrm>
            <a:off x="2268142" y="1491854"/>
            <a:ext cx="1782365" cy="1674019"/>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algn="ctr">
            <a:solidFill>
              <a:srgbClr val="99CCFF"/>
            </a:solidFill>
            <a:round/>
            <a:headEnd/>
            <a:tailEnd/>
          </a:ln>
          <a:effectLst/>
          <a:extLst/>
        </p:spPr>
        <p:txBody>
          <a:bodyPr wrap="none" anchor="ctr"/>
          <a:lstStyle/>
          <a:p>
            <a:pPr algn="ctr">
              <a:defRPr/>
            </a:pPr>
            <a:endParaRPr kumimoji="1" lang="zh-TW" altLang="en-US" sz="1200" b="1">
              <a:solidFill>
                <a:prstClr val="black"/>
              </a:solidFill>
              <a:effectLst>
                <a:outerShdw blurRad="38100" dist="38100" dir="2700000" algn="tl">
                  <a:srgbClr val="FFFFFF"/>
                </a:outerShdw>
              </a:effectLst>
              <a:ea typeface="新細明體" pitchFamily="18" charset="-120"/>
            </a:endParaRPr>
          </a:p>
        </p:txBody>
      </p:sp>
      <p:sp>
        <p:nvSpPr>
          <p:cNvPr id="261124" name="Oval 4"/>
          <p:cNvSpPr>
            <a:spLocks noChangeArrowheads="1"/>
          </p:cNvSpPr>
          <p:nvPr/>
        </p:nvSpPr>
        <p:spPr bwMode="auto">
          <a:xfrm>
            <a:off x="594123" y="2518173"/>
            <a:ext cx="1782365" cy="1674019"/>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algn="ctr">
            <a:solidFill>
              <a:srgbClr val="99CCFF"/>
            </a:solidFill>
            <a:round/>
            <a:headEnd/>
            <a:tailEnd/>
          </a:ln>
          <a:effectLst/>
          <a:extLst/>
        </p:spPr>
        <p:txBody>
          <a:bodyPr wrap="none" anchor="ctr"/>
          <a:lstStyle/>
          <a:p>
            <a:pPr algn="ctr">
              <a:defRPr/>
            </a:pPr>
            <a:endParaRPr kumimoji="1" lang="zh-TW" altLang="en-US" sz="1200" b="1">
              <a:solidFill>
                <a:prstClr val="black"/>
              </a:solidFill>
              <a:effectLst>
                <a:outerShdw blurRad="38100" dist="38100" dir="2700000" algn="tl">
                  <a:srgbClr val="FFFFFF"/>
                </a:outerShdw>
              </a:effectLst>
              <a:ea typeface="新細明體" pitchFamily="18" charset="-120"/>
            </a:endParaRPr>
          </a:p>
        </p:txBody>
      </p:sp>
      <p:sp>
        <p:nvSpPr>
          <p:cNvPr id="261125" name="Oval 5"/>
          <p:cNvSpPr>
            <a:spLocks noChangeArrowheads="1"/>
          </p:cNvSpPr>
          <p:nvPr/>
        </p:nvSpPr>
        <p:spPr bwMode="auto">
          <a:xfrm>
            <a:off x="2430067" y="2085975"/>
            <a:ext cx="1782365" cy="1674019"/>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algn="ctr">
            <a:solidFill>
              <a:srgbClr val="99CCFF"/>
            </a:solidFill>
            <a:round/>
            <a:headEnd/>
            <a:tailEnd/>
          </a:ln>
          <a:effectLst/>
          <a:extLst/>
        </p:spPr>
        <p:txBody>
          <a:bodyPr wrap="none" anchor="ctr"/>
          <a:lstStyle/>
          <a:p>
            <a:pPr algn="ctr">
              <a:defRPr/>
            </a:pPr>
            <a:endParaRPr kumimoji="1" lang="zh-TW" altLang="en-US" sz="1200" b="1">
              <a:solidFill>
                <a:prstClr val="black"/>
              </a:solidFill>
              <a:effectLst>
                <a:outerShdw blurRad="38100" dist="38100" dir="2700000" algn="tl">
                  <a:srgbClr val="FFFFFF"/>
                </a:outerShdw>
              </a:effectLst>
              <a:ea typeface="新細明體" pitchFamily="18" charset="-120"/>
            </a:endParaRPr>
          </a:p>
        </p:txBody>
      </p:sp>
      <p:sp>
        <p:nvSpPr>
          <p:cNvPr id="261126" name="Oval 6"/>
          <p:cNvSpPr>
            <a:spLocks noChangeArrowheads="1"/>
          </p:cNvSpPr>
          <p:nvPr/>
        </p:nvSpPr>
        <p:spPr bwMode="auto">
          <a:xfrm>
            <a:off x="2753917" y="1545432"/>
            <a:ext cx="1782365" cy="1674019"/>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algn="ctr">
            <a:solidFill>
              <a:srgbClr val="99CCFF"/>
            </a:solidFill>
            <a:round/>
            <a:headEnd/>
            <a:tailEnd/>
          </a:ln>
          <a:effectLst/>
          <a:extLst/>
        </p:spPr>
        <p:txBody>
          <a:bodyPr wrap="none" anchor="ctr"/>
          <a:lstStyle/>
          <a:p>
            <a:pPr algn="ctr">
              <a:defRPr/>
            </a:pPr>
            <a:endParaRPr kumimoji="1" lang="zh-TW" altLang="en-US" sz="1200" b="1">
              <a:solidFill>
                <a:prstClr val="black"/>
              </a:solidFill>
              <a:effectLst>
                <a:outerShdw blurRad="38100" dist="38100" dir="2700000" algn="tl">
                  <a:srgbClr val="FFFFFF"/>
                </a:outerShdw>
              </a:effectLst>
              <a:ea typeface="新細明體" pitchFamily="18" charset="-120"/>
            </a:endParaRPr>
          </a:p>
        </p:txBody>
      </p:sp>
      <p:sp>
        <p:nvSpPr>
          <p:cNvPr id="261127" name="Oval 7"/>
          <p:cNvSpPr>
            <a:spLocks noChangeArrowheads="1"/>
          </p:cNvSpPr>
          <p:nvPr/>
        </p:nvSpPr>
        <p:spPr bwMode="auto">
          <a:xfrm>
            <a:off x="971550" y="1059657"/>
            <a:ext cx="1782366" cy="1674019"/>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algn="ctr">
            <a:solidFill>
              <a:srgbClr val="99CCFF"/>
            </a:solidFill>
            <a:round/>
            <a:headEnd/>
            <a:tailEnd/>
          </a:ln>
          <a:effectLst/>
          <a:extLst/>
        </p:spPr>
        <p:txBody>
          <a:bodyPr wrap="none" anchor="ctr"/>
          <a:lstStyle/>
          <a:p>
            <a:pPr algn="ctr">
              <a:defRPr/>
            </a:pPr>
            <a:endParaRPr kumimoji="1" lang="zh-TW" altLang="en-US" sz="1200" b="1">
              <a:solidFill>
                <a:prstClr val="black"/>
              </a:solidFill>
              <a:effectLst>
                <a:outerShdw blurRad="38100" dist="38100" dir="2700000" algn="tl">
                  <a:srgbClr val="FFFFFF"/>
                </a:outerShdw>
              </a:effectLst>
              <a:ea typeface="新細明體" pitchFamily="18" charset="-120"/>
            </a:endParaRPr>
          </a:p>
        </p:txBody>
      </p:sp>
      <p:sp>
        <p:nvSpPr>
          <p:cNvPr id="261128" name="Oval 8"/>
          <p:cNvSpPr>
            <a:spLocks noChangeArrowheads="1"/>
          </p:cNvSpPr>
          <p:nvPr/>
        </p:nvSpPr>
        <p:spPr bwMode="auto">
          <a:xfrm>
            <a:off x="3239692" y="2571750"/>
            <a:ext cx="1782365" cy="1674019"/>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algn="ctr">
            <a:solidFill>
              <a:srgbClr val="99CCFF"/>
            </a:solidFill>
            <a:round/>
            <a:headEnd/>
            <a:tailEnd/>
          </a:ln>
          <a:effectLst/>
          <a:extLst/>
        </p:spPr>
        <p:txBody>
          <a:bodyPr wrap="none" anchor="ctr"/>
          <a:lstStyle/>
          <a:p>
            <a:pPr algn="ctr">
              <a:defRPr/>
            </a:pPr>
            <a:endParaRPr kumimoji="1" lang="zh-TW" altLang="en-US" sz="1200" b="1">
              <a:solidFill>
                <a:prstClr val="black"/>
              </a:solidFill>
              <a:effectLst>
                <a:outerShdw blurRad="38100" dist="38100" dir="2700000" algn="tl">
                  <a:srgbClr val="FFFFFF"/>
                </a:outerShdw>
              </a:effectLst>
              <a:ea typeface="新細明體" pitchFamily="18" charset="-120"/>
            </a:endParaRPr>
          </a:p>
        </p:txBody>
      </p:sp>
      <p:sp>
        <p:nvSpPr>
          <p:cNvPr id="261129" name="Oval 9"/>
          <p:cNvSpPr>
            <a:spLocks noChangeArrowheads="1"/>
          </p:cNvSpPr>
          <p:nvPr/>
        </p:nvSpPr>
        <p:spPr bwMode="auto">
          <a:xfrm>
            <a:off x="1403748" y="2571750"/>
            <a:ext cx="1782365" cy="1674019"/>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algn="ctr">
            <a:solidFill>
              <a:srgbClr val="99CCFF"/>
            </a:solidFill>
            <a:round/>
            <a:headEnd/>
            <a:tailEnd/>
          </a:ln>
          <a:effectLst/>
          <a:extLst/>
        </p:spPr>
        <p:txBody>
          <a:bodyPr wrap="none" anchor="ctr"/>
          <a:lstStyle/>
          <a:p>
            <a:pPr algn="ctr">
              <a:defRPr/>
            </a:pPr>
            <a:endParaRPr kumimoji="1" lang="zh-TW" altLang="en-US" sz="1200" b="1">
              <a:solidFill>
                <a:prstClr val="black"/>
              </a:solidFill>
              <a:effectLst>
                <a:outerShdw blurRad="38100" dist="38100" dir="2700000" algn="tl">
                  <a:srgbClr val="FFFFFF"/>
                </a:outerShdw>
              </a:effectLst>
              <a:ea typeface="新細明體" pitchFamily="18" charset="-120"/>
            </a:endParaRPr>
          </a:p>
        </p:txBody>
      </p:sp>
      <p:sp>
        <p:nvSpPr>
          <p:cNvPr id="261130" name="Oval 10"/>
          <p:cNvSpPr>
            <a:spLocks noChangeArrowheads="1"/>
          </p:cNvSpPr>
          <p:nvPr/>
        </p:nvSpPr>
        <p:spPr bwMode="auto">
          <a:xfrm>
            <a:off x="1997869" y="1329929"/>
            <a:ext cx="1782366" cy="1674019"/>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algn="ctr">
            <a:solidFill>
              <a:srgbClr val="99CCFF"/>
            </a:solidFill>
            <a:round/>
            <a:headEnd/>
            <a:tailEnd/>
          </a:ln>
          <a:effectLst/>
          <a:extLst/>
        </p:spPr>
        <p:txBody>
          <a:bodyPr wrap="none" anchor="ctr"/>
          <a:lstStyle/>
          <a:p>
            <a:pPr>
              <a:defRPr/>
            </a:pPr>
            <a:endParaRPr lang="zh-CN" altLang="en-US" sz="1350">
              <a:solidFill>
                <a:prstClr val="black"/>
              </a:solidFill>
            </a:endParaRPr>
          </a:p>
        </p:txBody>
      </p:sp>
      <p:sp>
        <p:nvSpPr>
          <p:cNvPr id="261131" name="Oval 11"/>
          <p:cNvSpPr>
            <a:spLocks noChangeArrowheads="1"/>
          </p:cNvSpPr>
          <p:nvPr/>
        </p:nvSpPr>
        <p:spPr bwMode="auto">
          <a:xfrm>
            <a:off x="2213373" y="1977629"/>
            <a:ext cx="1782365" cy="1674019"/>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algn="ctr">
            <a:solidFill>
              <a:srgbClr val="99CCFF"/>
            </a:solidFill>
            <a:round/>
            <a:headEnd/>
            <a:tailEnd/>
          </a:ln>
          <a:effectLst/>
          <a:extLst/>
        </p:spPr>
        <p:txBody>
          <a:bodyPr wrap="none" anchor="ctr"/>
          <a:lstStyle/>
          <a:p>
            <a:pPr>
              <a:defRPr/>
            </a:pPr>
            <a:endParaRPr lang="zh-CN" altLang="en-US" sz="1350">
              <a:solidFill>
                <a:prstClr val="black"/>
              </a:solidFill>
            </a:endParaRPr>
          </a:p>
        </p:txBody>
      </p:sp>
      <p:sp>
        <p:nvSpPr>
          <p:cNvPr id="261132" name="Oval 12"/>
          <p:cNvSpPr>
            <a:spLocks noChangeArrowheads="1"/>
          </p:cNvSpPr>
          <p:nvPr/>
        </p:nvSpPr>
        <p:spPr bwMode="auto">
          <a:xfrm>
            <a:off x="3671888" y="3382566"/>
            <a:ext cx="1782366" cy="1674019"/>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algn="ctr">
            <a:solidFill>
              <a:srgbClr val="99CCFF"/>
            </a:solidFill>
            <a:round/>
            <a:headEnd/>
            <a:tailEnd/>
          </a:ln>
          <a:effectLst/>
          <a:extLst/>
        </p:spPr>
        <p:txBody>
          <a:bodyPr wrap="none" anchor="ctr"/>
          <a:lstStyle/>
          <a:p>
            <a:pPr>
              <a:defRPr/>
            </a:pPr>
            <a:endParaRPr lang="zh-CN" altLang="en-US" sz="1350">
              <a:solidFill>
                <a:prstClr val="black"/>
              </a:solidFill>
            </a:endParaRPr>
          </a:p>
        </p:txBody>
      </p:sp>
      <p:sp>
        <p:nvSpPr>
          <p:cNvPr id="261133" name="Oval 13"/>
          <p:cNvSpPr>
            <a:spLocks noChangeArrowheads="1"/>
          </p:cNvSpPr>
          <p:nvPr/>
        </p:nvSpPr>
        <p:spPr bwMode="auto">
          <a:xfrm>
            <a:off x="2862263" y="789385"/>
            <a:ext cx="1782366" cy="1674019"/>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algn="ctr">
            <a:solidFill>
              <a:srgbClr val="99CCFF"/>
            </a:solidFill>
            <a:round/>
            <a:headEnd/>
            <a:tailEnd/>
          </a:ln>
          <a:effectLst/>
          <a:extLst/>
        </p:spPr>
        <p:txBody>
          <a:bodyPr wrap="none" anchor="ctr"/>
          <a:lstStyle/>
          <a:p>
            <a:pPr>
              <a:defRPr/>
            </a:pPr>
            <a:endParaRPr lang="zh-CN" altLang="en-US" sz="1350">
              <a:solidFill>
                <a:prstClr val="black"/>
              </a:solidFill>
            </a:endParaRPr>
          </a:p>
        </p:txBody>
      </p:sp>
      <p:sp>
        <p:nvSpPr>
          <p:cNvPr id="261134" name="Oval 14"/>
          <p:cNvSpPr>
            <a:spLocks noChangeArrowheads="1"/>
          </p:cNvSpPr>
          <p:nvPr/>
        </p:nvSpPr>
        <p:spPr bwMode="auto">
          <a:xfrm>
            <a:off x="215504" y="789385"/>
            <a:ext cx="1782365" cy="1674019"/>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algn="ctr">
            <a:solidFill>
              <a:srgbClr val="99CCFF"/>
            </a:solidFill>
            <a:round/>
            <a:headEnd/>
            <a:tailEnd/>
          </a:ln>
          <a:effectLst/>
          <a:extLst/>
        </p:spPr>
        <p:txBody>
          <a:bodyPr wrap="none" anchor="ctr"/>
          <a:lstStyle/>
          <a:p>
            <a:pPr>
              <a:defRPr/>
            </a:pPr>
            <a:endParaRPr lang="zh-CN" altLang="en-US" sz="1350">
              <a:solidFill>
                <a:prstClr val="black"/>
              </a:solidFill>
            </a:endParaRPr>
          </a:p>
        </p:txBody>
      </p:sp>
      <p:sp>
        <p:nvSpPr>
          <p:cNvPr id="261136" name="Oval 16"/>
          <p:cNvSpPr>
            <a:spLocks noChangeArrowheads="1"/>
          </p:cNvSpPr>
          <p:nvPr/>
        </p:nvSpPr>
        <p:spPr bwMode="auto">
          <a:xfrm>
            <a:off x="1079897" y="1545432"/>
            <a:ext cx="108347" cy="108347"/>
          </a:xfrm>
          <a:prstGeom prst="ellipse">
            <a:avLst/>
          </a:prstGeom>
          <a:gradFill rotWithShape="1">
            <a:gsLst>
              <a:gs pos="0">
                <a:srgbClr val="FFFFFF"/>
              </a:gs>
              <a:gs pos="100000">
                <a:srgbClr val="336699"/>
              </a:gs>
            </a:gsLst>
            <a:lin ang="2700000" scaled="1"/>
          </a:gradFill>
          <a:ln w="9525" algn="ctr">
            <a:solidFill>
              <a:srgbClr val="006699"/>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61137" name="Oval 17"/>
          <p:cNvSpPr>
            <a:spLocks noChangeArrowheads="1"/>
          </p:cNvSpPr>
          <p:nvPr/>
        </p:nvSpPr>
        <p:spPr bwMode="auto">
          <a:xfrm>
            <a:off x="1457326" y="3327797"/>
            <a:ext cx="108347" cy="108347"/>
          </a:xfrm>
          <a:prstGeom prst="ellipse">
            <a:avLst/>
          </a:prstGeom>
          <a:gradFill rotWithShape="1">
            <a:gsLst>
              <a:gs pos="0">
                <a:srgbClr val="FFFFFF"/>
              </a:gs>
              <a:gs pos="100000">
                <a:srgbClr val="336699"/>
              </a:gs>
            </a:gsLst>
            <a:lin ang="2700000" scaled="1"/>
          </a:gradFill>
          <a:ln w="9525" algn="ctr">
            <a:solidFill>
              <a:srgbClr val="006699"/>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61138" name="Oval 18"/>
          <p:cNvSpPr>
            <a:spLocks noChangeArrowheads="1"/>
          </p:cNvSpPr>
          <p:nvPr/>
        </p:nvSpPr>
        <p:spPr bwMode="auto">
          <a:xfrm>
            <a:off x="3726657" y="1545432"/>
            <a:ext cx="108347" cy="108347"/>
          </a:xfrm>
          <a:prstGeom prst="ellipse">
            <a:avLst/>
          </a:prstGeom>
          <a:gradFill rotWithShape="1">
            <a:gsLst>
              <a:gs pos="0">
                <a:srgbClr val="FFFFFF"/>
              </a:gs>
              <a:gs pos="100000">
                <a:srgbClr val="336699"/>
              </a:gs>
            </a:gsLst>
            <a:lin ang="2700000" scaled="1"/>
          </a:gradFill>
          <a:ln w="9525" algn="ctr">
            <a:solidFill>
              <a:srgbClr val="006699"/>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61139" name="Oval 19"/>
          <p:cNvSpPr>
            <a:spLocks noChangeArrowheads="1"/>
          </p:cNvSpPr>
          <p:nvPr/>
        </p:nvSpPr>
        <p:spPr bwMode="auto">
          <a:xfrm>
            <a:off x="2807494" y="2139553"/>
            <a:ext cx="108347" cy="108347"/>
          </a:xfrm>
          <a:prstGeom prst="ellipse">
            <a:avLst/>
          </a:prstGeom>
          <a:gradFill rotWithShape="1">
            <a:gsLst>
              <a:gs pos="0">
                <a:srgbClr val="FFFFFF"/>
              </a:gs>
              <a:gs pos="100000">
                <a:srgbClr val="336699"/>
              </a:gs>
            </a:gsLst>
            <a:lin ang="2700000" scaled="1"/>
          </a:gradFill>
          <a:ln w="9525" algn="ctr">
            <a:solidFill>
              <a:srgbClr val="006699"/>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61140" name="Oval 20"/>
          <p:cNvSpPr>
            <a:spLocks noChangeArrowheads="1"/>
          </p:cNvSpPr>
          <p:nvPr/>
        </p:nvSpPr>
        <p:spPr bwMode="auto">
          <a:xfrm>
            <a:off x="4536282" y="4245769"/>
            <a:ext cx="108347" cy="108347"/>
          </a:xfrm>
          <a:prstGeom prst="ellipse">
            <a:avLst/>
          </a:prstGeom>
          <a:gradFill rotWithShape="1">
            <a:gsLst>
              <a:gs pos="0">
                <a:srgbClr val="FFFFFF"/>
              </a:gs>
              <a:gs pos="100000">
                <a:srgbClr val="336699"/>
              </a:gs>
            </a:gsLst>
            <a:lin ang="2700000" scaled="1"/>
          </a:gradFill>
          <a:ln w="9525" algn="ctr">
            <a:solidFill>
              <a:srgbClr val="006699"/>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61141" name="Oval 21"/>
          <p:cNvSpPr>
            <a:spLocks noChangeArrowheads="1"/>
          </p:cNvSpPr>
          <p:nvPr/>
        </p:nvSpPr>
        <p:spPr bwMode="auto">
          <a:xfrm>
            <a:off x="3024188" y="2950369"/>
            <a:ext cx="108347" cy="108347"/>
          </a:xfrm>
          <a:prstGeom prst="ellipse">
            <a:avLst/>
          </a:prstGeom>
          <a:gradFill rotWithShape="1">
            <a:gsLst>
              <a:gs pos="0">
                <a:srgbClr val="FFFFFF"/>
              </a:gs>
              <a:gs pos="100000">
                <a:srgbClr val="336699"/>
              </a:gs>
            </a:gsLst>
            <a:lin ang="2700000" scaled="1"/>
          </a:gradFill>
          <a:ln w="9525" algn="ctr">
            <a:solidFill>
              <a:srgbClr val="006699"/>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61142" name="Rectangle 22"/>
          <p:cNvSpPr>
            <a:spLocks noChangeArrowheads="1"/>
          </p:cNvSpPr>
          <p:nvPr/>
        </p:nvSpPr>
        <p:spPr bwMode="auto">
          <a:xfrm>
            <a:off x="5130403" y="789385"/>
            <a:ext cx="1052513" cy="1026319"/>
          </a:xfrm>
          <a:prstGeom prst="rect">
            <a:avLst/>
          </a:prstGeom>
          <a:gradFill rotWithShape="1">
            <a:gsLst>
              <a:gs pos="0">
                <a:srgbClr val="336699">
                  <a:gamma/>
                  <a:tint val="0"/>
                  <a:invGamma/>
                </a:srgbClr>
              </a:gs>
              <a:gs pos="100000">
                <a:srgbClr val="336699">
                  <a:alpha val="50000"/>
                </a:srgbClr>
              </a:gs>
            </a:gsLst>
            <a:lin ang="5400000" scaled="1"/>
          </a:gradFill>
          <a:ln w="9525" algn="ctr">
            <a:solidFill>
              <a:srgbClr val="006699"/>
            </a:solidFill>
            <a:miter lim="800000"/>
            <a:headEnd/>
            <a:tailEnd/>
          </a:ln>
          <a:effectLst/>
          <a:extLst/>
        </p:spPr>
        <p:txBody>
          <a:bodyPr wrap="none" anchor="ctr"/>
          <a:lstStyle/>
          <a:p>
            <a:pPr algn="ctr">
              <a:defRPr/>
            </a:pPr>
            <a:endParaRPr kumimoji="1" lang="zh-TW" altLang="en-US" sz="1200">
              <a:solidFill>
                <a:prstClr val="black"/>
              </a:solidFill>
              <a:effectLst>
                <a:outerShdw blurRad="38100" dist="38100" dir="2700000" algn="tl">
                  <a:srgbClr val="FFFFFF"/>
                </a:outerShdw>
              </a:effectLst>
              <a:ea typeface="新細明體" pitchFamily="18" charset="-120"/>
            </a:endParaRPr>
          </a:p>
        </p:txBody>
      </p:sp>
      <p:sp>
        <p:nvSpPr>
          <p:cNvPr id="261161" name="Oval 41"/>
          <p:cNvSpPr>
            <a:spLocks noChangeArrowheads="1"/>
          </p:cNvSpPr>
          <p:nvPr/>
        </p:nvSpPr>
        <p:spPr bwMode="auto">
          <a:xfrm>
            <a:off x="5208985" y="1114426"/>
            <a:ext cx="108347" cy="108347"/>
          </a:xfrm>
          <a:prstGeom prst="ellipse">
            <a:avLst/>
          </a:prstGeom>
          <a:gradFill rotWithShape="1">
            <a:gsLst>
              <a:gs pos="0">
                <a:srgbClr val="336699">
                  <a:gamma/>
                  <a:tint val="0"/>
                  <a:invGamma/>
                </a:srgbClr>
              </a:gs>
              <a:gs pos="100000">
                <a:srgbClr val="336699"/>
              </a:gs>
            </a:gsLst>
            <a:lin ang="2700000" scaled="1"/>
          </a:gradFill>
          <a:ln w="9525" algn="ctr">
            <a:solidFill>
              <a:srgbClr val="006699"/>
            </a:solidFill>
            <a:round/>
            <a:headEnd/>
            <a:tailEnd/>
          </a:ln>
          <a:effectLst/>
          <a:extLst/>
        </p:spPr>
        <p:txBody>
          <a:bodyPr wrap="none" anchor="ctr"/>
          <a:lstStyle/>
          <a:p>
            <a:pPr algn="ctr">
              <a:defRPr/>
            </a:pPr>
            <a:endParaRPr kumimoji="1" lang="zh-TW" altLang="en-US" sz="1200">
              <a:solidFill>
                <a:prstClr val="black"/>
              </a:solidFill>
              <a:effectLst>
                <a:outerShdw blurRad="38100" dist="38100" dir="2700000" algn="tl">
                  <a:srgbClr val="FFFFFF"/>
                </a:outerShdw>
              </a:effectLst>
              <a:ea typeface="新細明體" pitchFamily="18" charset="-120"/>
            </a:endParaRPr>
          </a:p>
        </p:txBody>
      </p:sp>
      <p:sp>
        <p:nvSpPr>
          <p:cNvPr id="261162" name="Text Box 42"/>
          <p:cNvSpPr txBox="1">
            <a:spLocks noChangeArrowheads="1"/>
          </p:cNvSpPr>
          <p:nvPr/>
        </p:nvSpPr>
        <p:spPr bwMode="auto">
          <a:xfrm>
            <a:off x="5483386" y="789385"/>
            <a:ext cx="508473" cy="276999"/>
          </a:xfrm>
          <a:prstGeom prst="rect">
            <a:avLst/>
          </a:prstGeom>
          <a:noFill/>
          <a:ln>
            <a:noFill/>
          </a:ln>
          <a:effectLst/>
          <a:extLst/>
        </p:spPr>
        <p:txBody>
          <a:bodyPr wrap="none">
            <a:spAutoFit/>
          </a:bodyPr>
          <a:lstStyle/>
          <a:p>
            <a:pPr algn="ctr">
              <a:defRPr/>
            </a:pPr>
            <a:r>
              <a:rPr kumimoji="1" lang="en-US" altLang="zh-TW" sz="1200">
                <a:solidFill>
                  <a:prstClr val="black"/>
                </a:solidFill>
                <a:effectLst>
                  <a:outerShdw blurRad="38100" dist="38100" dir="2700000" algn="tl">
                    <a:srgbClr val="FFFFFF"/>
                  </a:outerShdw>
                </a:effectLst>
                <a:ea typeface="新細明體" pitchFamily="18" charset="-120"/>
              </a:rPr>
              <a:t>Note</a:t>
            </a:r>
          </a:p>
        </p:txBody>
      </p:sp>
      <p:sp>
        <p:nvSpPr>
          <p:cNvPr id="261163" name="Text Box 43"/>
          <p:cNvSpPr txBox="1">
            <a:spLocks noChangeArrowheads="1"/>
          </p:cNvSpPr>
          <p:nvPr/>
        </p:nvSpPr>
        <p:spPr bwMode="auto">
          <a:xfrm>
            <a:off x="5375724" y="1059656"/>
            <a:ext cx="530915" cy="230832"/>
          </a:xfrm>
          <a:prstGeom prst="rect">
            <a:avLst/>
          </a:prstGeom>
          <a:noFill/>
          <a:ln>
            <a:noFill/>
          </a:ln>
          <a:effectLst/>
          <a:extLst/>
        </p:spPr>
        <p:txBody>
          <a:bodyPr wrap="none">
            <a:spAutoFit/>
          </a:bodyPr>
          <a:lstStyle/>
          <a:p>
            <a:pPr algn="ctr">
              <a:defRPr/>
            </a:pPr>
            <a:r>
              <a:rPr kumimoji="1" lang="zh-CN" altLang="en-US" sz="900" dirty="0" smtClean="0">
                <a:solidFill>
                  <a:prstClr val="black"/>
                </a:solidFill>
                <a:effectLst>
                  <a:outerShdw blurRad="38100" dist="38100" dir="2700000" algn="tl">
                    <a:srgbClr val="FFFFFF"/>
                  </a:outerShdw>
                </a:effectLst>
                <a:ea typeface="新細明體" pitchFamily="18" charset="-120"/>
              </a:rPr>
              <a:t>合理解</a:t>
            </a:r>
            <a:endParaRPr kumimoji="1" lang="zh-TW" altLang="en-US" sz="900" dirty="0">
              <a:solidFill>
                <a:prstClr val="black"/>
              </a:solidFill>
              <a:effectLst>
                <a:outerShdw blurRad="38100" dist="38100" dir="2700000" algn="tl">
                  <a:srgbClr val="FFFFFF"/>
                </a:outerShdw>
              </a:effectLst>
              <a:ea typeface="新細明體" pitchFamily="18" charset="-120"/>
            </a:endParaRPr>
          </a:p>
        </p:txBody>
      </p:sp>
      <p:sp>
        <p:nvSpPr>
          <p:cNvPr id="261164" name="Oval 44"/>
          <p:cNvSpPr>
            <a:spLocks noChangeArrowheads="1"/>
          </p:cNvSpPr>
          <p:nvPr/>
        </p:nvSpPr>
        <p:spPr bwMode="auto">
          <a:xfrm>
            <a:off x="2990850" y="2906316"/>
            <a:ext cx="161925" cy="161925"/>
          </a:xfrm>
          <a:prstGeom prst="ellipse">
            <a:avLst/>
          </a:prstGeom>
          <a:gradFill rotWithShape="1">
            <a:gsLst>
              <a:gs pos="0">
                <a:srgbClr val="FFFFFF"/>
              </a:gs>
              <a:gs pos="100000">
                <a:srgbClr val="FF0000"/>
              </a:gs>
            </a:gsLst>
            <a:lin ang="2700000" scaled="1"/>
          </a:gradFill>
          <a:ln w="9525" algn="ctr">
            <a:solidFill>
              <a:srgbClr val="FF0000"/>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61165" name="Oval 45"/>
          <p:cNvSpPr>
            <a:spLocks noChangeArrowheads="1"/>
          </p:cNvSpPr>
          <p:nvPr/>
        </p:nvSpPr>
        <p:spPr bwMode="auto">
          <a:xfrm>
            <a:off x="5183981" y="1329929"/>
            <a:ext cx="161925" cy="161925"/>
          </a:xfrm>
          <a:prstGeom prst="ellipse">
            <a:avLst/>
          </a:prstGeom>
          <a:gradFill rotWithShape="1">
            <a:gsLst>
              <a:gs pos="0">
                <a:srgbClr val="FFFFFF"/>
              </a:gs>
              <a:gs pos="100000">
                <a:srgbClr val="FF0000"/>
              </a:gs>
            </a:gsLst>
            <a:lin ang="2700000" scaled="1"/>
          </a:gradFill>
          <a:ln w="9525" algn="ctr">
            <a:solidFill>
              <a:srgbClr val="FF0000"/>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61166" name="Text Box 46"/>
          <p:cNvSpPr txBox="1">
            <a:spLocks noChangeArrowheads="1"/>
          </p:cNvSpPr>
          <p:nvPr/>
        </p:nvSpPr>
        <p:spPr bwMode="auto">
          <a:xfrm>
            <a:off x="5347931" y="1302544"/>
            <a:ext cx="779381" cy="230832"/>
          </a:xfrm>
          <a:prstGeom prst="rect">
            <a:avLst/>
          </a:prstGeom>
          <a:noFill/>
          <a:ln>
            <a:noFill/>
          </a:ln>
          <a:effectLst/>
          <a:extLst/>
        </p:spPr>
        <p:txBody>
          <a:bodyPr wrap="none">
            <a:spAutoFit/>
          </a:bodyPr>
          <a:lstStyle/>
          <a:p>
            <a:pPr algn="ctr">
              <a:defRPr/>
            </a:pPr>
            <a:r>
              <a:rPr kumimoji="1" lang="zh-CN" altLang="en-US" sz="900" dirty="0" smtClean="0">
                <a:solidFill>
                  <a:prstClr val="black"/>
                </a:solidFill>
                <a:effectLst>
                  <a:outerShdw blurRad="38100" dist="38100" dir="2700000" algn="tl">
                    <a:srgbClr val="FFFFFF"/>
                  </a:outerShdw>
                </a:effectLst>
                <a:ea typeface="新細明體" pitchFamily="18" charset="-120"/>
              </a:rPr>
              <a:t>目前最优解</a:t>
            </a:r>
            <a:endParaRPr kumimoji="1" lang="zh-TW" altLang="en-US" sz="900" dirty="0">
              <a:solidFill>
                <a:prstClr val="black"/>
              </a:solidFill>
              <a:effectLst>
                <a:outerShdw blurRad="38100" dist="38100" dir="2700000" algn="tl">
                  <a:srgbClr val="FFFFFF"/>
                </a:outerShdw>
              </a:effectLst>
              <a:ea typeface="新細明體" pitchFamily="18" charset="-120"/>
            </a:endParaRPr>
          </a:p>
        </p:txBody>
      </p:sp>
      <p:sp>
        <p:nvSpPr>
          <p:cNvPr id="261167" name="Oval 47"/>
          <p:cNvSpPr>
            <a:spLocks noChangeArrowheads="1"/>
          </p:cNvSpPr>
          <p:nvPr/>
        </p:nvSpPr>
        <p:spPr bwMode="auto">
          <a:xfrm>
            <a:off x="1835944" y="1491853"/>
            <a:ext cx="108347" cy="108347"/>
          </a:xfrm>
          <a:prstGeom prst="ellipse">
            <a:avLst/>
          </a:prstGeom>
          <a:gradFill rotWithShape="1">
            <a:gsLst>
              <a:gs pos="0">
                <a:srgbClr val="FFFFFF"/>
              </a:gs>
              <a:gs pos="100000">
                <a:srgbClr val="008000"/>
              </a:gs>
            </a:gsLst>
            <a:lin ang="2700000" scaled="1"/>
          </a:gradFill>
          <a:ln w="9525" algn="ctr">
            <a:solidFill>
              <a:srgbClr val="008000"/>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61168" name="Oval 48"/>
          <p:cNvSpPr>
            <a:spLocks noChangeArrowheads="1"/>
          </p:cNvSpPr>
          <p:nvPr/>
        </p:nvSpPr>
        <p:spPr bwMode="auto">
          <a:xfrm>
            <a:off x="4482703" y="1383507"/>
            <a:ext cx="108347" cy="108347"/>
          </a:xfrm>
          <a:prstGeom prst="ellipse">
            <a:avLst/>
          </a:prstGeom>
          <a:gradFill rotWithShape="1">
            <a:gsLst>
              <a:gs pos="0">
                <a:srgbClr val="FFFFFF"/>
              </a:gs>
              <a:gs pos="100000">
                <a:srgbClr val="008000"/>
              </a:gs>
            </a:gsLst>
            <a:lin ang="2700000" scaled="1"/>
          </a:gradFill>
          <a:ln w="9525" algn="ctr">
            <a:solidFill>
              <a:srgbClr val="008000"/>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61169" name="Oval 49"/>
          <p:cNvSpPr>
            <a:spLocks noChangeArrowheads="1"/>
          </p:cNvSpPr>
          <p:nvPr/>
        </p:nvSpPr>
        <p:spPr bwMode="auto">
          <a:xfrm>
            <a:off x="1997869" y="3759994"/>
            <a:ext cx="108347" cy="108347"/>
          </a:xfrm>
          <a:prstGeom prst="ellipse">
            <a:avLst/>
          </a:prstGeom>
          <a:gradFill rotWithShape="1">
            <a:gsLst>
              <a:gs pos="0">
                <a:srgbClr val="FFFFFF"/>
              </a:gs>
              <a:gs pos="100000">
                <a:srgbClr val="008000"/>
              </a:gs>
            </a:gsLst>
            <a:lin ang="2700000" scaled="1"/>
          </a:gradFill>
          <a:ln w="9525" algn="ctr">
            <a:solidFill>
              <a:srgbClr val="008000"/>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61170" name="Oval 50"/>
          <p:cNvSpPr>
            <a:spLocks noChangeArrowheads="1"/>
          </p:cNvSpPr>
          <p:nvPr/>
        </p:nvSpPr>
        <p:spPr bwMode="auto">
          <a:xfrm>
            <a:off x="5345907" y="4083844"/>
            <a:ext cx="108347" cy="108347"/>
          </a:xfrm>
          <a:prstGeom prst="ellipse">
            <a:avLst/>
          </a:prstGeom>
          <a:gradFill rotWithShape="1">
            <a:gsLst>
              <a:gs pos="0">
                <a:srgbClr val="FFFFFF"/>
              </a:gs>
              <a:gs pos="100000">
                <a:srgbClr val="008000"/>
              </a:gs>
            </a:gsLst>
            <a:lin ang="2700000" scaled="1"/>
          </a:gradFill>
          <a:ln w="9525" algn="ctr">
            <a:solidFill>
              <a:srgbClr val="008000"/>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61171" name="Oval 51"/>
          <p:cNvSpPr>
            <a:spLocks noChangeArrowheads="1"/>
          </p:cNvSpPr>
          <p:nvPr/>
        </p:nvSpPr>
        <p:spPr bwMode="auto">
          <a:xfrm>
            <a:off x="2700338" y="1708547"/>
            <a:ext cx="108347" cy="108347"/>
          </a:xfrm>
          <a:prstGeom prst="ellipse">
            <a:avLst/>
          </a:prstGeom>
          <a:gradFill rotWithShape="1">
            <a:gsLst>
              <a:gs pos="0">
                <a:srgbClr val="FFFFFF"/>
              </a:gs>
              <a:gs pos="100000">
                <a:srgbClr val="008000"/>
              </a:gs>
            </a:gsLst>
            <a:lin ang="2700000" scaled="1"/>
          </a:gradFill>
          <a:ln w="9525" algn="ctr">
            <a:solidFill>
              <a:srgbClr val="008000"/>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61172" name="Oval 52"/>
          <p:cNvSpPr>
            <a:spLocks noChangeArrowheads="1"/>
          </p:cNvSpPr>
          <p:nvPr/>
        </p:nvSpPr>
        <p:spPr bwMode="auto">
          <a:xfrm>
            <a:off x="3780235" y="2626519"/>
            <a:ext cx="108347" cy="108347"/>
          </a:xfrm>
          <a:prstGeom prst="ellipse">
            <a:avLst/>
          </a:prstGeom>
          <a:gradFill rotWithShape="1">
            <a:gsLst>
              <a:gs pos="0">
                <a:srgbClr val="FFFFFF"/>
              </a:gs>
              <a:gs pos="100000">
                <a:srgbClr val="008000"/>
              </a:gs>
            </a:gsLst>
            <a:lin ang="2700000" scaled="1"/>
          </a:gradFill>
          <a:ln w="9525" algn="ctr">
            <a:solidFill>
              <a:srgbClr val="008000"/>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61173" name="Oval 53"/>
          <p:cNvSpPr>
            <a:spLocks noChangeArrowheads="1"/>
          </p:cNvSpPr>
          <p:nvPr/>
        </p:nvSpPr>
        <p:spPr bwMode="auto">
          <a:xfrm>
            <a:off x="5211593" y="1609635"/>
            <a:ext cx="108347" cy="108347"/>
          </a:xfrm>
          <a:prstGeom prst="ellipse">
            <a:avLst/>
          </a:prstGeom>
          <a:gradFill rotWithShape="1">
            <a:gsLst>
              <a:gs pos="0">
                <a:srgbClr val="FFFFFF"/>
              </a:gs>
              <a:gs pos="100000">
                <a:srgbClr val="008000"/>
              </a:gs>
            </a:gsLst>
            <a:lin ang="2700000" scaled="1"/>
          </a:gradFill>
          <a:ln w="9525" algn="ctr">
            <a:solidFill>
              <a:srgbClr val="008000"/>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61174" name="Text Box 54"/>
          <p:cNvSpPr txBox="1">
            <a:spLocks noChangeArrowheads="1"/>
          </p:cNvSpPr>
          <p:nvPr/>
        </p:nvSpPr>
        <p:spPr bwMode="auto">
          <a:xfrm>
            <a:off x="5356748" y="1548393"/>
            <a:ext cx="761748" cy="230832"/>
          </a:xfrm>
          <a:prstGeom prst="rect">
            <a:avLst/>
          </a:prstGeom>
          <a:noFill/>
          <a:ln>
            <a:noFill/>
          </a:ln>
          <a:effectLst/>
          <a:extLst/>
        </p:spPr>
        <p:txBody>
          <a:bodyPr wrap="none">
            <a:spAutoFit/>
          </a:bodyPr>
          <a:lstStyle/>
          <a:p>
            <a:pPr algn="ctr">
              <a:defRPr/>
            </a:pPr>
            <a:r>
              <a:rPr kumimoji="1" lang="zh-CN" altLang="en-US" sz="900" dirty="0" smtClean="0">
                <a:solidFill>
                  <a:prstClr val="black"/>
                </a:solidFill>
                <a:effectLst>
                  <a:outerShdw blurRad="38100" dist="38100" dir="2700000" algn="tl">
                    <a:srgbClr val="FFFFFF"/>
                  </a:outerShdw>
                </a:effectLst>
                <a:ea typeface="新細明體" pitchFamily="18" charset="-120"/>
              </a:rPr>
              <a:t>区域最优解</a:t>
            </a:r>
            <a:endParaRPr kumimoji="1" lang="zh-TW" altLang="en-US" sz="900" dirty="0">
              <a:solidFill>
                <a:prstClr val="black"/>
              </a:solidFill>
              <a:effectLst>
                <a:outerShdw blurRad="38100" dist="38100" dir="2700000" algn="tl">
                  <a:srgbClr val="FFFFFF"/>
                </a:outerShdw>
              </a:effectLst>
              <a:ea typeface="新細明體" pitchFamily="18" charset="-120"/>
            </a:endParaRPr>
          </a:p>
        </p:txBody>
      </p:sp>
      <p:sp>
        <p:nvSpPr>
          <p:cNvPr id="261175" name="Text Box 55"/>
          <p:cNvSpPr txBox="1">
            <a:spLocks noChangeArrowheads="1"/>
          </p:cNvSpPr>
          <p:nvPr/>
        </p:nvSpPr>
        <p:spPr bwMode="auto">
          <a:xfrm>
            <a:off x="5429861" y="2842022"/>
            <a:ext cx="415499" cy="230832"/>
          </a:xfrm>
          <a:prstGeom prst="rect">
            <a:avLst/>
          </a:prstGeom>
          <a:noFill/>
          <a:ln>
            <a:noFill/>
          </a:ln>
          <a:effectLst/>
          <a:extLst/>
        </p:spPr>
        <p:txBody>
          <a:bodyPr wrap="none">
            <a:spAutoFit/>
          </a:bodyPr>
          <a:lstStyle/>
          <a:p>
            <a:pPr algn="ctr">
              <a:defRPr/>
            </a:pPr>
            <a:r>
              <a:rPr kumimoji="1" lang="zh-TW" altLang="en-US" sz="900">
                <a:solidFill>
                  <a:prstClr val="black"/>
                </a:solidFill>
                <a:effectLst>
                  <a:outerShdw blurRad="38100" dist="38100" dir="2700000" algn="tl">
                    <a:srgbClr val="FFFFFF"/>
                  </a:outerShdw>
                </a:effectLst>
                <a:ea typeface="新細明體" pitchFamily="18" charset="-120"/>
              </a:rPr>
              <a:t>全域</a:t>
            </a:r>
          </a:p>
        </p:txBody>
      </p:sp>
      <p:sp>
        <p:nvSpPr>
          <p:cNvPr id="261176" name="Text Box 56"/>
          <p:cNvSpPr txBox="1">
            <a:spLocks noChangeArrowheads="1"/>
          </p:cNvSpPr>
          <p:nvPr/>
        </p:nvSpPr>
        <p:spPr bwMode="auto">
          <a:xfrm>
            <a:off x="4620236" y="897731"/>
            <a:ext cx="415498" cy="230832"/>
          </a:xfrm>
          <a:prstGeom prst="rect">
            <a:avLst/>
          </a:prstGeom>
          <a:noFill/>
          <a:ln>
            <a:noFill/>
          </a:ln>
          <a:effectLst/>
          <a:extLst/>
        </p:spPr>
        <p:txBody>
          <a:bodyPr wrap="none">
            <a:spAutoFit/>
          </a:bodyPr>
          <a:lstStyle/>
          <a:p>
            <a:pPr algn="ctr">
              <a:defRPr/>
            </a:pPr>
            <a:r>
              <a:rPr kumimoji="1" lang="zh-CN" altLang="en-US" sz="900" dirty="0" smtClean="0">
                <a:solidFill>
                  <a:prstClr val="black"/>
                </a:solidFill>
                <a:effectLst>
                  <a:outerShdw blurRad="38100" dist="38100" dir="2700000" algn="tl">
                    <a:srgbClr val="FFFFFF"/>
                  </a:outerShdw>
                </a:effectLst>
                <a:ea typeface="新細明體" pitchFamily="18" charset="-120"/>
              </a:rPr>
              <a:t>区域</a:t>
            </a:r>
            <a:endParaRPr kumimoji="1" lang="zh-TW" altLang="en-US" sz="900" dirty="0">
              <a:solidFill>
                <a:prstClr val="black"/>
              </a:solidFill>
              <a:effectLst>
                <a:outerShdw blurRad="38100" dist="38100" dir="2700000" algn="tl">
                  <a:srgbClr val="FFFFFF"/>
                </a:outerShdw>
              </a:effectLst>
              <a:ea typeface="新細明體" pitchFamily="18" charset="-120"/>
            </a:endParaRPr>
          </a:p>
        </p:txBody>
      </p:sp>
      <p:sp>
        <p:nvSpPr>
          <p:cNvPr id="261177" name="Line 57"/>
          <p:cNvSpPr>
            <a:spLocks noChangeShapeType="1"/>
          </p:cNvSpPr>
          <p:nvPr/>
        </p:nvSpPr>
        <p:spPr bwMode="auto">
          <a:xfrm flipH="1">
            <a:off x="4482704" y="1006078"/>
            <a:ext cx="161925" cy="108347"/>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grpSp>
        <p:nvGrpSpPr>
          <p:cNvPr id="2" name="Group 58"/>
          <p:cNvGrpSpPr>
            <a:grpSpLocks/>
          </p:cNvGrpSpPr>
          <p:nvPr/>
        </p:nvGrpSpPr>
        <p:grpSpPr bwMode="auto">
          <a:xfrm>
            <a:off x="3176588" y="1438275"/>
            <a:ext cx="1251347" cy="1420416"/>
            <a:chOff x="3235" y="1117"/>
            <a:chExt cx="1051" cy="1193"/>
          </a:xfrm>
        </p:grpSpPr>
        <p:sp>
          <p:nvSpPr>
            <p:cNvPr id="17496" name="Line 59"/>
            <p:cNvSpPr>
              <a:spLocks noChangeShapeType="1"/>
            </p:cNvSpPr>
            <p:nvPr/>
          </p:nvSpPr>
          <p:spPr bwMode="auto">
            <a:xfrm flipV="1">
              <a:off x="3822" y="1117"/>
              <a:ext cx="464" cy="120"/>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sp>
          <p:nvSpPr>
            <p:cNvPr id="17497" name="Line 60"/>
            <p:cNvSpPr>
              <a:spLocks noChangeShapeType="1"/>
            </p:cNvSpPr>
            <p:nvPr/>
          </p:nvSpPr>
          <p:spPr bwMode="auto">
            <a:xfrm flipH="1">
              <a:off x="3235" y="1299"/>
              <a:ext cx="507" cy="1011"/>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grpSp>
      <p:grpSp>
        <p:nvGrpSpPr>
          <p:cNvPr id="4" name="Group 61"/>
          <p:cNvGrpSpPr>
            <a:grpSpLocks/>
          </p:cNvGrpSpPr>
          <p:nvPr/>
        </p:nvGrpSpPr>
        <p:grpSpPr bwMode="auto">
          <a:xfrm>
            <a:off x="1182291" y="1545432"/>
            <a:ext cx="1866900" cy="1383506"/>
            <a:chOff x="1560" y="1207"/>
            <a:chExt cx="1568" cy="1162"/>
          </a:xfrm>
        </p:grpSpPr>
        <p:grpSp>
          <p:nvGrpSpPr>
            <p:cNvPr id="17491" name="Group 62"/>
            <p:cNvGrpSpPr>
              <a:grpSpLocks/>
            </p:cNvGrpSpPr>
            <p:nvPr/>
          </p:nvGrpSpPr>
          <p:grpSpPr bwMode="auto">
            <a:xfrm>
              <a:off x="1560" y="1207"/>
              <a:ext cx="1488" cy="1162"/>
              <a:chOff x="1560" y="1207"/>
              <a:chExt cx="1488" cy="1162"/>
            </a:xfrm>
          </p:grpSpPr>
          <p:sp>
            <p:nvSpPr>
              <p:cNvPr id="17494" name="Line 63"/>
              <p:cNvSpPr>
                <a:spLocks noChangeShapeType="1"/>
              </p:cNvSpPr>
              <p:nvPr/>
            </p:nvSpPr>
            <p:spPr bwMode="auto">
              <a:xfrm flipV="1">
                <a:off x="1610" y="1207"/>
                <a:ext cx="454" cy="46"/>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sp>
            <p:nvSpPr>
              <p:cNvPr id="17495" name="Line 64"/>
              <p:cNvSpPr>
                <a:spLocks noChangeShapeType="1"/>
              </p:cNvSpPr>
              <p:nvPr/>
            </p:nvSpPr>
            <p:spPr bwMode="auto">
              <a:xfrm>
                <a:off x="1560" y="1302"/>
                <a:ext cx="1488" cy="1067"/>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grpSp>
        <p:sp>
          <p:nvSpPr>
            <p:cNvPr id="17492" name="Line 65"/>
            <p:cNvSpPr>
              <a:spLocks noChangeShapeType="1"/>
            </p:cNvSpPr>
            <p:nvPr/>
          </p:nvSpPr>
          <p:spPr bwMode="auto">
            <a:xfrm>
              <a:off x="2886" y="1443"/>
              <a:ext cx="73" cy="227"/>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sp>
          <p:nvSpPr>
            <p:cNvPr id="17493" name="Line 66"/>
            <p:cNvSpPr>
              <a:spLocks noChangeShapeType="1"/>
            </p:cNvSpPr>
            <p:nvPr/>
          </p:nvSpPr>
          <p:spPr bwMode="auto">
            <a:xfrm>
              <a:off x="2994" y="1803"/>
              <a:ext cx="134" cy="464"/>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grpSp>
      <p:grpSp>
        <p:nvGrpSpPr>
          <p:cNvPr id="6" name="Group 67"/>
          <p:cNvGrpSpPr>
            <a:grpSpLocks/>
          </p:cNvGrpSpPr>
          <p:nvPr/>
        </p:nvGrpSpPr>
        <p:grpSpPr bwMode="auto">
          <a:xfrm>
            <a:off x="1519237" y="3042047"/>
            <a:ext cx="1462088" cy="741759"/>
            <a:chOff x="1843" y="2464"/>
            <a:chExt cx="1228" cy="623"/>
          </a:xfrm>
        </p:grpSpPr>
        <p:sp>
          <p:nvSpPr>
            <p:cNvPr id="17489" name="Line 68"/>
            <p:cNvSpPr>
              <a:spLocks noChangeShapeType="1"/>
            </p:cNvSpPr>
            <p:nvPr/>
          </p:nvSpPr>
          <p:spPr bwMode="auto">
            <a:xfrm flipV="1">
              <a:off x="1926" y="2464"/>
              <a:ext cx="1145" cy="251"/>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sp>
          <p:nvSpPr>
            <p:cNvPr id="17490" name="Line 69"/>
            <p:cNvSpPr>
              <a:spLocks noChangeShapeType="1"/>
            </p:cNvSpPr>
            <p:nvPr/>
          </p:nvSpPr>
          <p:spPr bwMode="auto">
            <a:xfrm flipH="1" flipV="1">
              <a:off x="1843" y="2797"/>
              <a:ext cx="407" cy="290"/>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grpSp>
      <p:grpSp>
        <p:nvGrpSpPr>
          <p:cNvPr id="7" name="Group 70"/>
          <p:cNvGrpSpPr>
            <a:grpSpLocks/>
          </p:cNvGrpSpPr>
          <p:nvPr/>
        </p:nvGrpSpPr>
        <p:grpSpPr bwMode="auto">
          <a:xfrm>
            <a:off x="3162301" y="3042047"/>
            <a:ext cx="2135981" cy="1243013"/>
            <a:chOff x="3223" y="2464"/>
            <a:chExt cx="1794" cy="1044"/>
          </a:xfrm>
        </p:grpSpPr>
        <p:sp>
          <p:nvSpPr>
            <p:cNvPr id="17487" name="Line 71"/>
            <p:cNvSpPr>
              <a:spLocks noChangeShapeType="1"/>
            </p:cNvSpPr>
            <p:nvPr/>
          </p:nvSpPr>
          <p:spPr bwMode="auto">
            <a:xfrm flipH="1">
              <a:off x="4495" y="3412"/>
              <a:ext cx="522" cy="96"/>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sp>
          <p:nvSpPr>
            <p:cNvPr id="17488" name="Line 72"/>
            <p:cNvSpPr>
              <a:spLocks noChangeShapeType="1"/>
            </p:cNvSpPr>
            <p:nvPr/>
          </p:nvSpPr>
          <p:spPr bwMode="auto">
            <a:xfrm>
              <a:off x="3223" y="2464"/>
              <a:ext cx="1143" cy="1021"/>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grpSp>
      <p:sp>
        <p:nvSpPr>
          <p:cNvPr id="261193" name="Oval 73"/>
          <p:cNvSpPr>
            <a:spLocks noChangeArrowheads="1"/>
          </p:cNvSpPr>
          <p:nvPr/>
        </p:nvSpPr>
        <p:spPr bwMode="auto">
          <a:xfrm>
            <a:off x="1850232" y="1924051"/>
            <a:ext cx="108347" cy="108347"/>
          </a:xfrm>
          <a:prstGeom prst="ellipse">
            <a:avLst/>
          </a:prstGeom>
          <a:gradFill rotWithShape="1">
            <a:gsLst>
              <a:gs pos="0">
                <a:srgbClr val="336699">
                  <a:gamma/>
                  <a:tint val="0"/>
                  <a:invGamma/>
                </a:srgbClr>
              </a:gs>
              <a:gs pos="100000">
                <a:srgbClr val="336699"/>
              </a:gs>
            </a:gsLst>
            <a:lin ang="2700000" scaled="1"/>
          </a:gradFill>
          <a:ln w="9525" algn="ctr">
            <a:solidFill>
              <a:srgbClr val="006699"/>
            </a:solidFill>
            <a:round/>
            <a:headEnd/>
            <a:tailEnd/>
          </a:ln>
          <a:effectLst/>
          <a:extLst/>
        </p:spPr>
        <p:txBody>
          <a:bodyPr wrap="none" anchor="ctr"/>
          <a:lstStyle/>
          <a:p>
            <a:pPr algn="ctr">
              <a:defRPr/>
            </a:pPr>
            <a:endParaRPr kumimoji="1" lang="zh-TW" altLang="en-US" sz="1200">
              <a:solidFill>
                <a:prstClr val="black"/>
              </a:solidFill>
              <a:effectLst>
                <a:outerShdw blurRad="38100" dist="38100" dir="2700000" algn="tl">
                  <a:srgbClr val="FFFFFF"/>
                </a:outerShdw>
              </a:effectLst>
              <a:ea typeface="新細明體" pitchFamily="18" charset="-120"/>
            </a:endParaRPr>
          </a:p>
        </p:txBody>
      </p:sp>
      <p:sp>
        <p:nvSpPr>
          <p:cNvPr id="261194" name="Oval 74"/>
          <p:cNvSpPr>
            <a:spLocks noChangeArrowheads="1"/>
          </p:cNvSpPr>
          <p:nvPr/>
        </p:nvSpPr>
        <p:spPr bwMode="auto">
          <a:xfrm>
            <a:off x="3618310" y="2356247"/>
            <a:ext cx="108347" cy="108347"/>
          </a:xfrm>
          <a:prstGeom prst="ellipse">
            <a:avLst/>
          </a:prstGeom>
          <a:gradFill rotWithShape="1">
            <a:gsLst>
              <a:gs pos="0">
                <a:srgbClr val="336699">
                  <a:gamma/>
                  <a:tint val="0"/>
                  <a:invGamma/>
                </a:srgbClr>
              </a:gs>
              <a:gs pos="100000">
                <a:srgbClr val="336699"/>
              </a:gs>
            </a:gsLst>
            <a:lin ang="2700000" scaled="1"/>
          </a:gradFill>
          <a:ln w="9525" algn="ctr">
            <a:solidFill>
              <a:srgbClr val="006699"/>
            </a:solidFill>
            <a:round/>
            <a:headEnd/>
            <a:tailEnd/>
          </a:ln>
          <a:effectLst/>
          <a:extLst/>
        </p:spPr>
        <p:txBody>
          <a:bodyPr wrap="none" anchor="ctr"/>
          <a:lstStyle/>
          <a:p>
            <a:pPr algn="ctr">
              <a:defRPr/>
            </a:pPr>
            <a:endParaRPr kumimoji="1" lang="zh-TW" altLang="en-US" sz="1200">
              <a:solidFill>
                <a:prstClr val="black"/>
              </a:solidFill>
              <a:effectLst>
                <a:outerShdw blurRad="38100" dist="38100" dir="2700000" algn="tl">
                  <a:srgbClr val="FFFFFF"/>
                </a:outerShdw>
              </a:effectLst>
              <a:ea typeface="新細明體" pitchFamily="18" charset="-120"/>
            </a:endParaRPr>
          </a:p>
        </p:txBody>
      </p:sp>
      <p:sp>
        <p:nvSpPr>
          <p:cNvPr id="261195" name="Oval 75"/>
          <p:cNvSpPr>
            <a:spLocks noChangeArrowheads="1"/>
          </p:cNvSpPr>
          <p:nvPr/>
        </p:nvSpPr>
        <p:spPr bwMode="auto">
          <a:xfrm>
            <a:off x="3077766" y="2301478"/>
            <a:ext cx="108347" cy="108347"/>
          </a:xfrm>
          <a:prstGeom prst="ellipse">
            <a:avLst/>
          </a:prstGeom>
          <a:gradFill rotWithShape="1">
            <a:gsLst>
              <a:gs pos="0">
                <a:srgbClr val="336699">
                  <a:gamma/>
                  <a:tint val="0"/>
                  <a:invGamma/>
                </a:srgbClr>
              </a:gs>
              <a:gs pos="100000">
                <a:srgbClr val="336699"/>
              </a:gs>
            </a:gsLst>
            <a:lin ang="2700000" scaled="1"/>
          </a:gradFill>
          <a:ln w="9525" algn="ctr">
            <a:solidFill>
              <a:srgbClr val="006699"/>
            </a:solidFill>
            <a:round/>
            <a:headEnd/>
            <a:tailEnd/>
          </a:ln>
          <a:effectLst/>
          <a:extLst/>
        </p:spPr>
        <p:txBody>
          <a:bodyPr wrap="none" anchor="ctr"/>
          <a:lstStyle/>
          <a:p>
            <a:pPr algn="ctr">
              <a:defRPr/>
            </a:pPr>
            <a:endParaRPr kumimoji="1" lang="zh-TW" altLang="en-US" sz="1200">
              <a:solidFill>
                <a:prstClr val="black"/>
              </a:solidFill>
              <a:effectLst>
                <a:outerShdw blurRad="38100" dist="38100" dir="2700000" algn="tl">
                  <a:srgbClr val="FFFFFF"/>
                </a:outerShdw>
              </a:effectLst>
              <a:ea typeface="新細明體" pitchFamily="18" charset="-120"/>
            </a:endParaRPr>
          </a:p>
        </p:txBody>
      </p:sp>
      <p:sp>
        <p:nvSpPr>
          <p:cNvPr id="261196" name="Oval 76"/>
          <p:cNvSpPr>
            <a:spLocks noChangeArrowheads="1"/>
          </p:cNvSpPr>
          <p:nvPr/>
        </p:nvSpPr>
        <p:spPr bwMode="auto">
          <a:xfrm>
            <a:off x="2268141" y="3382566"/>
            <a:ext cx="108347" cy="108347"/>
          </a:xfrm>
          <a:prstGeom prst="ellipse">
            <a:avLst/>
          </a:prstGeom>
          <a:gradFill rotWithShape="1">
            <a:gsLst>
              <a:gs pos="0">
                <a:srgbClr val="336699">
                  <a:gamma/>
                  <a:tint val="0"/>
                  <a:invGamma/>
                </a:srgbClr>
              </a:gs>
              <a:gs pos="100000">
                <a:srgbClr val="336699"/>
              </a:gs>
            </a:gsLst>
            <a:lin ang="2700000" scaled="1"/>
          </a:gradFill>
          <a:ln w="9525" algn="ctr">
            <a:solidFill>
              <a:srgbClr val="006699"/>
            </a:solidFill>
            <a:round/>
            <a:headEnd/>
            <a:tailEnd/>
          </a:ln>
          <a:effectLst/>
          <a:extLst/>
        </p:spPr>
        <p:txBody>
          <a:bodyPr wrap="none" anchor="ctr"/>
          <a:lstStyle/>
          <a:p>
            <a:pPr algn="ctr">
              <a:defRPr/>
            </a:pPr>
            <a:endParaRPr kumimoji="1" lang="zh-TW" altLang="en-US" sz="1200">
              <a:solidFill>
                <a:prstClr val="black"/>
              </a:solidFill>
              <a:effectLst>
                <a:outerShdw blurRad="38100" dist="38100" dir="2700000" algn="tl">
                  <a:srgbClr val="FFFFFF"/>
                </a:outerShdw>
              </a:effectLst>
              <a:ea typeface="新細明體" pitchFamily="18" charset="-120"/>
            </a:endParaRPr>
          </a:p>
        </p:txBody>
      </p:sp>
      <p:sp>
        <p:nvSpPr>
          <p:cNvPr id="261197" name="Oval 77"/>
          <p:cNvSpPr>
            <a:spLocks noChangeArrowheads="1"/>
          </p:cNvSpPr>
          <p:nvPr/>
        </p:nvSpPr>
        <p:spPr bwMode="auto">
          <a:xfrm>
            <a:off x="3348038" y="2842022"/>
            <a:ext cx="108347" cy="108347"/>
          </a:xfrm>
          <a:prstGeom prst="ellipse">
            <a:avLst/>
          </a:prstGeom>
          <a:gradFill rotWithShape="1">
            <a:gsLst>
              <a:gs pos="0">
                <a:srgbClr val="336699">
                  <a:gamma/>
                  <a:tint val="0"/>
                  <a:invGamma/>
                </a:srgbClr>
              </a:gs>
              <a:gs pos="100000">
                <a:srgbClr val="336699"/>
              </a:gs>
            </a:gsLst>
            <a:lin ang="2700000" scaled="1"/>
          </a:gradFill>
          <a:ln w="9525" algn="ctr">
            <a:solidFill>
              <a:srgbClr val="006699"/>
            </a:solidFill>
            <a:round/>
            <a:headEnd/>
            <a:tailEnd/>
          </a:ln>
          <a:effectLst/>
          <a:extLst/>
        </p:spPr>
        <p:txBody>
          <a:bodyPr wrap="none" anchor="ctr"/>
          <a:lstStyle/>
          <a:p>
            <a:pPr algn="ctr">
              <a:defRPr/>
            </a:pPr>
            <a:endParaRPr kumimoji="1" lang="zh-TW" altLang="en-US" sz="1200">
              <a:solidFill>
                <a:prstClr val="black"/>
              </a:solidFill>
              <a:effectLst>
                <a:outerShdw blurRad="38100" dist="38100" dir="2700000" algn="tl">
                  <a:srgbClr val="FFFFFF"/>
                </a:outerShdw>
              </a:effectLst>
              <a:ea typeface="新細明體" pitchFamily="18" charset="-120"/>
            </a:endParaRPr>
          </a:p>
        </p:txBody>
      </p:sp>
      <p:sp>
        <p:nvSpPr>
          <p:cNvPr id="261198" name="Oval 78"/>
          <p:cNvSpPr>
            <a:spLocks noChangeArrowheads="1"/>
          </p:cNvSpPr>
          <p:nvPr/>
        </p:nvSpPr>
        <p:spPr bwMode="auto">
          <a:xfrm>
            <a:off x="4104085" y="3489722"/>
            <a:ext cx="108347" cy="108347"/>
          </a:xfrm>
          <a:prstGeom prst="ellipse">
            <a:avLst/>
          </a:prstGeom>
          <a:gradFill rotWithShape="1">
            <a:gsLst>
              <a:gs pos="0">
                <a:srgbClr val="336699">
                  <a:gamma/>
                  <a:tint val="0"/>
                  <a:invGamma/>
                </a:srgbClr>
              </a:gs>
              <a:gs pos="100000">
                <a:srgbClr val="336699"/>
              </a:gs>
            </a:gsLst>
            <a:lin ang="2700000" scaled="1"/>
          </a:gradFill>
          <a:ln w="9525" algn="ctr">
            <a:solidFill>
              <a:srgbClr val="006699"/>
            </a:solidFill>
            <a:round/>
            <a:headEnd/>
            <a:tailEnd/>
          </a:ln>
          <a:effectLst/>
          <a:extLst/>
        </p:spPr>
        <p:txBody>
          <a:bodyPr wrap="none" anchor="ctr"/>
          <a:lstStyle/>
          <a:p>
            <a:pPr algn="ctr">
              <a:defRPr/>
            </a:pPr>
            <a:endParaRPr kumimoji="1" lang="zh-TW" altLang="en-US" sz="1200">
              <a:solidFill>
                <a:prstClr val="black"/>
              </a:solidFill>
              <a:effectLst>
                <a:outerShdw blurRad="38100" dist="38100" dir="2700000" algn="tl">
                  <a:srgbClr val="FFFFFF"/>
                </a:outerShdw>
              </a:effectLst>
              <a:ea typeface="新細明體" pitchFamily="18" charset="-120"/>
            </a:endParaRPr>
          </a:p>
        </p:txBody>
      </p:sp>
      <p:sp>
        <p:nvSpPr>
          <p:cNvPr id="261199" name="Oval 79"/>
          <p:cNvSpPr>
            <a:spLocks noChangeArrowheads="1"/>
          </p:cNvSpPr>
          <p:nvPr/>
        </p:nvSpPr>
        <p:spPr bwMode="auto">
          <a:xfrm>
            <a:off x="3596879" y="2301479"/>
            <a:ext cx="161925" cy="161925"/>
          </a:xfrm>
          <a:prstGeom prst="ellipse">
            <a:avLst/>
          </a:prstGeom>
          <a:gradFill rotWithShape="1">
            <a:gsLst>
              <a:gs pos="0">
                <a:srgbClr val="FFFFFF"/>
              </a:gs>
              <a:gs pos="100000">
                <a:srgbClr val="FF0000"/>
              </a:gs>
            </a:gsLst>
            <a:lin ang="2700000" scaled="1"/>
          </a:gradFill>
          <a:ln w="9525" algn="ctr">
            <a:solidFill>
              <a:srgbClr val="FF0000"/>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61200" name="Line 80"/>
          <p:cNvSpPr>
            <a:spLocks noChangeShapeType="1"/>
          </p:cNvSpPr>
          <p:nvPr/>
        </p:nvSpPr>
        <p:spPr bwMode="auto">
          <a:xfrm flipV="1">
            <a:off x="3186112" y="2733676"/>
            <a:ext cx="539354" cy="270272"/>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sp>
        <p:nvSpPr>
          <p:cNvPr id="261201" name="Oval 81"/>
          <p:cNvSpPr>
            <a:spLocks noChangeArrowheads="1"/>
          </p:cNvSpPr>
          <p:nvPr/>
        </p:nvSpPr>
        <p:spPr bwMode="auto">
          <a:xfrm>
            <a:off x="3024188" y="3382566"/>
            <a:ext cx="108347" cy="108347"/>
          </a:xfrm>
          <a:prstGeom prst="ellipse">
            <a:avLst/>
          </a:prstGeom>
          <a:gradFill rotWithShape="1">
            <a:gsLst>
              <a:gs pos="0">
                <a:srgbClr val="FFFFFF"/>
              </a:gs>
              <a:gs pos="100000">
                <a:srgbClr val="008000"/>
              </a:gs>
            </a:gsLst>
            <a:lin ang="2700000" scaled="1"/>
          </a:gradFill>
          <a:ln w="9525" algn="ctr">
            <a:solidFill>
              <a:srgbClr val="008000"/>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61202" name="Oval 82"/>
          <p:cNvSpPr>
            <a:spLocks noChangeArrowheads="1"/>
          </p:cNvSpPr>
          <p:nvPr/>
        </p:nvSpPr>
        <p:spPr bwMode="auto">
          <a:xfrm>
            <a:off x="2213372" y="2409826"/>
            <a:ext cx="108347" cy="108347"/>
          </a:xfrm>
          <a:prstGeom prst="ellipse">
            <a:avLst/>
          </a:prstGeom>
          <a:gradFill rotWithShape="1">
            <a:gsLst>
              <a:gs pos="0">
                <a:srgbClr val="FFFFFF"/>
              </a:gs>
              <a:gs pos="100000">
                <a:srgbClr val="008000"/>
              </a:gs>
            </a:gsLst>
            <a:lin ang="2700000" scaled="1"/>
          </a:gradFill>
          <a:ln w="9525" algn="ctr">
            <a:solidFill>
              <a:srgbClr val="008000"/>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61203" name="Oval 83"/>
          <p:cNvSpPr>
            <a:spLocks noChangeArrowheads="1"/>
          </p:cNvSpPr>
          <p:nvPr/>
        </p:nvSpPr>
        <p:spPr bwMode="auto">
          <a:xfrm>
            <a:off x="4751785" y="3003947"/>
            <a:ext cx="108347" cy="108347"/>
          </a:xfrm>
          <a:prstGeom prst="ellipse">
            <a:avLst/>
          </a:prstGeom>
          <a:gradFill rotWithShape="1">
            <a:gsLst>
              <a:gs pos="0">
                <a:srgbClr val="FFFFFF"/>
              </a:gs>
              <a:gs pos="100000">
                <a:srgbClr val="008000"/>
              </a:gs>
            </a:gsLst>
            <a:lin ang="2700000" scaled="1"/>
          </a:gradFill>
          <a:ln w="9525" algn="ctr">
            <a:solidFill>
              <a:srgbClr val="008000"/>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61204" name="Oval 84"/>
          <p:cNvSpPr>
            <a:spLocks noChangeArrowheads="1"/>
          </p:cNvSpPr>
          <p:nvPr/>
        </p:nvSpPr>
        <p:spPr bwMode="auto">
          <a:xfrm>
            <a:off x="3294460" y="2409826"/>
            <a:ext cx="108347" cy="108347"/>
          </a:xfrm>
          <a:prstGeom prst="ellipse">
            <a:avLst/>
          </a:prstGeom>
          <a:gradFill rotWithShape="1">
            <a:gsLst>
              <a:gs pos="0">
                <a:srgbClr val="FFFFFF"/>
              </a:gs>
              <a:gs pos="100000">
                <a:srgbClr val="008000"/>
              </a:gs>
            </a:gsLst>
            <a:lin ang="2700000" scaled="1"/>
          </a:gradFill>
          <a:ln w="9525" algn="ctr">
            <a:solidFill>
              <a:srgbClr val="008000"/>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sp>
        <p:nvSpPr>
          <p:cNvPr id="261205" name="Oval 85"/>
          <p:cNvSpPr>
            <a:spLocks noChangeArrowheads="1"/>
          </p:cNvSpPr>
          <p:nvPr/>
        </p:nvSpPr>
        <p:spPr bwMode="auto">
          <a:xfrm>
            <a:off x="3563541" y="2518172"/>
            <a:ext cx="108347" cy="108347"/>
          </a:xfrm>
          <a:prstGeom prst="ellipse">
            <a:avLst/>
          </a:prstGeom>
          <a:gradFill rotWithShape="1">
            <a:gsLst>
              <a:gs pos="0">
                <a:srgbClr val="FFFFFF"/>
              </a:gs>
              <a:gs pos="100000">
                <a:srgbClr val="008000"/>
              </a:gs>
            </a:gsLst>
            <a:lin ang="2700000" scaled="1"/>
          </a:gradFill>
          <a:ln w="9525" algn="ctr">
            <a:solidFill>
              <a:srgbClr val="008000"/>
            </a:solidFill>
            <a:round/>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fontAlgn="base">
              <a:spcBef>
                <a:spcPct val="0"/>
              </a:spcBef>
              <a:spcAft>
                <a:spcPct val="0"/>
              </a:spcAft>
            </a:pPr>
            <a:endParaRPr lang="zh-CN" altLang="en-US" sz="1350">
              <a:solidFill>
                <a:prstClr val="black"/>
              </a:solidFill>
            </a:endParaRPr>
          </a:p>
        </p:txBody>
      </p:sp>
      <p:grpSp>
        <p:nvGrpSpPr>
          <p:cNvPr id="8" name="Group 86"/>
          <p:cNvGrpSpPr>
            <a:grpSpLocks/>
          </p:cNvGrpSpPr>
          <p:nvPr/>
        </p:nvGrpSpPr>
        <p:grpSpPr bwMode="auto">
          <a:xfrm>
            <a:off x="2430066" y="2464594"/>
            <a:ext cx="1188244" cy="971550"/>
            <a:chOff x="2608" y="1979"/>
            <a:chExt cx="998" cy="816"/>
          </a:xfrm>
        </p:grpSpPr>
        <p:sp>
          <p:nvSpPr>
            <p:cNvPr id="17485" name="Line 87"/>
            <p:cNvSpPr>
              <a:spLocks noChangeShapeType="1"/>
            </p:cNvSpPr>
            <p:nvPr/>
          </p:nvSpPr>
          <p:spPr bwMode="auto">
            <a:xfrm>
              <a:off x="2608" y="2795"/>
              <a:ext cx="453" cy="0"/>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sp>
          <p:nvSpPr>
            <p:cNvPr id="17486" name="Line 88"/>
            <p:cNvSpPr>
              <a:spLocks noChangeShapeType="1"/>
            </p:cNvSpPr>
            <p:nvPr/>
          </p:nvSpPr>
          <p:spPr bwMode="auto">
            <a:xfrm flipV="1">
              <a:off x="2608" y="1979"/>
              <a:ext cx="998" cy="771"/>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grpSp>
      <p:grpSp>
        <p:nvGrpSpPr>
          <p:cNvPr id="9" name="Group 89"/>
          <p:cNvGrpSpPr>
            <a:grpSpLocks/>
          </p:cNvGrpSpPr>
          <p:nvPr/>
        </p:nvGrpSpPr>
        <p:grpSpPr bwMode="auto">
          <a:xfrm>
            <a:off x="1971675" y="2009775"/>
            <a:ext cx="1591866" cy="400050"/>
            <a:chOff x="2223" y="1597"/>
            <a:chExt cx="1337" cy="336"/>
          </a:xfrm>
        </p:grpSpPr>
        <p:sp>
          <p:nvSpPr>
            <p:cNvPr id="17482" name="Line 90"/>
            <p:cNvSpPr>
              <a:spLocks noChangeShapeType="1"/>
            </p:cNvSpPr>
            <p:nvPr/>
          </p:nvSpPr>
          <p:spPr bwMode="auto">
            <a:xfrm>
              <a:off x="2223" y="1602"/>
              <a:ext cx="203" cy="331"/>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sp>
          <p:nvSpPr>
            <p:cNvPr id="17483" name="Line 91"/>
            <p:cNvSpPr>
              <a:spLocks noChangeShapeType="1"/>
            </p:cNvSpPr>
            <p:nvPr/>
          </p:nvSpPr>
          <p:spPr bwMode="auto">
            <a:xfrm>
              <a:off x="2224" y="1597"/>
              <a:ext cx="1336" cy="336"/>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sp>
          <p:nvSpPr>
            <p:cNvPr id="17484" name="Line 92"/>
            <p:cNvSpPr>
              <a:spLocks noChangeShapeType="1"/>
            </p:cNvSpPr>
            <p:nvPr/>
          </p:nvSpPr>
          <p:spPr bwMode="auto">
            <a:xfrm>
              <a:off x="2225" y="1604"/>
              <a:ext cx="292" cy="148"/>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grpSp>
      <p:grpSp>
        <p:nvGrpSpPr>
          <p:cNvPr id="10" name="Group 93"/>
          <p:cNvGrpSpPr>
            <a:grpSpLocks/>
          </p:cNvGrpSpPr>
          <p:nvPr/>
        </p:nvGrpSpPr>
        <p:grpSpPr bwMode="auto">
          <a:xfrm>
            <a:off x="3180160" y="2356248"/>
            <a:ext cx="438150" cy="82153"/>
            <a:chOff x="3238" y="1888"/>
            <a:chExt cx="368" cy="69"/>
          </a:xfrm>
        </p:grpSpPr>
        <p:sp>
          <p:nvSpPr>
            <p:cNvPr id="17480" name="Line 94"/>
            <p:cNvSpPr>
              <a:spLocks noChangeShapeType="1"/>
            </p:cNvSpPr>
            <p:nvPr/>
          </p:nvSpPr>
          <p:spPr bwMode="auto">
            <a:xfrm>
              <a:off x="3238" y="1905"/>
              <a:ext cx="97" cy="52"/>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sp>
          <p:nvSpPr>
            <p:cNvPr id="17481" name="Line 95"/>
            <p:cNvSpPr>
              <a:spLocks noChangeShapeType="1"/>
            </p:cNvSpPr>
            <p:nvPr/>
          </p:nvSpPr>
          <p:spPr bwMode="auto">
            <a:xfrm>
              <a:off x="3243" y="1888"/>
              <a:ext cx="363" cy="45"/>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grpSp>
      <p:grpSp>
        <p:nvGrpSpPr>
          <p:cNvPr id="11" name="Group 96"/>
          <p:cNvGrpSpPr>
            <a:grpSpLocks/>
          </p:cNvGrpSpPr>
          <p:nvPr/>
        </p:nvGrpSpPr>
        <p:grpSpPr bwMode="auto">
          <a:xfrm>
            <a:off x="3618310" y="2461023"/>
            <a:ext cx="197644" cy="272653"/>
            <a:chOff x="3606" y="1976"/>
            <a:chExt cx="166" cy="229"/>
          </a:xfrm>
        </p:grpSpPr>
        <p:sp>
          <p:nvSpPr>
            <p:cNvPr id="17478" name="Line 97"/>
            <p:cNvSpPr>
              <a:spLocks noChangeShapeType="1"/>
            </p:cNvSpPr>
            <p:nvPr/>
          </p:nvSpPr>
          <p:spPr bwMode="auto">
            <a:xfrm flipH="1">
              <a:off x="3606" y="1979"/>
              <a:ext cx="45" cy="226"/>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sp>
          <p:nvSpPr>
            <p:cNvPr id="17479" name="Line 98"/>
            <p:cNvSpPr>
              <a:spLocks noChangeShapeType="1"/>
            </p:cNvSpPr>
            <p:nvPr/>
          </p:nvSpPr>
          <p:spPr bwMode="auto">
            <a:xfrm>
              <a:off x="3681" y="1976"/>
              <a:ext cx="91" cy="136"/>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grpSp>
      <p:grpSp>
        <p:nvGrpSpPr>
          <p:cNvPr id="12" name="Group 99"/>
          <p:cNvGrpSpPr>
            <a:grpSpLocks/>
          </p:cNvGrpSpPr>
          <p:nvPr/>
        </p:nvGrpSpPr>
        <p:grpSpPr bwMode="auto">
          <a:xfrm>
            <a:off x="3445669" y="2469357"/>
            <a:ext cx="198835" cy="403622"/>
            <a:chOff x="3461" y="1983"/>
            <a:chExt cx="167" cy="339"/>
          </a:xfrm>
        </p:grpSpPr>
        <p:sp>
          <p:nvSpPr>
            <p:cNvPr id="17475" name="Line 100"/>
            <p:cNvSpPr>
              <a:spLocks noChangeShapeType="1"/>
            </p:cNvSpPr>
            <p:nvPr/>
          </p:nvSpPr>
          <p:spPr bwMode="auto">
            <a:xfrm flipV="1">
              <a:off x="3461" y="1983"/>
              <a:ext cx="167" cy="331"/>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sp>
          <p:nvSpPr>
            <p:cNvPr id="17476" name="Line 101"/>
            <p:cNvSpPr>
              <a:spLocks noChangeShapeType="1"/>
            </p:cNvSpPr>
            <p:nvPr/>
          </p:nvSpPr>
          <p:spPr bwMode="auto">
            <a:xfrm flipH="1">
              <a:off x="3464" y="2130"/>
              <a:ext cx="118" cy="187"/>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sp>
          <p:nvSpPr>
            <p:cNvPr id="17477" name="Line 102"/>
            <p:cNvSpPr>
              <a:spLocks noChangeShapeType="1"/>
            </p:cNvSpPr>
            <p:nvPr/>
          </p:nvSpPr>
          <p:spPr bwMode="auto">
            <a:xfrm flipV="1">
              <a:off x="3463" y="2242"/>
              <a:ext cx="121" cy="80"/>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grpSp>
      <p:grpSp>
        <p:nvGrpSpPr>
          <p:cNvPr id="13" name="Group 103"/>
          <p:cNvGrpSpPr>
            <a:grpSpLocks/>
          </p:cNvGrpSpPr>
          <p:nvPr/>
        </p:nvGrpSpPr>
        <p:grpSpPr bwMode="auto">
          <a:xfrm>
            <a:off x="3725466" y="2464594"/>
            <a:ext cx="1026319" cy="1033463"/>
            <a:chOff x="3696" y="1979"/>
            <a:chExt cx="862" cy="868"/>
          </a:xfrm>
        </p:grpSpPr>
        <p:sp>
          <p:nvSpPr>
            <p:cNvPr id="17472" name="Line 104"/>
            <p:cNvSpPr>
              <a:spLocks noChangeShapeType="1"/>
            </p:cNvSpPr>
            <p:nvPr/>
          </p:nvSpPr>
          <p:spPr bwMode="auto">
            <a:xfrm flipV="1">
              <a:off x="4105" y="2523"/>
              <a:ext cx="453" cy="317"/>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sp>
          <p:nvSpPr>
            <p:cNvPr id="17473" name="Line 105"/>
            <p:cNvSpPr>
              <a:spLocks noChangeShapeType="1"/>
            </p:cNvSpPr>
            <p:nvPr/>
          </p:nvSpPr>
          <p:spPr bwMode="auto">
            <a:xfrm>
              <a:off x="3833" y="2523"/>
              <a:ext cx="187" cy="324"/>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sp>
          <p:nvSpPr>
            <p:cNvPr id="17474" name="Line 106"/>
            <p:cNvSpPr>
              <a:spLocks noChangeShapeType="1"/>
            </p:cNvSpPr>
            <p:nvPr/>
          </p:nvSpPr>
          <p:spPr bwMode="auto">
            <a:xfrm>
              <a:off x="3696" y="1979"/>
              <a:ext cx="324" cy="868"/>
            </a:xfrm>
            <a:prstGeom prst="line">
              <a:avLst/>
            </a:prstGeom>
            <a:noFill/>
            <a:ln w="9525">
              <a:solidFill>
                <a:srgbClr val="006699"/>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1350">
                <a:solidFill>
                  <a:prstClr val="black"/>
                </a:solidFill>
                <a:latin typeface="Arial" panose="020B0604020202020204" pitchFamily="34" charset="0"/>
                <a:ea typeface="宋体" panose="02010600030101010101" pitchFamily="2" charset="-122"/>
              </a:endParaRPr>
            </a:p>
          </p:txBody>
        </p:sp>
      </p:grpSp>
      <p:sp>
        <p:nvSpPr>
          <p:cNvPr id="3" name="矩形 2"/>
          <p:cNvSpPr/>
          <p:nvPr/>
        </p:nvSpPr>
        <p:spPr>
          <a:xfrm>
            <a:off x="137178" y="95924"/>
            <a:ext cx="4849416" cy="400110"/>
          </a:xfrm>
          <a:prstGeom prst="rect">
            <a:avLst/>
          </a:prstGeom>
          <a:noFill/>
        </p:spPr>
        <p:txBody>
          <a:bodyPr vert="horz" lIns="91440" tIns="45720" rIns="91440" bIns="45720" rtlCol="0" anchor="ctr">
            <a:normAutofit/>
          </a:bodyPr>
          <a:lstStyle/>
          <a:p>
            <a:pPr defTabSz="685800">
              <a:spcBef>
                <a:spcPct val="0"/>
              </a:spcBef>
            </a:pPr>
            <a:r>
              <a:rPr lang="zh-CN" altLang="en-US" sz="2000" b="1" dirty="0" smtClean="0">
                <a:effectLst>
                  <a:outerShdw blurRad="38100" dist="38100" dir="2700000" algn="tl">
                    <a:srgbClr val="000000">
                      <a:alpha val="43137"/>
                    </a:srgbClr>
                  </a:outerShdw>
                </a:effectLst>
                <a:latin typeface="微软雅黑" pitchFamily="34" charset="-122"/>
                <a:ea typeface="微软雅黑" pitchFamily="34" charset="-122"/>
                <a:cs typeface="+mj-cs"/>
              </a:rPr>
              <a:t>粒子</a:t>
            </a:r>
            <a:r>
              <a:rPr lang="zh-CN" altLang="en-US" sz="2000" b="1" dirty="0">
                <a:effectLst>
                  <a:outerShdw blurRad="38100" dist="38100" dir="2700000" algn="tl">
                    <a:srgbClr val="000000">
                      <a:alpha val="43137"/>
                    </a:srgbClr>
                  </a:outerShdw>
                </a:effectLst>
                <a:latin typeface="微软雅黑" pitchFamily="34" charset="-122"/>
                <a:ea typeface="微软雅黑" pitchFamily="34" charset="-122"/>
                <a:cs typeface="+mj-cs"/>
              </a:rPr>
              <a:t>群算法模拟</a:t>
            </a:r>
          </a:p>
        </p:txBody>
      </p:sp>
    </p:spTree>
    <p:extLst>
      <p:ext uri="{BB962C8B-B14F-4D97-AF65-F5344CB8AC3E}">
        <p14:creationId xmlns:p14="http://schemas.microsoft.com/office/powerpoint/2010/main" val="2440497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61136"/>
                                        </p:tgtEl>
                                        <p:attrNameLst>
                                          <p:attrName>style.visibility</p:attrName>
                                        </p:attrNameLst>
                                      </p:cBhvr>
                                      <p:to>
                                        <p:strVal val="visible"/>
                                      </p:to>
                                    </p:set>
                                    <p:animEffect transition="in" filter="randombar(horizontal)">
                                      <p:cBhvr>
                                        <p:cTn id="7" dur="500"/>
                                        <p:tgtEl>
                                          <p:spTgt spid="26113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61138"/>
                                        </p:tgtEl>
                                        <p:attrNameLst>
                                          <p:attrName>style.visibility</p:attrName>
                                        </p:attrNameLst>
                                      </p:cBhvr>
                                      <p:to>
                                        <p:strVal val="visible"/>
                                      </p:to>
                                    </p:set>
                                    <p:animEffect transition="in" filter="randombar(horizontal)">
                                      <p:cBhvr>
                                        <p:cTn id="10" dur="500"/>
                                        <p:tgtEl>
                                          <p:spTgt spid="26113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61139"/>
                                        </p:tgtEl>
                                        <p:attrNameLst>
                                          <p:attrName>style.visibility</p:attrName>
                                        </p:attrNameLst>
                                      </p:cBhvr>
                                      <p:to>
                                        <p:strVal val="visible"/>
                                      </p:to>
                                    </p:set>
                                    <p:animEffect transition="in" filter="randombar(horizontal)">
                                      <p:cBhvr>
                                        <p:cTn id="13" dur="500"/>
                                        <p:tgtEl>
                                          <p:spTgt spid="26113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61137"/>
                                        </p:tgtEl>
                                        <p:attrNameLst>
                                          <p:attrName>style.visibility</p:attrName>
                                        </p:attrNameLst>
                                      </p:cBhvr>
                                      <p:to>
                                        <p:strVal val="visible"/>
                                      </p:to>
                                    </p:set>
                                    <p:animEffect transition="in" filter="randombar(horizontal)">
                                      <p:cBhvr>
                                        <p:cTn id="16" dur="500"/>
                                        <p:tgtEl>
                                          <p:spTgt spid="26113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61141"/>
                                        </p:tgtEl>
                                        <p:attrNameLst>
                                          <p:attrName>style.visibility</p:attrName>
                                        </p:attrNameLst>
                                      </p:cBhvr>
                                      <p:to>
                                        <p:strVal val="visible"/>
                                      </p:to>
                                    </p:set>
                                    <p:animEffect transition="in" filter="randombar(horizontal)">
                                      <p:cBhvr>
                                        <p:cTn id="19" dur="500"/>
                                        <p:tgtEl>
                                          <p:spTgt spid="26114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61140"/>
                                        </p:tgtEl>
                                        <p:attrNameLst>
                                          <p:attrName>style.visibility</p:attrName>
                                        </p:attrNameLst>
                                      </p:cBhvr>
                                      <p:to>
                                        <p:strVal val="visible"/>
                                      </p:to>
                                    </p:set>
                                    <p:animEffect transition="in" filter="randombar(horizontal)">
                                      <p:cBhvr>
                                        <p:cTn id="22" dur="500"/>
                                        <p:tgtEl>
                                          <p:spTgt spid="261140"/>
                                        </p:tgtEl>
                                      </p:cBhvr>
                                    </p:animEffect>
                                  </p:childTnLst>
                                </p:cTn>
                              </p:par>
                            </p:childTnLst>
                          </p:cTn>
                        </p:par>
                        <p:par>
                          <p:cTn id="23" fill="hold" nodeType="afterGroup">
                            <p:stCondLst>
                              <p:cond delay="500"/>
                            </p:stCondLst>
                            <p:childTnLst>
                              <p:par>
                                <p:cTn id="24" presetID="22" presetClass="entr" presetSubtype="1" fill="hold" nodeType="afterEffect">
                                  <p:stCondLst>
                                    <p:cond delay="0"/>
                                  </p:stCondLst>
                                  <p:childTnLst>
                                    <p:set>
                                      <p:cBhvr>
                                        <p:cTn id="25" dur="1" fill="hold">
                                          <p:stCondLst>
                                            <p:cond delay="0"/>
                                          </p:stCondLst>
                                        </p:cTn>
                                        <p:tgtEl>
                                          <p:spTgt spid="261142"/>
                                        </p:tgtEl>
                                        <p:attrNameLst>
                                          <p:attrName>style.visibility</p:attrName>
                                        </p:attrNameLst>
                                      </p:cBhvr>
                                      <p:to>
                                        <p:strVal val="visible"/>
                                      </p:to>
                                    </p:set>
                                    <p:animEffect transition="in" filter="wipe(up)">
                                      <p:cBhvr>
                                        <p:cTn id="26" dur="500"/>
                                        <p:tgtEl>
                                          <p:spTgt spid="261142"/>
                                        </p:tgtEl>
                                      </p:cBhvr>
                                    </p:animEffect>
                                  </p:childTnLst>
                                </p:cTn>
                              </p:par>
                            </p:childTnLst>
                          </p:cTn>
                        </p:par>
                        <p:par>
                          <p:cTn id="27" fill="hold" nodeType="afterGroup">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1162"/>
                                        </p:tgtEl>
                                        <p:attrNameLst>
                                          <p:attrName>style.visibility</p:attrName>
                                        </p:attrNameLst>
                                      </p:cBhvr>
                                      <p:to>
                                        <p:strVal val="visible"/>
                                      </p:to>
                                    </p:set>
                                    <p:animEffect transition="in" filter="randombar(horizontal)">
                                      <p:cBhvr>
                                        <p:cTn id="30" dur="500"/>
                                        <p:tgtEl>
                                          <p:spTgt spid="261162"/>
                                        </p:tgtEl>
                                      </p:cBhvr>
                                    </p:animEffect>
                                  </p:childTnLst>
                                </p:cTn>
                              </p:par>
                            </p:childTnLst>
                          </p:cTn>
                        </p:par>
                        <p:par>
                          <p:cTn id="31" fill="hold" nodeType="afterGroup">
                            <p:stCondLst>
                              <p:cond delay="1500"/>
                            </p:stCondLst>
                            <p:childTnLst>
                              <p:par>
                                <p:cTn id="32" presetID="14" presetClass="entr" presetSubtype="10" fill="hold" grpId="0" nodeType="afterEffect">
                                  <p:stCondLst>
                                    <p:cond delay="0"/>
                                  </p:stCondLst>
                                  <p:childTnLst>
                                    <p:set>
                                      <p:cBhvr>
                                        <p:cTn id="33" dur="1" fill="hold">
                                          <p:stCondLst>
                                            <p:cond delay="0"/>
                                          </p:stCondLst>
                                        </p:cTn>
                                        <p:tgtEl>
                                          <p:spTgt spid="261161"/>
                                        </p:tgtEl>
                                        <p:attrNameLst>
                                          <p:attrName>style.visibility</p:attrName>
                                        </p:attrNameLst>
                                      </p:cBhvr>
                                      <p:to>
                                        <p:strVal val="visible"/>
                                      </p:to>
                                    </p:set>
                                    <p:animEffect transition="in" filter="randombar(horizontal)">
                                      <p:cBhvr>
                                        <p:cTn id="34" dur="500"/>
                                        <p:tgtEl>
                                          <p:spTgt spid="261161"/>
                                        </p:tgtEl>
                                      </p:cBhvr>
                                    </p:animEffect>
                                  </p:childTnLst>
                                </p:cTn>
                              </p:par>
                            </p:childTnLst>
                          </p:cTn>
                        </p:par>
                        <p:par>
                          <p:cTn id="35" fill="hold" nodeType="afterGroup">
                            <p:stCondLst>
                              <p:cond delay="2000"/>
                            </p:stCondLst>
                            <p:childTnLst>
                              <p:par>
                                <p:cTn id="36" presetID="14" presetClass="entr" presetSubtype="10" fill="hold" grpId="0" nodeType="afterEffect">
                                  <p:stCondLst>
                                    <p:cond delay="0"/>
                                  </p:stCondLst>
                                  <p:childTnLst>
                                    <p:set>
                                      <p:cBhvr>
                                        <p:cTn id="37" dur="1" fill="hold">
                                          <p:stCondLst>
                                            <p:cond delay="0"/>
                                          </p:stCondLst>
                                        </p:cTn>
                                        <p:tgtEl>
                                          <p:spTgt spid="261163"/>
                                        </p:tgtEl>
                                        <p:attrNameLst>
                                          <p:attrName>style.visibility</p:attrName>
                                        </p:attrNameLst>
                                      </p:cBhvr>
                                      <p:to>
                                        <p:strVal val="visible"/>
                                      </p:to>
                                    </p:set>
                                    <p:animEffect transition="in" filter="randombar(horizontal)">
                                      <p:cBhvr>
                                        <p:cTn id="38" dur="500"/>
                                        <p:tgtEl>
                                          <p:spTgt spid="26116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261164"/>
                                        </p:tgtEl>
                                        <p:attrNameLst>
                                          <p:attrName>style.visibility</p:attrName>
                                        </p:attrNameLst>
                                      </p:cBhvr>
                                      <p:to>
                                        <p:strVal val="visible"/>
                                      </p:to>
                                    </p:set>
                                    <p:animEffect transition="in" filter="randombar(horizontal)">
                                      <p:cBhvr>
                                        <p:cTn id="43" dur="500"/>
                                        <p:tgtEl>
                                          <p:spTgt spid="261164"/>
                                        </p:tgtEl>
                                      </p:cBhvr>
                                    </p:animEffect>
                                  </p:childTnLst>
                                </p:cTn>
                              </p:par>
                            </p:childTnLst>
                          </p:cTn>
                        </p:par>
                        <p:par>
                          <p:cTn id="44" fill="hold" nodeType="afterGroup">
                            <p:stCondLst>
                              <p:cond delay="500"/>
                            </p:stCondLst>
                            <p:childTnLst>
                              <p:par>
                                <p:cTn id="45" presetID="14" presetClass="entr" presetSubtype="10" fill="hold" grpId="0" nodeType="afterEffect">
                                  <p:stCondLst>
                                    <p:cond delay="0"/>
                                  </p:stCondLst>
                                  <p:childTnLst>
                                    <p:set>
                                      <p:cBhvr>
                                        <p:cTn id="46" dur="1" fill="hold">
                                          <p:stCondLst>
                                            <p:cond delay="0"/>
                                          </p:stCondLst>
                                        </p:cTn>
                                        <p:tgtEl>
                                          <p:spTgt spid="261165"/>
                                        </p:tgtEl>
                                        <p:attrNameLst>
                                          <p:attrName>style.visibility</p:attrName>
                                        </p:attrNameLst>
                                      </p:cBhvr>
                                      <p:to>
                                        <p:strVal val="visible"/>
                                      </p:to>
                                    </p:set>
                                    <p:animEffect transition="in" filter="randombar(horizontal)">
                                      <p:cBhvr>
                                        <p:cTn id="47" dur="500"/>
                                        <p:tgtEl>
                                          <p:spTgt spid="261165"/>
                                        </p:tgtEl>
                                      </p:cBhvr>
                                    </p:animEffect>
                                  </p:childTnLst>
                                </p:cTn>
                              </p:par>
                            </p:childTnLst>
                          </p:cTn>
                        </p:par>
                        <p:par>
                          <p:cTn id="48" fill="hold" nodeType="afterGroup">
                            <p:stCondLst>
                              <p:cond delay="1000"/>
                            </p:stCondLst>
                            <p:childTnLst>
                              <p:par>
                                <p:cTn id="49" presetID="14" presetClass="entr" presetSubtype="10" fill="hold" grpId="0" nodeType="afterEffect">
                                  <p:stCondLst>
                                    <p:cond delay="0"/>
                                  </p:stCondLst>
                                  <p:childTnLst>
                                    <p:set>
                                      <p:cBhvr>
                                        <p:cTn id="50" dur="1" fill="hold">
                                          <p:stCondLst>
                                            <p:cond delay="0"/>
                                          </p:stCondLst>
                                        </p:cTn>
                                        <p:tgtEl>
                                          <p:spTgt spid="261166"/>
                                        </p:tgtEl>
                                        <p:attrNameLst>
                                          <p:attrName>style.visibility</p:attrName>
                                        </p:attrNameLst>
                                      </p:cBhvr>
                                      <p:to>
                                        <p:strVal val="visible"/>
                                      </p:to>
                                    </p:set>
                                    <p:animEffect transition="in" filter="randombar(horizontal)">
                                      <p:cBhvr>
                                        <p:cTn id="51" dur="500"/>
                                        <p:tgtEl>
                                          <p:spTgt spid="26116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0" presetClass="entr" presetSubtype="0" fill="hold" grpId="0" nodeType="clickEffect">
                                  <p:stCondLst>
                                    <p:cond delay="0"/>
                                  </p:stCondLst>
                                  <p:childTnLst>
                                    <p:set>
                                      <p:cBhvr>
                                        <p:cTn id="55" dur="1" fill="hold">
                                          <p:stCondLst>
                                            <p:cond delay="0"/>
                                          </p:stCondLst>
                                        </p:cTn>
                                        <p:tgtEl>
                                          <p:spTgt spid="261134"/>
                                        </p:tgtEl>
                                        <p:attrNameLst>
                                          <p:attrName>style.visibility</p:attrName>
                                        </p:attrNameLst>
                                      </p:cBhvr>
                                      <p:to>
                                        <p:strVal val="visible"/>
                                      </p:to>
                                    </p:set>
                                    <p:animEffect transition="in" filter="wedge">
                                      <p:cBhvr>
                                        <p:cTn id="56" dur="500"/>
                                        <p:tgtEl>
                                          <p:spTgt spid="261134"/>
                                        </p:tgtEl>
                                      </p:cBhvr>
                                    </p:animEffect>
                                  </p:childTnLst>
                                </p:cTn>
                              </p:par>
                            </p:childTnLst>
                          </p:cTn>
                        </p:par>
                        <p:par>
                          <p:cTn id="57" fill="hold" nodeType="afterGroup">
                            <p:stCondLst>
                              <p:cond delay="500"/>
                            </p:stCondLst>
                            <p:childTnLst>
                              <p:par>
                                <p:cTn id="58" presetID="20" presetClass="entr" presetSubtype="0" fill="hold" grpId="0" nodeType="afterEffect">
                                  <p:stCondLst>
                                    <p:cond delay="0"/>
                                  </p:stCondLst>
                                  <p:childTnLst>
                                    <p:set>
                                      <p:cBhvr>
                                        <p:cTn id="59" dur="1" fill="hold">
                                          <p:stCondLst>
                                            <p:cond delay="0"/>
                                          </p:stCondLst>
                                        </p:cTn>
                                        <p:tgtEl>
                                          <p:spTgt spid="261130"/>
                                        </p:tgtEl>
                                        <p:attrNameLst>
                                          <p:attrName>style.visibility</p:attrName>
                                        </p:attrNameLst>
                                      </p:cBhvr>
                                      <p:to>
                                        <p:strVal val="visible"/>
                                      </p:to>
                                    </p:set>
                                    <p:animEffect transition="in" filter="wedge">
                                      <p:cBhvr>
                                        <p:cTn id="60" dur="500"/>
                                        <p:tgtEl>
                                          <p:spTgt spid="261130"/>
                                        </p:tgtEl>
                                      </p:cBhvr>
                                    </p:animEffect>
                                  </p:childTnLst>
                                </p:cTn>
                              </p:par>
                            </p:childTnLst>
                          </p:cTn>
                        </p:par>
                        <p:par>
                          <p:cTn id="61" fill="hold" nodeType="afterGroup">
                            <p:stCondLst>
                              <p:cond delay="1000"/>
                            </p:stCondLst>
                            <p:childTnLst>
                              <p:par>
                                <p:cTn id="62" presetID="20" presetClass="entr" presetSubtype="0" fill="hold" grpId="0" nodeType="afterEffect">
                                  <p:stCondLst>
                                    <p:cond delay="0"/>
                                  </p:stCondLst>
                                  <p:childTnLst>
                                    <p:set>
                                      <p:cBhvr>
                                        <p:cTn id="63" dur="1" fill="hold">
                                          <p:stCondLst>
                                            <p:cond delay="0"/>
                                          </p:stCondLst>
                                        </p:cTn>
                                        <p:tgtEl>
                                          <p:spTgt spid="261133"/>
                                        </p:tgtEl>
                                        <p:attrNameLst>
                                          <p:attrName>style.visibility</p:attrName>
                                        </p:attrNameLst>
                                      </p:cBhvr>
                                      <p:to>
                                        <p:strVal val="visible"/>
                                      </p:to>
                                    </p:set>
                                    <p:animEffect transition="in" filter="wedge">
                                      <p:cBhvr>
                                        <p:cTn id="64" dur="500"/>
                                        <p:tgtEl>
                                          <p:spTgt spid="261133"/>
                                        </p:tgtEl>
                                      </p:cBhvr>
                                    </p:animEffect>
                                  </p:childTnLst>
                                </p:cTn>
                              </p:par>
                            </p:childTnLst>
                          </p:cTn>
                        </p:par>
                        <p:par>
                          <p:cTn id="65" fill="hold" nodeType="afterGroup">
                            <p:stCondLst>
                              <p:cond delay="1500"/>
                            </p:stCondLst>
                            <p:childTnLst>
                              <p:par>
                                <p:cTn id="66" presetID="20" presetClass="entr" presetSubtype="0" fill="hold" grpId="0" nodeType="afterEffect">
                                  <p:stCondLst>
                                    <p:cond delay="0"/>
                                  </p:stCondLst>
                                  <p:childTnLst>
                                    <p:set>
                                      <p:cBhvr>
                                        <p:cTn id="67" dur="1" fill="hold">
                                          <p:stCondLst>
                                            <p:cond delay="0"/>
                                          </p:stCondLst>
                                        </p:cTn>
                                        <p:tgtEl>
                                          <p:spTgt spid="261124"/>
                                        </p:tgtEl>
                                        <p:attrNameLst>
                                          <p:attrName>style.visibility</p:attrName>
                                        </p:attrNameLst>
                                      </p:cBhvr>
                                      <p:to>
                                        <p:strVal val="visible"/>
                                      </p:to>
                                    </p:set>
                                    <p:animEffect transition="in" filter="wedge">
                                      <p:cBhvr>
                                        <p:cTn id="68" dur="500"/>
                                        <p:tgtEl>
                                          <p:spTgt spid="261124"/>
                                        </p:tgtEl>
                                      </p:cBhvr>
                                    </p:animEffect>
                                  </p:childTnLst>
                                </p:cTn>
                              </p:par>
                            </p:childTnLst>
                          </p:cTn>
                        </p:par>
                        <p:par>
                          <p:cTn id="69" fill="hold" nodeType="afterGroup">
                            <p:stCondLst>
                              <p:cond delay="2000"/>
                            </p:stCondLst>
                            <p:childTnLst>
                              <p:par>
                                <p:cTn id="70" presetID="20" presetClass="entr" presetSubtype="0" fill="hold" grpId="0" nodeType="afterEffect">
                                  <p:stCondLst>
                                    <p:cond delay="0"/>
                                  </p:stCondLst>
                                  <p:childTnLst>
                                    <p:set>
                                      <p:cBhvr>
                                        <p:cTn id="71" dur="1" fill="hold">
                                          <p:stCondLst>
                                            <p:cond delay="0"/>
                                          </p:stCondLst>
                                        </p:cTn>
                                        <p:tgtEl>
                                          <p:spTgt spid="261131"/>
                                        </p:tgtEl>
                                        <p:attrNameLst>
                                          <p:attrName>style.visibility</p:attrName>
                                        </p:attrNameLst>
                                      </p:cBhvr>
                                      <p:to>
                                        <p:strVal val="visible"/>
                                      </p:to>
                                    </p:set>
                                    <p:animEffect transition="in" filter="wedge">
                                      <p:cBhvr>
                                        <p:cTn id="72" dur="500"/>
                                        <p:tgtEl>
                                          <p:spTgt spid="261131"/>
                                        </p:tgtEl>
                                      </p:cBhvr>
                                    </p:animEffect>
                                  </p:childTnLst>
                                </p:cTn>
                              </p:par>
                            </p:childTnLst>
                          </p:cTn>
                        </p:par>
                        <p:par>
                          <p:cTn id="73" fill="hold" nodeType="afterGroup">
                            <p:stCondLst>
                              <p:cond delay="2500"/>
                            </p:stCondLst>
                            <p:childTnLst>
                              <p:par>
                                <p:cTn id="74" presetID="20" presetClass="entr" presetSubtype="0" fill="hold" grpId="0" nodeType="afterEffect">
                                  <p:stCondLst>
                                    <p:cond delay="0"/>
                                  </p:stCondLst>
                                  <p:childTnLst>
                                    <p:set>
                                      <p:cBhvr>
                                        <p:cTn id="75" dur="1" fill="hold">
                                          <p:stCondLst>
                                            <p:cond delay="0"/>
                                          </p:stCondLst>
                                        </p:cTn>
                                        <p:tgtEl>
                                          <p:spTgt spid="261132"/>
                                        </p:tgtEl>
                                        <p:attrNameLst>
                                          <p:attrName>style.visibility</p:attrName>
                                        </p:attrNameLst>
                                      </p:cBhvr>
                                      <p:to>
                                        <p:strVal val="visible"/>
                                      </p:to>
                                    </p:set>
                                    <p:animEffect transition="in" filter="wedge">
                                      <p:cBhvr>
                                        <p:cTn id="76" dur="500"/>
                                        <p:tgtEl>
                                          <p:spTgt spid="26113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1173"/>
                                        </p:tgtEl>
                                        <p:attrNameLst>
                                          <p:attrName>style.visibility</p:attrName>
                                        </p:attrNameLst>
                                      </p:cBhvr>
                                      <p:to>
                                        <p:strVal val="visible"/>
                                      </p:to>
                                    </p:set>
                                    <p:animEffect transition="in" filter="fade">
                                      <p:cBhvr>
                                        <p:cTn id="79" dur="500"/>
                                        <p:tgtEl>
                                          <p:spTgt spid="261173"/>
                                        </p:tgtEl>
                                      </p:cBhvr>
                                    </p:animEffect>
                                  </p:childTnLst>
                                </p:cTn>
                              </p:par>
                            </p:childTnLst>
                          </p:cTn>
                        </p:par>
                        <p:par>
                          <p:cTn id="80" fill="hold" nodeType="afterGroup">
                            <p:stCondLst>
                              <p:cond delay="3000"/>
                            </p:stCondLst>
                            <p:childTnLst>
                              <p:par>
                                <p:cTn id="81" presetID="14" presetClass="entr" presetSubtype="10" fill="hold" grpId="0" nodeType="afterEffect">
                                  <p:stCondLst>
                                    <p:cond delay="0"/>
                                  </p:stCondLst>
                                  <p:childTnLst>
                                    <p:set>
                                      <p:cBhvr>
                                        <p:cTn id="82" dur="1" fill="hold">
                                          <p:stCondLst>
                                            <p:cond delay="0"/>
                                          </p:stCondLst>
                                        </p:cTn>
                                        <p:tgtEl>
                                          <p:spTgt spid="261174"/>
                                        </p:tgtEl>
                                        <p:attrNameLst>
                                          <p:attrName>style.visibility</p:attrName>
                                        </p:attrNameLst>
                                      </p:cBhvr>
                                      <p:to>
                                        <p:strVal val="visible"/>
                                      </p:to>
                                    </p:set>
                                    <p:animEffect transition="in" filter="randombar(horizontal)">
                                      <p:cBhvr>
                                        <p:cTn id="83" dur="500"/>
                                        <p:tgtEl>
                                          <p:spTgt spid="261174"/>
                                        </p:tgtEl>
                                      </p:cBhvr>
                                    </p:animEffect>
                                  </p:childTnLst>
                                </p:cTn>
                              </p:par>
                            </p:childTnLst>
                          </p:cTn>
                        </p:par>
                        <p:par>
                          <p:cTn id="84" fill="hold" nodeType="afterGroup">
                            <p:stCondLst>
                              <p:cond delay="3500"/>
                            </p:stCondLst>
                            <p:childTnLst>
                              <p:par>
                                <p:cTn id="85" presetID="10" presetClass="entr" presetSubtype="0" fill="hold" grpId="0" nodeType="afterEffect">
                                  <p:stCondLst>
                                    <p:cond delay="0"/>
                                  </p:stCondLst>
                                  <p:childTnLst>
                                    <p:set>
                                      <p:cBhvr>
                                        <p:cTn id="86" dur="1" fill="hold">
                                          <p:stCondLst>
                                            <p:cond delay="0"/>
                                          </p:stCondLst>
                                        </p:cTn>
                                        <p:tgtEl>
                                          <p:spTgt spid="261168"/>
                                        </p:tgtEl>
                                        <p:attrNameLst>
                                          <p:attrName>style.visibility</p:attrName>
                                        </p:attrNameLst>
                                      </p:cBhvr>
                                      <p:to>
                                        <p:strVal val="visible"/>
                                      </p:to>
                                    </p:set>
                                    <p:animEffect transition="in" filter="fade">
                                      <p:cBhvr>
                                        <p:cTn id="87" dur="500"/>
                                        <p:tgtEl>
                                          <p:spTgt spid="26116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61167"/>
                                        </p:tgtEl>
                                        <p:attrNameLst>
                                          <p:attrName>style.visibility</p:attrName>
                                        </p:attrNameLst>
                                      </p:cBhvr>
                                      <p:to>
                                        <p:strVal val="visible"/>
                                      </p:to>
                                    </p:set>
                                    <p:animEffect transition="in" filter="fade">
                                      <p:cBhvr>
                                        <p:cTn id="90" dur="500"/>
                                        <p:tgtEl>
                                          <p:spTgt spid="26116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61171"/>
                                        </p:tgtEl>
                                        <p:attrNameLst>
                                          <p:attrName>style.visibility</p:attrName>
                                        </p:attrNameLst>
                                      </p:cBhvr>
                                      <p:to>
                                        <p:strVal val="visible"/>
                                      </p:to>
                                    </p:set>
                                    <p:animEffect transition="in" filter="fade">
                                      <p:cBhvr>
                                        <p:cTn id="93" dur="500"/>
                                        <p:tgtEl>
                                          <p:spTgt spid="26117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61172"/>
                                        </p:tgtEl>
                                        <p:attrNameLst>
                                          <p:attrName>style.visibility</p:attrName>
                                        </p:attrNameLst>
                                      </p:cBhvr>
                                      <p:to>
                                        <p:strVal val="visible"/>
                                      </p:to>
                                    </p:set>
                                    <p:animEffect transition="in" filter="fade">
                                      <p:cBhvr>
                                        <p:cTn id="96" dur="500"/>
                                        <p:tgtEl>
                                          <p:spTgt spid="26117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1169"/>
                                        </p:tgtEl>
                                        <p:attrNameLst>
                                          <p:attrName>style.visibility</p:attrName>
                                        </p:attrNameLst>
                                      </p:cBhvr>
                                      <p:to>
                                        <p:strVal val="visible"/>
                                      </p:to>
                                    </p:set>
                                    <p:animEffect transition="in" filter="fade">
                                      <p:cBhvr>
                                        <p:cTn id="99" dur="500"/>
                                        <p:tgtEl>
                                          <p:spTgt spid="26116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61170"/>
                                        </p:tgtEl>
                                        <p:attrNameLst>
                                          <p:attrName>style.visibility</p:attrName>
                                        </p:attrNameLst>
                                      </p:cBhvr>
                                      <p:to>
                                        <p:strVal val="visible"/>
                                      </p:to>
                                    </p:set>
                                    <p:animEffect transition="in" filter="fade">
                                      <p:cBhvr>
                                        <p:cTn id="102" dur="500"/>
                                        <p:tgtEl>
                                          <p:spTgt spid="261170"/>
                                        </p:tgtEl>
                                      </p:cBhvr>
                                    </p:animEffect>
                                  </p:childTnLst>
                                </p:cTn>
                              </p:par>
                            </p:childTnLst>
                          </p:cTn>
                        </p:par>
                        <p:par>
                          <p:cTn id="103" fill="hold" nodeType="afterGroup">
                            <p:stCondLst>
                              <p:cond delay="4000"/>
                            </p:stCondLst>
                            <p:childTnLst>
                              <p:par>
                                <p:cTn id="104" presetID="14" presetClass="entr" presetSubtype="10" fill="hold" grpId="0" nodeType="afterEffect">
                                  <p:stCondLst>
                                    <p:cond delay="0"/>
                                  </p:stCondLst>
                                  <p:childTnLst>
                                    <p:set>
                                      <p:cBhvr>
                                        <p:cTn id="105" dur="1" fill="hold">
                                          <p:stCondLst>
                                            <p:cond delay="0"/>
                                          </p:stCondLst>
                                        </p:cTn>
                                        <p:tgtEl>
                                          <p:spTgt spid="261177"/>
                                        </p:tgtEl>
                                        <p:attrNameLst>
                                          <p:attrName>style.visibility</p:attrName>
                                        </p:attrNameLst>
                                      </p:cBhvr>
                                      <p:to>
                                        <p:strVal val="visible"/>
                                      </p:to>
                                    </p:set>
                                    <p:animEffect transition="in" filter="randombar(horizontal)">
                                      <p:cBhvr>
                                        <p:cTn id="106" dur="500"/>
                                        <p:tgtEl>
                                          <p:spTgt spid="261177"/>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261176"/>
                                        </p:tgtEl>
                                        <p:attrNameLst>
                                          <p:attrName>style.visibility</p:attrName>
                                        </p:attrNameLst>
                                      </p:cBhvr>
                                      <p:to>
                                        <p:strVal val="visible"/>
                                      </p:to>
                                    </p:set>
                                    <p:animEffect transition="in" filter="randombar(horizontal)">
                                      <p:cBhvr>
                                        <p:cTn id="109" dur="500"/>
                                        <p:tgtEl>
                                          <p:spTgt spid="261176"/>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261175"/>
                                        </p:tgtEl>
                                        <p:attrNameLst>
                                          <p:attrName>style.visibility</p:attrName>
                                        </p:attrNameLst>
                                      </p:cBhvr>
                                      <p:to>
                                        <p:strVal val="visible"/>
                                      </p:to>
                                    </p:set>
                                    <p:animEffect transition="in" filter="randombar(horizontal)">
                                      <p:cBhvr>
                                        <p:cTn id="112" dur="500"/>
                                        <p:tgtEl>
                                          <p:spTgt spid="261175"/>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0" presetClass="exit" presetSubtype="0" fill="hold" grpId="1" nodeType="clickEffect">
                                  <p:stCondLst>
                                    <p:cond delay="0"/>
                                  </p:stCondLst>
                                  <p:childTnLst>
                                    <p:animEffect transition="out" filter="fade">
                                      <p:cBhvr>
                                        <p:cTn id="116" dur="500"/>
                                        <p:tgtEl>
                                          <p:spTgt spid="261176"/>
                                        </p:tgtEl>
                                      </p:cBhvr>
                                    </p:animEffect>
                                    <p:set>
                                      <p:cBhvr>
                                        <p:cTn id="117" dur="1" fill="hold">
                                          <p:stCondLst>
                                            <p:cond delay="499"/>
                                          </p:stCondLst>
                                        </p:cTn>
                                        <p:tgtEl>
                                          <p:spTgt spid="261176"/>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261177"/>
                                        </p:tgtEl>
                                      </p:cBhvr>
                                    </p:animEffect>
                                    <p:set>
                                      <p:cBhvr>
                                        <p:cTn id="120" dur="1" fill="hold">
                                          <p:stCondLst>
                                            <p:cond delay="499"/>
                                          </p:stCondLst>
                                        </p:cTn>
                                        <p:tgtEl>
                                          <p:spTgt spid="261177"/>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261175"/>
                                        </p:tgtEl>
                                      </p:cBhvr>
                                    </p:animEffect>
                                    <p:set>
                                      <p:cBhvr>
                                        <p:cTn id="123" dur="1" fill="hold">
                                          <p:stCondLst>
                                            <p:cond delay="499"/>
                                          </p:stCondLst>
                                        </p:cTn>
                                        <p:tgtEl>
                                          <p:spTgt spid="261175"/>
                                        </p:tgtEl>
                                        <p:attrNameLst>
                                          <p:attrName>style.visibility</p:attrName>
                                        </p:attrNameLst>
                                      </p:cBhvr>
                                      <p:to>
                                        <p:strVal val="hidden"/>
                                      </p:to>
                                    </p:set>
                                  </p:childTnLst>
                                </p:cTn>
                              </p:par>
                            </p:childTnLst>
                          </p:cTn>
                        </p:par>
                        <p:par>
                          <p:cTn id="124" fill="hold" nodeType="afterGroup">
                            <p:stCondLst>
                              <p:cond delay="500"/>
                            </p:stCondLst>
                            <p:childTnLst>
                              <p:par>
                                <p:cTn id="125" presetID="22" presetClass="entr" presetSubtype="8" fill="hold" nodeType="afterEffect">
                                  <p:stCondLst>
                                    <p:cond delay="0"/>
                                  </p:stCondLst>
                                  <p:childTnLst>
                                    <p:set>
                                      <p:cBhvr>
                                        <p:cTn id="126" dur="1" fill="hold">
                                          <p:stCondLst>
                                            <p:cond delay="0"/>
                                          </p:stCondLst>
                                        </p:cTn>
                                        <p:tgtEl>
                                          <p:spTgt spid="4"/>
                                        </p:tgtEl>
                                        <p:attrNameLst>
                                          <p:attrName>style.visibility</p:attrName>
                                        </p:attrNameLst>
                                      </p:cBhvr>
                                      <p:to>
                                        <p:strVal val="visible"/>
                                      </p:to>
                                    </p:set>
                                    <p:animEffect transition="in" filter="wipe(left)">
                                      <p:cBhvr>
                                        <p:cTn id="127" dur="500"/>
                                        <p:tgtEl>
                                          <p:spTgt spid="4"/>
                                        </p:tgtEl>
                                      </p:cBhvr>
                                    </p:animEffect>
                                  </p:childTnLst>
                                </p:cTn>
                              </p:par>
                              <p:par>
                                <p:cTn id="128" presetID="22" presetClass="entr" presetSubtype="1" fill="hold" nodeType="withEffect">
                                  <p:stCondLst>
                                    <p:cond delay="0"/>
                                  </p:stCondLst>
                                  <p:childTnLst>
                                    <p:set>
                                      <p:cBhvr>
                                        <p:cTn id="129" dur="1" fill="hold">
                                          <p:stCondLst>
                                            <p:cond delay="0"/>
                                          </p:stCondLst>
                                        </p:cTn>
                                        <p:tgtEl>
                                          <p:spTgt spid="2"/>
                                        </p:tgtEl>
                                        <p:attrNameLst>
                                          <p:attrName>style.visibility</p:attrName>
                                        </p:attrNameLst>
                                      </p:cBhvr>
                                      <p:to>
                                        <p:strVal val="visible"/>
                                      </p:to>
                                    </p:set>
                                    <p:animEffect transition="in" filter="wipe(up)">
                                      <p:cBhvr>
                                        <p:cTn id="130" dur="500"/>
                                        <p:tgtEl>
                                          <p:spTgt spid="2"/>
                                        </p:tgtEl>
                                      </p:cBhvr>
                                    </p:animEffect>
                                  </p:childTnLst>
                                </p:cTn>
                              </p:par>
                              <p:par>
                                <p:cTn id="131" presetID="22" presetClass="entr" presetSubtype="8" fill="hold" nodeType="withEffect">
                                  <p:stCondLst>
                                    <p:cond delay="0"/>
                                  </p:stCondLst>
                                  <p:childTnLst>
                                    <p:set>
                                      <p:cBhvr>
                                        <p:cTn id="132" dur="1" fill="hold">
                                          <p:stCondLst>
                                            <p:cond delay="0"/>
                                          </p:stCondLst>
                                        </p:cTn>
                                        <p:tgtEl>
                                          <p:spTgt spid="6"/>
                                        </p:tgtEl>
                                        <p:attrNameLst>
                                          <p:attrName>style.visibility</p:attrName>
                                        </p:attrNameLst>
                                      </p:cBhvr>
                                      <p:to>
                                        <p:strVal val="visible"/>
                                      </p:to>
                                    </p:set>
                                    <p:animEffect transition="in" filter="wipe(left)">
                                      <p:cBhvr>
                                        <p:cTn id="133" dur="500"/>
                                        <p:tgtEl>
                                          <p:spTgt spid="6"/>
                                        </p:tgtEl>
                                      </p:cBhvr>
                                    </p:animEffect>
                                  </p:childTnLst>
                                </p:cTn>
                              </p:par>
                              <p:par>
                                <p:cTn id="134" presetID="22" presetClass="entr" presetSubtype="4" fill="hold" nodeType="withEffect">
                                  <p:stCondLst>
                                    <p:cond delay="0"/>
                                  </p:stCondLst>
                                  <p:childTnLst>
                                    <p:set>
                                      <p:cBhvr>
                                        <p:cTn id="135" dur="1" fill="hold">
                                          <p:stCondLst>
                                            <p:cond delay="0"/>
                                          </p:stCondLst>
                                        </p:cTn>
                                        <p:tgtEl>
                                          <p:spTgt spid="7"/>
                                        </p:tgtEl>
                                        <p:attrNameLst>
                                          <p:attrName>style.visibility</p:attrName>
                                        </p:attrNameLst>
                                      </p:cBhvr>
                                      <p:to>
                                        <p:strVal val="visible"/>
                                      </p:to>
                                    </p:set>
                                    <p:animEffect transition="in" filter="wipe(down)">
                                      <p:cBhvr>
                                        <p:cTn id="136" dur="500"/>
                                        <p:tgtEl>
                                          <p:spTgt spid="7"/>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261200"/>
                                        </p:tgtEl>
                                        <p:attrNameLst>
                                          <p:attrName>style.visibility</p:attrName>
                                        </p:attrNameLst>
                                      </p:cBhvr>
                                      <p:to>
                                        <p:strVal val="visible"/>
                                      </p:to>
                                    </p:set>
                                    <p:animEffect transition="in" filter="wipe(left)">
                                      <p:cBhvr>
                                        <p:cTn id="139" dur="500"/>
                                        <p:tgtEl>
                                          <p:spTgt spid="261200"/>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10" presetClass="exit" presetSubtype="0" fill="hold" nodeType="clickEffect">
                                  <p:stCondLst>
                                    <p:cond delay="0"/>
                                  </p:stCondLst>
                                  <p:childTnLst>
                                    <p:animEffect transition="out" filter="fade">
                                      <p:cBhvr>
                                        <p:cTn id="143" dur="500"/>
                                        <p:tgtEl>
                                          <p:spTgt spid="6"/>
                                        </p:tgtEl>
                                      </p:cBhvr>
                                    </p:animEffect>
                                    <p:set>
                                      <p:cBhvr>
                                        <p:cTn id="144" dur="1" fill="hold">
                                          <p:stCondLst>
                                            <p:cond delay="499"/>
                                          </p:stCondLst>
                                        </p:cTn>
                                        <p:tgtEl>
                                          <p:spTgt spid="6"/>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2"/>
                                        </p:tgtEl>
                                      </p:cBhvr>
                                    </p:animEffect>
                                    <p:set>
                                      <p:cBhvr>
                                        <p:cTn id="147" dur="1" fill="hold">
                                          <p:stCondLst>
                                            <p:cond delay="499"/>
                                          </p:stCondLst>
                                        </p:cTn>
                                        <p:tgtEl>
                                          <p:spTgt spid="2"/>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4"/>
                                        </p:tgtEl>
                                      </p:cBhvr>
                                    </p:animEffect>
                                    <p:set>
                                      <p:cBhvr>
                                        <p:cTn id="150" dur="1" fill="hold">
                                          <p:stCondLst>
                                            <p:cond delay="499"/>
                                          </p:stCondLst>
                                        </p:cTn>
                                        <p:tgtEl>
                                          <p:spTgt spid="4"/>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500"/>
                                        <p:tgtEl>
                                          <p:spTgt spid="7"/>
                                        </p:tgtEl>
                                      </p:cBhvr>
                                    </p:animEffect>
                                    <p:set>
                                      <p:cBhvr>
                                        <p:cTn id="153" dur="1" fill="hold">
                                          <p:stCondLst>
                                            <p:cond delay="499"/>
                                          </p:stCondLst>
                                        </p:cTn>
                                        <p:tgtEl>
                                          <p:spTgt spid="7"/>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2000"/>
                                        <p:tgtEl>
                                          <p:spTgt spid="261200"/>
                                        </p:tgtEl>
                                      </p:cBhvr>
                                    </p:animEffect>
                                    <p:set>
                                      <p:cBhvr>
                                        <p:cTn id="156" dur="1" fill="hold">
                                          <p:stCondLst>
                                            <p:cond delay="1999"/>
                                          </p:stCondLst>
                                        </p:cTn>
                                        <p:tgtEl>
                                          <p:spTgt spid="261200"/>
                                        </p:tgtEl>
                                        <p:attrNameLst>
                                          <p:attrName>style.visibility</p:attrName>
                                        </p:attrNameLst>
                                      </p:cBhvr>
                                      <p:to>
                                        <p:strVal val="hidden"/>
                                      </p:to>
                                    </p:set>
                                  </p:childTnLst>
                                </p:cTn>
                              </p:par>
                              <p:par>
                                <p:cTn id="157" presetID="56" presetClass="path" presetSubtype="0" accel="50000" decel="50000" fill="hold" grpId="1" nodeType="withEffect">
                                  <p:stCondLst>
                                    <p:cond delay="0"/>
                                  </p:stCondLst>
                                  <p:childTnLst>
                                    <p:animMotion origin="layout" path="M 4.72222E-6 -4.81481E-6 L 0.11822 0.07362 " pathEditMode="relative" rAng="0" ptsTypes="AA">
                                      <p:cBhvr>
                                        <p:cTn id="158" dur="2000" fill="hold"/>
                                        <p:tgtEl>
                                          <p:spTgt spid="261136"/>
                                        </p:tgtEl>
                                        <p:attrNameLst>
                                          <p:attrName>ppt_x</p:attrName>
                                          <p:attrName>ppt_y</p:attrName>
                                        </p:attrNameLst>
                                      </p:cBhvr>
                                      <p:rCtr x="590300" y="368100"/>
                                    </p:animMotion>
                                  </p:childTnLst>
                                </p:cTn>
                              </p:par>
                              <p:par>
                                <p:cTn id="159" presetID="56" presetClass="path" presetSubtype="0" accel="50000" decel="50000" fill="hold" grpId="1" nodeType="withEffect">
                                  <p:stCondLst>
                                    <p:cond delay="0"/>
                                  </p:stCondLst>
                                  <p:childTnLst>
                                    <p:animMotion origin="layout" path="M 0 -2.59259E-6 L 0.11823 0.01065 " pathEditMode="relative" rAng="0" ptsTypes="AA">
                                      <p:cBhvr>
                                        <p:cTn id="160" dur="2000" fill="hold"/>
                                        <p:tgtEl>
                                          <p:spTgt spid="261137"/>
                                        </p:tgtEl>
                                        <p:attrNameLst>
                                          <p:attrName>ppt_x</p:attrName>
                                          <p:attrName>ppt_y</p:attrName>
                                        </p:attrNameLst>
                                      </p:cBhvr>
                                      <p:rCtr x="590300" y="53200"/>
                                    </p:animMotion>
                                  </p:childTnLst>
                                </p:cTn>
                              </p:par>
                              <p:par>
                                <p:cTn id="161" presetID="56" presetClass="path" presetSubtype="0" accel="50000" decel="50000" fill="hold" grpId="1" nodeType="withEffect">
                                  <p:stCondLst>
                                    <p:cond delay="0"/>
                                  </p:stCondLst>
                                  <p:childTnLst>
                                    <p:animMotion origin="layout" path="M -2.22222E-6 -2.96296E-6 L 0.04722 -0.02106 " pathEditMode="relative" rAng="0" ptsTypes="AA">
                                      <p:cBhvr>
                                        <p:cTn id="162" dur="2000" fill="hold"/>
                                        <p:tgtEl>
                                          <p:spTgt spid="261141"/>
                                        </p:tgtEl>
                                        <p:attrNameLst>
                                          <p:attrName>ppt_x</p:attrName>
                                          <p:attrName>ppt_y</p:attrName>
                                        </p:attrNameLst>
                                      </p:cBhvr>
                                      <p:rCtr x="236100" y="-106500"/>
                                    </p:animMotion>
                                  </p:childTnLst>
                                </p:cTn>
                              </p:par>
                              <p:par>
                                <p:cTn id="163" presetID="56" presetClass="path" presetSubtype="0" accel="50000" decel="50000" fill="hold" grpId="1" nodeType="withEffect">
                                  <p:stCondLst>
                                    <p:cond delay="0"/>
                                  </p:stCondLst>
                                  <p:childTnLst>
                                    <p:animMotion origin="layout" path="M 5E-6 -4.07407E-6 L 0.03959 0.03172 " pathEditMode="relative" rAng="0" ptsTypes="AA">
                                      <p:cBhvr>
                                        <p:cTn id="164" dur="2000" fill="hold"/>
                                        <p:tgtEl>
                                          <p:spTgt spid="261139"/>
                                        </p:tgtEl>
                                        <p:attrNameLst>
                                          <p:attrName>ppt_x</p:attrName>
                                          <p:attrName>ppt_y</p:attrName>
                                        </p:attrNameLst>
                                      </p:cBhvr>
                                      <p:rCtr x="197900" y="157400"/>
                                    </p:animMotion>
                                  </p:childTnLst>
                                </p:cTn>
                              </p:par>
                              <p:par>
                                <p:cTn id="165" presetID="56" presetClass="path" presetSubtype="0" accel="50000" decel="50000" fill="hold" grpId="1" nodeType="withEffect">
                                  <p:stCondLst>
                                    <p:cond delay="0"/>
                                  </p:stCondLst>
                                  <p:childTnLst>
                                    <p:animMotion origin="layout" path="M -2.77778E-6 -4.81481E-6 L -0.0158 0.15764 " pathEditMode="relative" rAng="0" ptsTypes="AA">
                                      <p:cBhvr>
                                        <p:cTn id="166" dur="2000" fill="hold"/>
                                        <p:tgtEl>
                                          <p:spTgt spid="261138"/>
                                        </p:tgtEl>
                                        <p:attrNameLst>
                                          <p:attrName>ppt_x</p:attrName>
                                          <p:attrName>ppt_y</p:attrName>
                                        </p:attrNameLst>
                                      </p:cBhvr>
                                      <p:rCtr x="-79900" y="787000"/>
                                    </p:animMotion>
                                  </p:childTnLst>
                                </p:cTn>
                              </p:par>
                              <p:par>
                                <p:cTn id="167" presetID="56" presetClass="path" presetSubtype="0" accel="50000" decel="50000" fill="hold" grpId="1" nodeType="withEffect">
                                  <p:stCondLst>
                                    <p:cond delay="0"/>
                                  </p:stCondLst>
                                  <p:childTnLst>
                                    <p:animMotion origin="layout" path="M 1.66667E-6 -4.81481E-6 L -0.06302 -0.13634 " pathEditMode="relative" rAng="0" ptsTypes="AA">
                                      <p:cBhvr>
                                        <p:cTn id="168" dur="2000" fill="hold"/>
                                        <p:tgtEl>
                                          <p:spTgt spid="261140"/>
                                        </p:tgtEl>
                                        <p:attrNameLst>
                                          <p:attrName>ppt_x</p:attrName>
                                          <p:attrName>ppt_y</p:attrName>
                                        </p:attrNameLst>
                                      </p:cBhvr>
                                      <p:rCtr x="-316000" y="-682900"/>
                                    </p:animMotion>
                                  </p:childTnLst>
                                </p:cTn>
                              </p:par>
                            </p:childTnLst>
                          </p:cTn>
                        </p:par>
                        <p:par>
                          <p:cTn id="169" fill="hold" nodeType="afterGroup">
                            <p:stCondLst>
                              <p:cond delay="2000"/>
                            </p:stCondLst>
                            <p:childTnLst>
                              <p:par>
                                <p:cTn id="170" presetID="1" presetClass="exit" presetSubtype="0" fill="hold" grpId="2" nodeType="afterEffect">
                                  <p:stCondLst>
                                    <p:cond delay="0"/>
                                  </p:stCondLst>
                                  <p:childTnLst>
                                    <p:set>
                                      <p:cBhvr>
                                        <p:cTn id="171" dur="1" fill="hold">
                                          <p:stCondLst>
                                            <p:cond delay="0"/>
                                          </p:stCondLst>
                                        </p:cTn>
                                        <p:tgtEl>
                                          <p:spTgt spid="261136"/>
                                        </p:tgtEl>
                                        <p:attrNameLst>
                                          <p:attrName>style.visibility</p:attrName>
                                        </p:attrNameLst>
                                      </p:cBhvr>
                                      <p:to>
                                        <p:strVal val="hidden"/>
                                      </p:to>
                                    </p:set>
                                  </p:childTnLst>
                                </p:cTn>
                              </p:par>
                              <p:par>
                                <p:cTn id="172" presetID="1" presetClass="exit" presetSubtype="0" fill="hold" grpId="2" nodeType="withEffect">
                                  <p:stCondLst>
                                    <p:cond delay="0"/>
                                  </p:stCondLst>
                                  <p:childTnLst>
                                    <p:set>
                                      <p:cBhvr>
                                        <p:cTn id="173" dur="1" fill="hold">
                                          <p:stCondLst>
                                            <p:cond delay="0"/>
                                          </p:stCondLst>
                                        </p:cTn>
                                        <p:tgtEl>
                                          <p:spTgt spid="261138"/>
                                        </p:tgtEl>
                                        <p:attrNameLst>
                                          <p:attrName>style.visibility</p:attrName>
                                        </p:attrNameLst>
                                      </p:cBhvr>
                                      <p:to>
                                        <p:strVal val="hidden"/>
                                      </p:to>
                                    </p:set>
                                  </p:childTnLst>
                                </p:cTn>
                              </p:par>
                              <p:par>
                                <p:cTn id="174" presetID="1" presetClass="exit" presetSubtype="0" fill="hold" grpId="2" nodeType="withEffect">
                                  <p:stCondLst>
                                    <p:cond delay="0"/>
                                  </p:stCondLst>
                                  <p:childTnLst>
                                    <p:set>
                                      <p:cBhvr>
                                        <p:cTn id="175" dur="1" fill="hold">
                                          <p:stCondLst>
                                            <p:cond delay="0"/>
                                          </p:stCondLst>
                                        </p:cTn>
                                        <p:tgtEl>
                                          <p:spTgt spid="261139"/>
                                        </p:tgtEl>
                                        <p:attrNameLst>
                                          <p:attrName>style.visibility</p:attrName>
                                        </p:attrNameLst>
                                      </p:cBhvr>
                                      <p:to>
                                        <p:strVal val="hidden"/>
                                      </p:to>
                                    </p:set>
                                  </p:childTnLst>
                                </p:cTn>
                              </p:par>
                              <p:par>
                                <p:cTn id="176" presetID="1" presetClass="exit" presetSubtype="0" fill="hold" grpId="1" nodeType="withEffect">
                                  <p:stCondLst>
                                    <p:cond delay="0"/>
                                  </p:stCondLst>
                                  <p:childTnLst>
                                    <p:set>
                                      <p:cBhvr>
                                        <p:cTn id="177" dur="1" fill="hold">
                                          <p:stCondLst>
                                            <p:cond delay="0"/>
                                          </p:stCondLst>
                                        </p:cTn>
                                        <p:tgtEl>
                                          <p:spTgt spid="261167"/>
                                        </p:tgtEl>
                                        <p:attrNameLst>
                                          <p:attrName>style.visibility</p:attrName>
                                        </p:attrNameLst>
                                      </p:cBhvr>
                                      <p:to>
                                        <p:strVal val="hidden"/>
                                      </p:to>
                                    </p:set>
                                  </p:childTnLst>
                                </p:cTn>
                              </p:par>
                              <p:par>
                                <p:cTn id="178" presetID="1" presetClass="exit" presetSubtype="0" fill="hold" grpId="1" nodeType="withEffect">
                                  <p:stCondLst>
                                    <p:cond delay="0"/>
                                  </p:stCondLst>
                                  <p:childTnLst>
                                    <p:set>
                                      <p:cBhvr>
                                        <p:cTn id="179" dur="1" fill="hold">
                                          <p:stCondLst>
                                            <p:cond delay="0"/>
                                          </p:stCondLst>
                                        </p:cTn>
                                        <p:tgtEl>
                                          <p:spTgt spid="261168"/>
                                        </p:tgtEl>
                                        <p:attrNameLst>
                                          <p:attrName>style.visibility</p:attrName>
                                        </p:attrNameLst>
                                      </p:cBhvr>
                                      <p:to>
                                        <p:strVal val="hidden"/>
                                      </p:to>
                                    </p:set>
                                  </p:childTnLst>
                                </p:cTn>
                              </p:par>
                              <p:par>
                                <p:cTn id="180" presetID="1" presetClass="exit" presetSubtype="0" fill="hold" grpId="1" nodeType="withEffect">
                                  <p:stCondLst>
                                    <p:cond delay="0"/>
                                  </p:stCondLst>
                                  <p:childTnLst>
                                    <p:set>
                                      <p:cBhvr>
                                        <p:cTn id="181" dur="1" fill="hold">
                                          <p:stCondLst>
                                            <p:cond delay="0"/>
                                          </p:stCondLst>
                                        </p:cTn>
                                        <p:tgtEl>
                                          <p:spTgt spid="261171"/>
                                        </p:tgtEl>
                                        <p:attrNameLst>
                                          <p:attrName>style.visibility</p:attrName>
                                        </p:attrNameLst>
                                      </p:cBhvr>
                                      <p:to>
                                        <p:strVal val="hidden"/>
                                      </p:to>
                                    </p:set>
                                  </p:childTnLst>
                                </p:cTn>
                              </p:par>
                              <p:par>
                                <p:cTn id="182" presetID="1" presetClass="exit" presetSubtype="0" fill="hold" grpId="2" nodeType="withEffect">
                                  <p:stCondLst>
                                    <p:cond delay="0"/>
                                  </p:stCondLst>
                                  <p:childTnLst>
                                    <p:set>
                                      <p:cBhvr>
                                        <p:cTn id="183" dur="1" fill="hold">
                                          <p:stCondLst>
                                            <p:cond delay="0"/>
                                          </p:stCondLst>
                                        </p:cTn>
                                        <p:tgtEl>
                                          <p:spTgt spid="261137"/>
                                        </p:tgtEl>
                                        <p:attrNameLst>
                                          <p:attrName>style.visibility</p:attrName>
                                        </p:attrNameLst>
                                      </p:cBhvr>
                                      <p:to>
                                        <p:strVal val="hidden"/>
                                      </p:to>
                                    </p:set>
                                  </p:childTnLst>
                                </p:cTn>
                              </p:par>
                              <p:par>
                                <p:cTn id="184" presetID="1" presetClass="exit" presetSubtype="0" fill="hold" grpId="1" nodeType="withEffect">
                                  <p:stCondLst>
                                    <p:cond delay="0"/>
                                  </p:stCondLst>
                                  <p:childTnLst>
                                    <p:set>
                                      <p:cBhvr>
                                        <p:cTn id="185" dur="1" fill="hold">
                                          <p:stCondLst>
                                            <p:cond delay="0"/>
                                          </p:stCondLst>
                                        </p:cTn>
                                        <p:tgtEl>
                                          <p:spTgt spid="261169"/>
                                        </p:tgtEl>
                                        <p:attrNameLst>
                                          <p:attrName>style.visibility</p:attrName>
                                        </p:attrNameLst>
                                      </p:cBhvr>
                                      <p:to>
                                        <p:strVal val="hidden"/>
                                      </p:to>
                                    </p:set>
                                  </p:childTnLst>
                                </p:cTn>
                              </p:par>
                              <p:par>
                                <p:cTn id="186" presetID="1" presetClass="exit" presetSubtype="0" fill="hold" grpId="2" nodeType="withEffect">
                                  <p:stCondLst>
                                    <p:cond delay="0"/>
                                  </p:stCondLst>
                                  <p:childTnLst>
                                    <p:set>
                                      <p:cBhvr>
                                        <p:cTn id="187" dur="1" fill="hold">
                                          <p:stCondLst>
                                            <p:cond delay="0"/>
                                          </p:stCondLst>
                                        </p:cTn>
                                        <p:tgtEl>
                                          <p:spTgt spid="261140"/>
                                        </p:tgtEl>
                                        <p:attrNameLst>
                                          <p:attrName>style.visibility</p:attrName>
                                        </p:attrNameLst>
                                      </p:cBhvr>
                                      <p:to>
                                        <p:strVal val="hidden"/>
                                      </p:to>
                                    </p:set>
                                  </p:childTnLst>
                                </p:cTn>
                              </p:par>
                              <p:par>
                                <p:cTn id="188" presetID="1" presetClass="exit" presetSubtype="0" fill="hold" grpId="1" nodeType="withEffect">
                                  <p:stCondLst>
                                    <p:cond delay="0"/>
                                  </p:stCondLst>
                                  <p:childTnLst>
                                    <p:set>
                                      <p:cBhvr>
                                        <p:cTn id="189" dur="1" fill="hold">
                                          <p:stCondLst>
                                            <p:cond delay="0"/>
                                          </p:stCondLst>
                                        </p:cTn>
                                        <p:tgtEl>
                                          <p:spTgt spid="261170"/>
                                        </p:tgtEl>
                                        <p:attrNameLst>
                                          <p:attrName>style.visibility</p:attrName>
                                        </p:attrNameLst>
                                      </p:cBhvr>
                                      <p:to>
                                        <p:strVal val="hidden"/>
                                      </p:to>
                                    </p:set>
                                  </p:childTnLst>
                                </p:cTn>
                              </p:par>
                              <p:par>
                                <p:cTn id="190" presetID="1" presetClass="exit" presetSubtype="0" fill="hold" grpId="1" nodeType="withEffect">
                                  <p:stCondLst>
                                    <p:cond delay="0"/>
                                  </p:stCondLst>
                                  <p:childTnLst>
                                    <p:set>
                                      <p:cBhvr>
                                        <p:cTn id="191" dur="1" fill="hold">
                                          <p:stCondLst>
                                            <p:cond delay="0"/>
                                          </p:stCondLst>
                                        </p:cTn>
                                        <p:tgtEl>
                                          <p:spTgt spid="261164"/>
                                        </p:tgtEl>
                                        <p:attrNameLst>
                                          <p:attrName>style.visibility</p:attrName>
                                        </p:attrNameLst>
                                      </p:cBhvr>
                                      <p:to>
                                        <p:strVal val="hidden"/>
                                      </p:to>
                                    </p:set>
                                  </p:childTnLst>
                                </p:cTn>
                              </p:par>
                              <p:par>
                                <p:cTn id="192" presetID="1" presetClass="exit" presetSubtype="0" fill="hold" grpId="1" nodeType="withEffect">
                                  <p:stCondLst>
                                    <p:cond delay="0"/>
                                  </p:stCondLst>
                                  <p:childTnLst>
                                    <p:set>
                                      <p:cBhvr>
                                        <p:cTn id="193" dur="1" fill="hold">
                                          <p:stCondLst>
                                            <p:cond delay="0"/>
                                          </p:stCondLst>
                                        </p:cTn>
                                        <p:tgtEl>
                                          <p:spTgt spid="261172"/>
                                        </p:tgtEl>
                                        <p:attrNameLst>
                                          <p:attrName>style.visibility</p:attrName>
                                        </p:attrNameLst>
                                      </p:cBhvr>
                                      <p:to>
                                        <p:strVal val="hidden"/>
                                      </p:to>
                                    </p:set>
                                  </p:childTnLst>
                                </p:cTn>
                              </p:par>
                              <p:par>
                                <p:cTn id="194" presetID="1" presetClass="exit" presetSubtype="0" fill="hold" grpId="2" nodeType="withEffect">
                                  <p:stCondLst>
                                    <p:cond delay="0"/>
                                  </p:stCondLst>
                                  <p:childTnLst>
                                    <p:set>
                                      <p:cBhvr>
                                        <p:cTn id="195" dur="1" fill="hold">
                                          <p:stCondLst>
                                            <p:cond delay="0"/>
                                          </p:stCondLst>
                                        </p:cTn>
                                        <p:tgtEl>
                                          <p:spTgt spid="261141"/>
                                        </p:tgtEl>
                                        <p:attrNameLst>
                                          <p:attrName>style.visibility</p:attrName>
                                        </p:attrNameLst>
                                      </p:cBhvr>
                                      <p:to>
                                        <p:strVal val="hidden"/>
                                      </p:to>
                                    </p:set>
                                  </p:childTnLst>
                                </p:cTn>
                              </p:par>
                              <p:par>
                                <p:cTn id="196" presetID="1" presetClass="entr" presetSubtype="0" fill="hold" grpId="0" nodeType="withEffect">
                                  <p:stCondLst>
                                    <p:cond delay="0"/>
                                  </p:stCondLst>
                                  <p:childTnLst>
                                    <p:set>
                                      <p:cBhvr>
                                        <p:cTn id="197" dur="1" fill="hold">
                                          <p:stCondLst>
                                            <p:cond delay="0"/>
                                          </p:stCondLst>
                                        </p:cTn>
                                        <p:tgtEl>
                                          <p:spTgt spid="261193"/>
                                        </p:tgtEl>
                                        <p:attrNameLst>
                                          <p:attrName>style.visibility</p:attrName>
                                        </p:attrNameLst>
                                      </p:cBhvr>
                                      <p:to>
                                        <p:strVal val="visible"/>
                                      </p:to>
                                    </p:set>
                                  </p:childTnLst>
                                </p:cTn>
                              </p:par>
                              <p:par>
                                <p:cTn id="198" presetID="1" presetClass="entr" presetSubtype="0" fill="hold" grpId="0" nodeType="withEffect">
                                  <p:stCondLst>
                                    <p:cond delay="0"/>
                                  </p:stCondLst>
                                  <p:childTnLst>
                                    <p:set>
                                      <p:cBhvr>
                                        <p:cTn id="199" dur="1" fill="hold">
                                          <p:stCondLst>
                                            <p:cond delay="0"/>
                                          </p:stCondLst>
                                        </p:cTn>
                                        <p:tgtEl>
                                          <p:spTgt spid="261194"/>
                                        </p:tgtEl>
                                        <p:attrNameLst>
                                          <p:attrName>style.visibility</p:attrName>
                                        </p:attrNameLst>
                                      </p:cBhvr>
                                      <p:to>
                                        <p:strVal val="visible"/>
                                      </p:to>
                                    </p:set>
                                  </p:childTnLst>
                                </p:cTn>
                              </p:par>
                              <p:par>
                                <p:cTn id="200" presetID="1" presetClass="entr" presetSubtype="0" fill="hold" grpId="0" nodeType="withEffect">
                                  <p:stCondLst>
                                    <p:cond delay="0"/>
                                  </p:stCondLst>
                                  <p:childTnLst>
                                    <p:set>
                                      <p:cBhvr>
                                        <p:cTn id="201" dur="1" fill="hold">
                                          <p:stCondLst>
                                            <p:cond delay="0"/>
                                          </p:stCondLst>
                                        </p:cTn>
                                        <p:tgtEl>
                                          <p:spTgt spid="261195"/>
                                        </p:tgtEl>
                                        <p:attrNameLst>
                                          <p:attrName>style.visibility</p:attrName>
                                        </p:attrNameLst>
                                      </p:cBhvr>
                                      <p:to>
                                        <p:strVal val="visible"/>
                                      </p:to>
                                    </p:set>
                                  </p:childTnLst>
                                </p:cTn>
                              </p:par>
                              <p:par>
                                <p:cTn id="202" presetID="1" presetClass="entr" presetSubtype="0" fill="hold" grpId="0" nodeType="withEffect">
                                  <p:stCondLst>
                                    <p:cond delay="0"/>
                                  </p:stCondLst>
                                  <p:childTnLst>
                                    <p:set>
                                      <p:cBhvr>
                                        <p:cTn id="203" dur="1" fill="hold">
                                          <p:stCondLst>
                                            <p:cond delay="0"/>
                                          </p:stCondLst>
                                        </p:cTn>
                                        <p:tgtEl>
                                          <p:spTgt spid="261196"/>
                                        </p:tgtEl>
                                        <p:attrNameLst>
                                          <p:attrName>style.visibility</p:attrName>
                                        </p:attrNameLst>
                                      </p:cBhvr>
                                      <p:to>
                                        <p:strVal val="visible"/>
                                      </p:to>
                                    </p:set>
                                  </p:childTnLst>
                                </p:cTn>
                              </p:par>
                              <p:par>
                                <p:cTn id="204" presetID="1" presetClass="entr" presetSubtype="0" fill="hold" grpId="0" nodeType="withEffect">
                                  <p:stCondLst>
                                    <p:cond delay="0"/>
                                  </p:stCondLst>
                                  <p:childTnLst>
                                    <p:set>
                                      <p:cBhvr>
                                        <p:cTn id="205" dur="1" fill="hold">
                                          <p:stCondLst>
                                            <p:cond delay="0"/>
                                          </p:stCondLst>
                                        </p:cTn>
                                        <p:tgtEl>
                                          <p:spTgt spid="261197"/>
                                        </p:tgtEl>
                                        <p:attrNameLst>
                                          <p:attrName>style.visibility</p:attrName>
                                        </p:attrNameLst>
                                      </p:cBhvr>
                                      <p:to>
                                        <p:strVal val="visible"/>
                                      </p:to>
                                    </p:set>
                                  </p:childTnLst>
                                </p:cTn>
                              </p:par>
                              <p:par>
                                <p:cTn id="206" presetID="1" presetClass="entr" presetSubtype="0" fill="hold" grpId="0" nodeType="withEffect">
                                  <p:stCondLst>
                                    <p:cond delay="0"/>
                                  </p:stCondLst>
                                  <p:childTnLst>
                                    <p:set>
                                      <p:cBhvr>
                                        <p:cTn id="207" dur="1" fill="hold">
                                          <p:stCondLst>
                                            <p:cond delay="0"/>
                                          </p:stCondLst>
                                        </p:cTn>
                                        <p:tgtEl>
                                          <p:spTgt spid="261198"/>
                                        </p:tgtEl>
                                        <p:attrNameLst>
                                          <p:attrName>style.visibility</p:attrName>
                                        </p:attrNameLst>
                                      </p:cBhvr>
                                      <p:to>
                                        <p:strVal val="visible"/>
                                      </p:to>
                                    </p:set>
                                  </p:childTnLst>
                                </p:cTn>
                              </p:par>
                            </p:childTnLst>
                          </p:cTn>
                        </p:par>
                        <p:par>
                          <p:cTn id="208" fill="hold" nodeType="afterGroup">
                            <p:stCondLst>
                              <p:cond delay="2000"/>
                            </p:stCondLst>
                            <p:childTnLst>
                              <p:par>
                                <p:cTn id="209" presetID="1" presetClass="entr" presetSubtype="0" fill="hold" grpId="0" nodeType="afterEffect">
                                  <p:stCondLst>
                                    <p:cond delay="0"/>
                                  </p:stCondLst>
                                  <p:childTnLst>
                                    <p:set>
                                      <p:cBhvr>
                                        <p:cTn id="210" dur="1" fill="hold">
                                          <p:stCondLst>
                                            <p:cond delay="0"/>
                                          </p:stCondLst>
                                        </p:cTn>
                                        <p:tgtEl>
                                          <p:spTgt spid="261199"/>
                                        </p:tgtEl>
                                        <p:attrNameLst>
                                          <p:attrName>style.visibility</p:attrName>
                                        </p:attrNameLst>
                                      </p:cBhvr>
                                      <p:to>
                                        <p:strVal val="visible"/>
                                      </p:to>
                                    </p:set>
                                  </p:childTnLst>
                                </p:cTn>
                              </p:par>
                            </p:childTnLst>
                          </p:cTn>
                        </p:par>
                      </p:childTnLst>
                    </p:cTn>
                  </p:par>
                  <p:par>
                    <p:cTn id="211" fill="hold" nodeType="clickPar">
                      <p:stCondLst>
                        <p:cond delay="indefinite"/>
                      </p:stCondLst>
                      <p:childTnLst>
                        <p:par>
                          <p:cTn id="212" fill="hold" nodeType="withGroup">
                            <p:stCondLst>
                              <p:cond delay="0"/>
                            </p:stCondLst>
                            <p:childTnLst>
                              <p:par>
                                <p:cTn id="213" presetID="1" presetClass="exit" presetSubtype="0" fill="hold" grpId="1" nodeType="clickEffect">
                                  <p:stCondLst>
                                    <p:cond delay="0"/>
                                  </p:stCondLst>
                                  <p:childTnLst>
                                    <p:set>
                                      <p:cBhvr>
                                        <p:cTn id="214" dur="1" fill="hold">
                                          <p:stCondLst>
                                            <p:cond delay="0"/>
                                          </p:stCondLst>
                                        </p:cTn>
                                        <p:tgtEl>
                                          <p:spTgt spid="261134"/>
                                        </p:tgtEl>
                                        <p:attrNameLst>
                                          <p:attrName>style.visibility</p:attrName>
                                        </p:attrNameLst>
                                      </p:cBhvr>
                                      <p:to>
                                        <p:strVal val="hidden"/>
                                      </p:to>
                                    </p:set>
                                  </p:childTnLst>
                                </p:cTn>
                              </p:par>
                              <p:par>
                                <p:cTn id="215" presetID="1" presetClass="exit" presetSubtype="0" fill="hold" grpId="1" nodeType="withEffect">
                                  <p:stCondLst>
                                    <p:cond delay="0"/>
                                  </p:stCondLst>
                                  <p:childTnLst>
                                    <p:set>
                                      <p:cBhvr>
                                        <p:cTn id="216" dur="1" fill="hold">
                                          <p:stCondLst>
                                            <p:cond delay="0"/>
                                          </p:stCondLst>
                                        </p:cTn>
                                        <p:tgtEl>
                                          <p:spTgt spid="261133"/>
                                        </p:tgtEl>
                                        <p:attrNameLst>
                                          <p:attrName>style.visibility</p:attrName>
                                        </p:attrNameLst>
                                      </p:cBhvr>
                                      <p:to>
                                        <p:strVal val="hidden"/>
                                      </p:to>
                                    </p:set>
                                  </p:childTnLst>
                                </p:cTn>
                              </p:par>
                              <p:par>
                                <p:cTn id="217" presetID="1" presetClass="exit" presetSubtype="0" fill="hold" grpId="1" nodeType="withEffect">
                                  <p:stCondLst>
                                    <p:cond delay="0"/>
                                  </p:stCondLst>
                                  <p:childTnLst>
                                    <p:set>
                                      <p:cBhvr>
                                        <p:cTn id="218" dur="1" fill="hold">
                                          <p:stCondLst>
                                            <p:cond delay="0"/>
                                          </p:stCondLst>
                                        </p:cTn>
                                        <p:tgtEl>
                                          <p:spTgt spid="261130"/>
                                        </p:tgtEl>
                                        <p:attrNameLst>
                                          <p:attrName>style.visibility</p:attrName>
                                        </p:attrNameLst>
                                      </p:cBhvr>
                                      <p:to>
                                        <p:strVal val="hidden"/>
                                      </p:to>
                                    </p:set>
                                  </p:childTnLst>
                                </p:cTn>
                              </p:par>
                              <p:par>
                                <p:cTn id="219" presetID="1" presetClass="exit" presetSubtype="0" fill="hold" grpId="1" nodeType="withEffect">
                                  <p:stCondLst>
                                    <p:cond delay="0"/>
                                  </p:stCondLst>
                                  <p:childTnLst>
                                    <p:set>
                                      <p:cBhvr>
                                        <p:cTn id="220" dur="1" fill="hold">
                                          <p:stCondLst>
                                            <p:cond delay="0"/>
                                          </p:stCondLst>
                                        </p:cTn>
                                        <p:tgtEl>
                                          <p:spTgt spid="261124"/>
                                        </p:tgtEl>
                                        <p:attrNameLst>
                                          <p:attrName>style.visibility</p:attrName>
                                        </p:attrNameLst>
                                      </p:cBhvr>
                                      <p:to>
                                        <p:strVal val="hidden"/>
                                      </p:to>
                                    </p:set>
                                  </p:childTnLst>
                                </p:cTn>
                              </p:par>
                              <p:par>
                                <p:cTn id="221" presetID="1" presetClass="exit" presetSubtype="0" fill="hold" grpId="1" nodeType="withEffect">
                                  <p:stCondLst>
                                    <p:cond delay="0"/>
                                  </p:stCondLst>
                                  <p:childTnLst>
                                    <p:set>
                                      <p:cBhvr>
                                        <p:cTn id="222" dur="1" fill="hold">
                                          <p:stCondLst>
                                            <p:cond delay="0"/>
                                          </p:stCondLst>
                                        </p:cTn>
                                        <p:tgtEl>
                                          <p:spTgt spid="261131"/>
                                        </p:tgtEl>
                                        <p:attrNameLst>
                                          <p:attrName>style.visibility</p:attrName>
                                        </p:attrNameLst>
                                      </p:cBhvr>
                                      <p:to>
                                        <p:strVal val="hidden"/>
                                      </p:to>
                                    </p:set>
                                  </p:childTnLst>
                                </p:cTn>
                              </p:par>
                              <p:par>
                                <p:cTn id="223" presetID="1" presetClass="exit" presetSubtype="0" fill="hold" grpId="1" nodeType="withEffect">
                                  <p:stCondLst>
                                    <p:cond delay="0"/>
                                  </p:stCondLst>
                                  <p:childTnLst>
                                    <p:set>
                                      <p:cBhvr>
                                        <p:cTn id="224" dur="1" fill="hold">
                                          <p:stCondLst>
                                            <p:cond delay="0"/>
                                          </p:stCondLst>
                                        </p:cTn>
                                        <p:tgtEl>
                                          <p:spTgt spid="261132"/>
                                        </p:tgtEl>
                                        <p:attrNameLst>
                                          <p:attrName>style.visibility</p:attrName>
                                        </p:attrNameLst>
                                      </p:cBhvr>
                                      <p:to>
                                        <p:strVal val="hidden"/>
                                      </p:to>
                                    </p:set>
                                  </p:childTnLst>
                                </p:cTn>
                              </p:par>
                            </p:childTnLst>
                          </p:cTn>
                        </p:par>
                        <p:par>
                          <p:cTn id="225" fill="hold" nodeType="afterGroup">
                            <p:stCondLst>
                              <p:cond delay="0"/>
                            </p:stCondLst>
                            <p:childTnLst>
                              <p:par>
                                <p:cTn id="226" presetID="20" presetClass="entr" presetSubtype="0" fill="hold" grpId="0" nodeType="afterEffect">
                                  <p:stCondLst>
                                    <p:cond delay="0"/>
                                  </p:stCondLst>
                                  <p:childTnLst>
                                    <p:set>
                                      <p:cBhvr>
                                        <p:cTn id="227" dur="1" fill="hold">
                                          <p:stCondLst>
                                            <p:cond delay="0"/>
                                          </p:stCondLst>
                                        </p:cTn>
                                        <p:tgtEl>
                                          <p:spTgt spid="261129"/>
                                        </p:tgtEl>
                                        <p:attrNameLst>
                                          <p:attrName>style.visibility</p:attrName>
                                        </p:attrNameLst>
                                      </p:cBhvr>
                                      <p:to>
                                        <p:strVal val="visible"/>
                                      </p:to>
                                    </p:set>
                                    <p:animEffect transition="in" filter="wedge">
                                      <p:cBhvr>
                                        <p:cTn id="228" dur="500"/>
                                        <p:tgtEl>
                                          <p:spTgt spid="261129"/>
                                        </p:tgtEl>
                                      </p:cBhvr>
                                    </p:animEffect>
                                  </p:childTnLst>
                                </p:cTn>
                              </p:par>
                            </p:childTnLst>
                          </p:cTn>
                        </p:par>
                        <p:par>
                          <p:cTn id="229" fill="hold" nodeType="afterGroup">
                            <p:stCondLst>
                              <p:cond delay="500"/>
                            </p:stCondLst>
                            <p:childTnLst>
                              <p:par>
                                <p:cTn id="230" presetID="20" presetClass="entr" presetSubtype="0" fill="hold" grpId="0" nodeType="afterEffect">
                                  <p:stCondLst>
                                    <p:cond delay="0"/>
                                  </p:stCondLst>
                                  <p:childTnLst>
                                    <p:set>
                                      <p:cBhvr>
                                        <p:cTn id="231" dur="1" fill="hold">
                                          <p:stCondLst>
                                            <p:cond delay="0"/>
                                          </p:stCondLst>
                                        </p:cTn>
                                        <p:tgtEl>
                                          <p:spTgt spid="261125"/>
                                        </p:tgtEl>
                                        <p:attrNameLst>
                                          <p:attrName>style.visibility</p:attrName>
                                        </p:attrNameLst>
                                      </p:cBhvr>
                                      <p:to>
                                        <p:strVal val="visible"/>
                                      </p:to>
                                    </p:set>
                                    <p:animEffect transition="in" filter="wedge">
                                      <p:cBhvr>
                                        <p:cTn id="232" dur="500"/>
                                        <p:tgtEl>
                                          <p:spTgt spid="261125"/>
                                        </p:tgtEl>
                                      </p:cBhvr>
                                    </p:animEffect>
                                  </p:childTnLst>
                                </p:cTn>
                              </p:par>
                            </p:childTnLst>
                          </p:cTn>
                        </p:par>
                        <p:par>
                          <p:cTn id="233" fill="hold" nodeType="afterGroup">
                            <p:stCondLst>
                              <p:cond delay="1000"/>
                            </p:stCondLst>
                            <p:childTnLst>
                              <p:par>
                                <p:cTn id="234" presetID="20" presetClass="entr" presetSubtype="0" fill="hold" grpId="0" nodeType="afterEffect">
                                  <p:stCondLst>
                                    <p:cond delay="0"/>
                                  </p:stCondLst>
                                  <p:childTnLst>
                                    <p:set>
                                      <p:cBhvr>
                                        <p:cTn id="235" dur="1" fill="hold">
                                          <p:stCondLst>
                                            <p:cond delay="0"/>
                                          </p:stCondLst>
                                        </p:cTn>
                                        <p:tgtEl>
                                          <p:spTgt spid="261126"/>
                                        </p:tgtEl>
                                        <p:attrNameLst>
                                          <p:attrName>style.visibility</p:attrName>
                                        </p:attrNameLst>
                                      </p:cBhvr>
                                      <p:to>
                                        <p:strVal val="visible"/>
                                      </p:to>
                                    </p:set>
                                    <p:animEffect transition="in" filter="wedge">
                                      <p:cBhvr>
                                        <p:cTn id="236" dur="500"/>
                                        <p:tgtEl>
                                          <p:spTgt spid="261126"/>
                                        </p:tgtEl>
                                      </p:cBhvr>
                                    </p:animEffect>
                                  </p:childTnLst>
                                </p:cTn>
                              </p:par>
                            </p:childTnLst>
                          </p:cTn>
                        </p:par>
                        <p:par>
                          <p:cTn id="237" fill="hold" nodeType="afterGroup">
                            <p:stCondLst>
                              <p:cond delay="1500"/>
                            </p:stCondLst>
                            <p:childTnLst>
                              <p:par>
                                <p:cTn id="238" presetID="20" presetClass="entr" presetSubtype="0" fill="hold" grpId="0" nodeType="afterEffect">
                                  <p:stCondLst>
                                    <p:cond delay="0"/>
                                  </p:stCondLst>
                                  <p:childTnLst>
                                    <p:set>
                                      <p:cBhvr>
                                        <p:cTn id="239" dur="1" fill="hold">
                                          <p:stCondLst>
                                            <p:cond delay="0"/>
                                          </p:stCondLst>
                                        </p:cTn>
                                        <p:tgtEl>
                                          <p:spTgt spid="261127"/>
                                        </p:tgtEl>
                                        <p:attrNameLst>
                                          <p:attrName>style.visibility</p:attrName>
                                        </p:attrNameLst>
                                      </p:cBhvr>
                                      <p:to>
                                        <p:strVal val="visible"/>
                                      </p:to>
                                    </p:set>
                                    <p:animEffect transition="in" filter="wedge">
                                      <p:cBhvr>
                                        <p:cTn id="240" dur="500"/>
                                        <p:tgtEl>
                                          <p:spTgt spid="261127"/>
                                        </p:tgtEl>
                                      </p:cBhvr>
                                    </p:animEffect>
                                  </p:childTnLst>
                                </p:cTn>
                              </p:par>
                            </p:childTnLst>
                          </p:cTn>
                        </p:par>
                        <p:par>
                          <p:cTn id="241" fill="hold" nodeType="afterGroup">
                            <p:stCondLst>
                              <p:cond delay="2000"/>
                            </p:stCondLst>
                            <p:childTnLst>
                              <p:par>
                                <p:cTn id="242" presetID="20" presetClass="entr" presetSubtype="0" fill="hold" grpId="0" nodeType="afterEffect">
                                  <p:stCondLst>
                                    <p:cond delay="0"/>
                                  </p:stCondLst>
                                  <p:childTnLst>
                                    <p:set>
                                      <p:cBhvr>
                                        <p:cTn id="243" dur="1" fill="hold">
                                          <p:stCondLst>
                                            <p:cond delay="0"/>
                                          </p:stCondLst>
                                        </p:cTn>
                                        <p:tgtEl>
                                          <p:spTgt spid="261128"/>
                                        </p:tgtEl>
                                        <p:attrNameLst>
                                          <p:attrName>style.visibility</p:attrName>
                                        </p:attrNameLst>
                                      </p:cBhvr>
                                      <p:to>
                                        <p:strVal val="visible"/>
                                      </p:to>
                                    </p:set>
                                    <p:animEffect transition="in" filter="wedge">
                                      <p:cBhvr>
                                        <p:cTn id="244" dur="500"/>
                                        <p:tgtEl>
                                          <p:spTgt spid="261128"/>
                                        </p:tgtEl>
                                      </p:cBhvr>
                                    </p:animEffect>
                                  </p:childTnLst>
                                </p:cTn>
                              </p:par>
                            </p:childTnLst>
                          </p:cTn>
                        </p:par>
                        <p:par>
                          <p:cTn id="245" fill="hold" nodeType="afterGroup">
                            <p:stCondLst>
                              <p:cond delay="2500"/>
                            </p:stCondLst>
                            <p:childTnLst>
                              <p:par>
                                <p:cTn id="246" presetID="20" presetClass="entr" presetSubtype="0" fill="hold" grpId="0" nodeType="afterEffect">
                                  <p:stCondLst>
                                    <p:cond delay="0"/>
                                  </p:stCondLst>
                                  <p:childTnLst>
                                    <p:set>
                                      <p:cBhvr>
                                        <p:cTn id="247" dur="1" fill="hold">
                                          <p:stCondLst>
                                            <p:cond delay="0"/>
                                          </p:stCondLst>
                                        </p:cTn>
                                        <p:tgtEl>
                                          <p:spTgt spid="261123"/>
                                        </p:tgtEl>
                                        <p:attrNameLst>
                                          <p:attrName>style.visibility</p:attrName>
                                        </p:attrNameLst>
                                      </p:cBhvr>
                                      <p:to>
                                        <p:strVal val="visible"/>
                                      </p:to>
                                    </p:set>
                                    <p:animEffect transition="in" filter="wedge">
                                      <p:cBhvr>
                                        <p:cTn id="248" dur="500"/>
                                        <p:tgtEl>
                                          <p:spTgt spid="261123"/>
                                        </p:tgtEl>
                                      </p:cBhvr>
                                    </p:animEffect>
                                  </p:childTnLst>
                                </p:cTn>
                              </p:par>
                              <p:par>
                                <p:cTn id="249" presetID="10" presetClass="entr" presetSubtype="0" fill="hold" grpId="0" nodeType="withEffect">
                                  <p:stCondLst>
                                    <p:cond delay="0"/>
                                  </p:stCondLst>
                                  <p:childTnLst>
                                    <p:set>
                                      <p:cBhvr>
                                        <p:cTn id="250" dur="1" fill="hold">
                                          <p:stCondLst>
                                            <p:cond delay="0"/>
                                          </p:stCondLst>
                                        </p:cTn>
                                        <p:tgtEl>
                                          <p:spTgt spid="261201"/>
                                        </p:tgtEl>
                                        <p:attrNameLst>
                                          <p:attrName>style.visibility</p:attrName>
                                        </p:attrNameLst>
                                      </p:cBhvr>
                                      <p:to>
                                        <p:strVal val="visible"/>
                                      </p:to>
                                    </p:set>
                                    <p:animEffect transition="in" filter="fade">
                                      <p:cBhvr>
                                        <p:cTn id="251" dur="500"/>
                                        <p:tgtEl>
                                          <p:spTgt spid="261201"/>
                                        </p:tgtEl>
                                      </p:cBhvr>
                                    </p:animEffect>
                                  </p:childTnLst>
                                </p:cTn>
                              </p:par>
                              <p:par>
                                <p:cTn id="252" presetID="10" presetClass="entr" presetSubtype="0" fill="hold" grpId="0" nodeType="withEffect">
                                  <p:stCondLst>
                                    <p:cond delay="0"/>
                                  </p:stCondLst>
                                  <p:childTnLst>
                                    <p:set>
                                      <p:cBhvr>
                                        <p:cTn id="253" dur="1" fill="hold">
                                          <p:stCondLst>
                                            <p:cond delay="0"/>
                                          </p:stCondLst>
                                        </p:cTn>
                                        <p:tgtEl>
                                          <p:spTgt spid="261202"/>
                                        </p:tgtEl>
                                        <p:attrNameLst>
                                          <p:attrName>style.visibility</p:attrName>
                                        </p:attrNameLst>
                                      </p:cBhvr>
                                      <p:to>
                                        <p:strVal val="visible"/>
                                      </p:to>
                                    </p:set>
                                    <p:animEffect transition="in" filter="fade">
                                      <p:cBhvr>
                                        <p:cTn id="254" dur="500"/>
                                        <p:tgtEl>
                                          <p:spTgt spid="261202"/>
                                        </p:tgtEl>
                                      </p:cBhvr>
                                    </p:animEffect>
                                  </p:childTnLst>
                                </p:cTn>
                              </p:par>
                              <p:par>
                                <p:cTn id="255" presetID="10" presetClass="entr" presetSubtype="0" fill="hold" grpId="0" nodeType="withEffect">
                                  <p:stCondLst>
                                    <p:cond delay="0"/>
                                  </p:stCondLst>
                                  <p:childTnLst>
                                    <p:set>
                                      <p:cBhvr>
                                        <p:cTn id="256" dur="1" fill="hold">
                                          <p:stCondLst>
                                            <p:cond delay="0"/>
                                          </p:stCondLst>
                                        </p:cTn>
                                        <p:tgtEl>
                                          <p:spTgt spid="261203"/>
                                        </p:tgtEl>
                                        <p:attrNameLst>
                                          <p:attrName>style.visibility</p:attrName>
                                        </p:attrNameLst>
                                      </p:cBhvr>
                                      <p:to>
                                        <p:strVal val="visible"/>
                                      </p:to>
                                    </p:set>
                                    <p:animEffect transition="in" filter="fade">
                                      <p:cBhvr>
                                        <p:cTn id="257" dur="500"/>
                                        <p:tgtEl>
                                          <p:spTgt spid="261203"/>
                                        </p:tgtEl>
                                      </p:cBhvr>
                                    </p:animEffect>
                                  </p:childTnLst>
                                </p:cTn>
                              </p:par>
                              <p:par>
                                <p:cTn id="258" presetID="10" presetClass="entr" presetSubtype="0" fill="hold" grpId="0" nodeType="withEffect">
                                  <p:stCondLst>
                                    <p:cond delay="0"/>
                                  </p:stCondLst>
                                  <p:childTnLst>
                                    <p:set>
                                      <p:cBhvr>
                                        <p:cTn id="259" dur="1" fill="hold">
                                          <p:stCondLst>
                                            <p:cond delay="0"/>
                                          </p:stCondLst>
                                        </p:cTn>
                                        <p:tgtEl>
                                          <p:spTgt spid="261204"/>
                                        </p:tgtEl>
                                        <p:attrNameLst>
                                          <p:attrName>style.visibility</p:attrName>
                                        </p:attrNameLst>
                                      </p:cBhvr>
                                      <p:to>
                                        <p:strVal val="visible"/>
                                      </p:to>
                                    </p:set>
                                    <p:animEffect transition="in" filter="fade">
                                      <p:cBhvr>
                                        <p:cTn id="260" dur="500"/>
                                        <p:tgtEl>
                                          <p:spTgt spid="261204"/>
                                        </p:tgtEl>
                                      </p:cBhvr>
                                    </p:animEffect>
                                  </p:childTnLst>
                                </p:cTn>
                              </p:par>
                              <p:par>
                                <p:cTn id="261" presetID="10" presetClass="entr" presetSubtype="0" fill="hold" grpId="0" nodeType="withEffect">
                                  <p:stCondLst>
                                    <p:cond delay="0"/>
                                  </p:stCondLst>
                                  <p:childTnLst>
                                    <p:set>
                                      <p:cBhvr>
                                        <p:cTn id="262" dur="1" fill="hold">
                                          <p:stCondLst>
                                            <p:cond delay="0"/>
                                          </p:stCondLst>
                                        </p:cTn>
                                        <p:tgtEl>
                                          <p:spTgt spid="261205"/>
                                        </p:tgtEl>
                                        <p:attrNameLst>
                                          <p:attrName>style.visibility</p:attrName>
                                        </p:attrNameLst>
                                      </p:cBhvr>
                                      <p:to>
                                        <p:strVal val="visible"/>
                                      </p:to>
                                    </p:set>
                                    <p:animEffect transition="in" filter="fade">
                                      <p:cBhvr>
                                        <p:cTn id="263" dur="500"/>
                                        <p:tgtEl>
                                          <p:spTgt spid="261205"/>
                                        </p:tgtEl>
                                      </p:cBhvr>
                                    </p:animEffect>
                                  </p:childTnLst>
                                </p:cTn>
                              </p:par>
                            </p:childTnLst>
                          </p:cTn>
                        </p:par>
                        <p:par>
                          <p:cTn id="264" fill="hold" nodeType="afterGroup">
                            <p:stCondLst>
                              <p:cond delay="3000"/>
                            </p:stCondLst>
                            <p:childTnLst>
                              <p:par>
                                <p:cTn id="265" presetID="22" presetClass="entr" presetSubtype="8" fill="hold" nodeType="afterEffect">
                                  <p:stCondLst>
                                    <p:cond delay="0"/>
                                  </p:stCondLst>
                                  <p:childTnLst>
                                    <p:set>
                                      <p:cBhvr>
                                        <p:cTn id="266" dur="1" fill="hold">
                                          <p:stCondLst>
                                            <p:cond delay="0"/>
                                          </p:stCondLst>
                                        </p:cTn>
                                        <p:tgtEl>
                                          <p:spTgt spid="9"/>
                                        </p:tgtEl>
                                        <p:attrNameLst>
                                          <p:attrName>style.visibility</p:attrName>
                                        </p:attrNameLst>
                                      </p:cBhvr>
                                      <p:to>
                                        <p:strVal val="visible"/>
                                      </p:to>
                                    </p:set>
                                    <p:animEffect transition="in" filter="wipe(left)">
                                      <p:cBhvr>
                                        <p:cTn id="267" dur="500"/>
                                        <p:tgtEl>
                                          <p:spTgt spid="9"/>
                                        </p:tgtEl>
                                      </p:cBhvr>
                                    </p:animEffect>
                                  </p:childTnLst>
                                </p:cTn>
                              </p:par>
                              <p:par>
                                <p:cTn id="268" presetID="22" presetClass="entr" presetSubtype="8" fill="hold" nodeType="withEffect">
                                  <p:stCondLst>
                                    <p:cond delay="0"/>
                                  </p:stCondLst>
                                  <p:childTnLst>
                                    <p:set>
                                      <p:cBhvr>
                                        <p:cTn id="269" dur="1" fill="hold">
                                          <p:stCondLst>
                                            <p:cond delay="0"/>
                                          </p:stCondLst>
                                        </p:cTn>
                                        <p:tgtEl>
                                          <p:spTgt spid="8"/>
                                        </p:tgtEl>
                                        <p:attrNameLst>
                                          <p:attrName>style.visibility</p:attrName>
                                        </p:attrNameLst>
                                      </p:cBhvr>
                                      <p:to>
                                        <p:strVal val="visible"/>
                                      </p:to>
                                    </p:set>
                                    <p:animEffect transition="in" filter="wipe(left)">
                                      <p:cBhvr>
                                        <p:cTn id="270" dur="500"/>
                                        <p:tgtEl>
                                          <p:spTgt spid="8"/>
                                        </p:tgtEl>
                                      </p:cBhvr>
                                    </p:animEffect>
                                  </p:childTnLst>
                                </p:cTn>
                              </p:par>
                              <p:par>
                                <p:cTn id="271" presetID="22" presetClass="entr" presetSubtype="8" fill="hold" nodeType="withEffect">
                                  <p:stCondLst>
                                    <p:cond delay="0"/>
                                  </p:stCondLst>
                                  <p:childTnLst>
                                    <p:set>
                                      <p:cBhvr>
                                        <p:cTn id="272" dur="1" fill="hold">
                                          <p:stCondLst>
                                            <p:cond delay="0"/>
                                          </p:stCondLst>
                                        </p:cTn>
                                        <p:tgtEl>
                                          <p:spTgt spid="10"/>
                                        </p:tgtEl>
                                        <p:attrNameLst>
                                          <p:attrName>style.visibility</p:attrName>
                                        </p:attrNameLst>
                                      </p:cBhvr>
                                      <p:to>
                                        <p:strVal val="visible"/>
                                      </p:to>
                                    </p:set>
                                    <p:animEffect transition="in" filter="wipe(left)">
                                      <p:cBhvr>
                                        <p:cTn id="273" dur="500"/>
                                        <p:tgtEl>
                                          <p:spTgt spid="10"/>
                                        </p:tgtEl>
                                      </p:cBhvr>
                                    </p:animEffect>
                                  </p:childTnLst>
                                </p:cTn>
                              </p:par>
                              <p:par>
                                <p:cTn id="274" presetID="22" presetClass="entr" presetSubtype="1" fill="hold" nodeType="withEffect">
                                  <p:stCondLst>
                                    <p:cond delay="0"/>
                                  </p:stCondLst>
                                  <p:childTnLst>
                                    <p:set>
                                      <p:cBhvr>
                                        <p:cTn id="275" dur="1" fill="hold">
                                          <p:stCondLst>
                                            <p:cond delay="0"/>
                                          </p:stCondLst>
                                        </p:cTn>
                                        <p:tgtEl>
                                          <p:spTgt spid="11"/>
                                        </p:tgtEl>
                                        <p:attrNameLst>
                                          <p:attrName>style.visibility</p:attrName>
                                        </p:attrNameLst>
                                      </p:cBhvr>
                                      <p:to>
                                        <p:strVal val="visible"/>
                                      </p:to>
                                    </p:set>
                                    <p:animEffect transition="in" filter="wipe(up)">
                                      <p:cBhvr>
                                        <p:cTn id="276" dur="500"/>
                                        <p:tgtEl>
                                          <p:spTgt spid="11"/>
                                        </p:tgtEl>
                                      </p:cBhvr>
                                    </p:animEffect>
                                  </p:childTnLst>
                                </p:cTn>
                              </p:par>
                              <p:par>
                                <p:cTn id="277" presetID="22" presetClass="entr" presetSubtype="4" fill="hold" nodeType="withEffect">
                                  <p:stCondLst>
                                    <p:cond delay="0"/>
                                  </p:stCondLst>
                                  <p:childTnLst>
                                    <p:set>
                                      <p:cBhvr>
                                        <p:cTn id="278" dur="1" fill="hold">
                                          <p:stCondLst>
                                            <p:cond delay="0"/>
                                          </p:stCondLst>
                                        </p:cTn>
                                        <p:tgtEl>
                                          <p:spTgt spid="12"/>
                                        </p:tgtEl>
                                        <p:attrNameLst>
                                          <p:attrName>style.visibility</p:attrName>
                                        </p:attrNameLst>
                                      </p:cBhvr>
                                      <p:to>
                                        <p:strVal val="visible"/>
                                      </p:to>
                                    </p:set>
                                    <p:animEffect transition="in" filter="wipe(down)">
                                      <p:cBhvr>
                                        <p:cTn id="279" dur="500"/>
                                        <p:tgtEl>
                                          <p:spTgt spid="12"/>
                                        </p:tgtEl>
                                      </p:cBhvr>
                                    </p:animEffect>
                                  </p:childTnLst>
                                </p:cTn>
                              </p:par>
                              <p:par>
                                <p:cTn id="280" presetID="22" presetClass="entr" presetSubtype="4" fill="hold" nodeType="withEffect">
                                  <p:stCondLst>
                                    <p:cond delay="0"/>
                                  </p:stCondLst>
                                  <p:childTnLst>
                                    <p:set>
                                      <p:cBhvr>
                                        <p:cTn id="281" dur="1" fill="hold">
                                          <p:stCondLst>
                                            <p:cond delay="0"/>
                                          </p:stCondLst>
                                        </p:cTn>
                                        <p:tgtEl>
                                          <p:spTgt spid="13"/>
                                        </p:tgtEl>
                                        <p:attrNameLst>
                                          <p:attrName>style.visibility</p:attrName>
                                        </p:attrNameLst>
                                      </p:cBhvr>
                                      <p:to>
                                        <p:strVal val="visible"/>
                                      </p:to>
                                    </p:set>
                                    <p:animEffect transition="in" filter="wipe(down)">
                                      <p:cBhvr>
                                        <p:cTn id="28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3" grpId="0" animBg="1"/>
      <p:bldP spid="261124" grpId="0" animBg="1"/>
      <p:bldP spid="261124" grpId="1" animBg="1"/>
      <p:bldP spid="261125" grpId="0" animBg="1"/>
      <p:bldP spid="261126" grpId="0" animBg="1"/>
      <p:bldP spid="261127" grpId="0" animBg="1"/>
      <p:bldP spid="261128" grpId="0" animBg="1"/>
      <p:bldP spid="261129" grpId="0" animBg="1"/>
      <p:bldP spid="261130" grpId="0" animBg="1"/>
      <p:bldP spid="261130" grpId="1" animBg="1"/>
      <p:bldP spid="261131" grpId="0" animBg="1"/>
      <p:bldP spid="261131" grpId="1" animBg="1"/>
      <p:bldP spid="261132" grpId="0" animBg="1"/>
      <p:bldP spid="261132" grpId="1" animBg="1"/>
      <p:bldP spid="261133" grpId="0" animBg="1"/>
      <p:bldP spid="261133" grpId="1" animBg="1"/>
      <p:bldP spid="261134" grpId="0" animBg="1"/>
      <p:bldP spid="261134" grpId="1" animBg="1"/>
      <p:bldP spid="261136" grpId="0" animBg="1"/>
      <p:bldP spid="261136" grpId="1" animBg="1"/>
      <p:bldP spid="261136" grpId="2" animBg="1"/>
      <p:bldP spid="261137" grpId="0" animBg="1"/>
      <p:bldP spid="261137" grpId="1" animBg="1"/>
      <p:bldP spid="261137" grpId="2" animBg="1"/>
      <p:bldP spid="261138" grpId="0" animBg="1"/>
      <p:bldP spid="261138" grpId="1" animBg="1"/>
      <p:bldP spid="261138" grpId="2" animBg="1"/>
      <p:bldP spid="261139" grpId="0" animBg="1"/>
      <p:bldP spid="261139" grpId="1" animBg="1"/>
      <p:bldP spid="261139" grpId="2" animBg="1"/>
      <p:bldP spid="261140" grpId="0" animBg="1"/>
      <p:bldP spid="261140" grpId="1" animBg="1"/>
      <p:bldP spid="261140" grpId="2" animBg="1"/>
      <p:bldP spid="261141" grpId="0" animBg="1"/>
      <p:bldP spid="261141" grpId="1" animBg="1"/>
      <p:bldP spid="261141" grpId="2" animBg="1"/>
      <p:bldP spid="261161" grpId="0" animBg="1"/>
      <p:bldP spid="261162" grpId="0"/>
      <p:bldP spid="261163" grpId="0"/>
      <p:bldP spid="261164" grpId="0" animBg="1"/>
      <p:bldP spid="261164" grpId="1" animBg="1"/>
      <p:bldP spid="261165" grpId="0" animBg="1"/>
      <p:bldP spid="261166" grpId="0"/>
      <p:bldP spid="261167" grpId="0" animBg="1"/>
      <p:bldP spid="261167" grpId="1" animBg="1"/>
      <p:bldP spid="261168" grpId="0" animBg="1"/>
      <p:bldP spid="261168" grpId="1" animBg="1"/>
      <p:bldP spid="261169" grpId="0" animBg="1"/>
      <p:bldP spid="261169" grpId="1" animBg="1"/>
      <p:bldP spid="261170" grpId="0" animBg="1"/>
      <p:bldP spid="261170" grpId="1" animBg="1"/>
      <p:bldP spid="261171" grpId="0" animBg="1"/>
      <p:bldP spid="261171" grpId="1" animBg="1"/>
      <p:bldP spid="261172" grpId="0" animBg="1"/>
      <p:bldP spid="261172" grpId="1" animBg="1"/>
      <p:bldP spid="261173" grpId="0" animBg="1"/>
      <p:bldP spid="261174" grpId="0"/>
      <p:bldP spid="261175" grpId="0"/>
      <p:bldP spid="261175" grpId="1"/>
      <p:bldP spid="261176" grpId="0"/>
      <p:bldP spid="261176" grpId="1"/>
      <p:bldP spid="261177" grpId="0" animBg="1"/>
      <p:bldP spid="261177" grpId="1" animBg="1"/>
      <p:bldP spid="261193" grpId="0" animBg="1"/>
      <p:bldP spid="261194" grpId="0" animBg="1"/>
      <p:bldP spid="261195" grpId="0" animBg="1"/>
      <p:bldP spid="261196" grpId="0" animBg="1"/>
      <p:bldP spid="261197" grpId="0" animBg="1"/>
      <p:bldP spid="261198" grpId="0" animBg="1"/>
      <p:bldP spid="261199" grpId="0" animBg="1"/>
      <p:bldP spid="261200" grpId="0" animBg="1"/>
      <p:bldP spid="261200" grpId="1" animBg="1"/>
      <p:bldP spid="261201" grpId="0" animBg="1"/>
      <p:bldP spid="261202" grpId="0" animBg="1"/>
      <p:bldP spid="261203" grpId="0" animBg="1"/>
      <p:bldP spid="261204" grpId="0" animBg="1"/>
      <p:bldP spid="26120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4"/>
          <p:cNvSpPr txBox="1">
            <a:spLocks noChangeArrowheads="1"/>
          </p:cNvSpPr>
          <p:nvPr/>
        </p:nvSpPr>
        <p:spPr bwMode="auto">
          <a:xfrm>
            <a:off x="571500" y="1771650"/>
            <a:ext cx="6128798"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a:lnSpc>
                <a:spcPct val="90000"/>
              </a:lnSpc>
              <a:spcBef>
                <a:spcPct val="20000"/>
              </a:spcBef>
              <a:buClr>
                <a:schemeClr val="folHlink"/>
              </a:buClr>
              <a:buSzPct val="60000"/>
              <a:buFont typeface="Wingdings" panose="05000000000000000000" pitchFamily="2" charset="2"/>
              <a:buNone/>
            </a:pPr>
            <a:r>
              <a:rPr lang="en-US" altLang="zh-CN">
                <a:solidFill>
                  <a:srgbClr val="000000"/>
                </a:solidFill>
                <a:latin typeface="Times New Roman" panose="02020603050405020304" pitchFamily="18" charset="0"/>
              </a:rPr>
              <a:t>         </a:t>
            </a:r>
            <a:endParaRPr lang="en-US" altLang="zh-CN">
              <a:latin typeface="Times New Roman" panose="02020603050405020304" pitchFamily="18" charset="0"/>
            </a:endParaRPr>
          </a:p>
        </p:txBody>
      </p:sp>
      <p:grpSp>
        <p:nvGrpSpPr>
          <p:cNvPr id="3076" name="Group 5"/>
          <p:cNvGrpSpPr>
            <a:grpSpLocks/>
          </p:cNvGrpSpPr>
          <p:nvPr/>
        </p:nvGrpSpPr>
        <p:grpSpPr bwMode="auto">
          <a:xfrm>
            <a:off x="805061" y="843558"/>
            <a:ext cx="5170487" cy="3672408"/>
            <a:chOff x="885" y="960"/>
            <a:chExt cx="3766" cy="2928"/>
          </a:xfrm>
        </p:grpSpPr>
        <p:graphicFrame>
          <p:nvGraphicFramePr>
            <p:cNvPr id="3074" name="Object 28"/>
            <p:cNvGraphicFramePr>
              <a:graphicFrameLocks noChangeAspect="1"/>
            </p:cNvGraphicFramePr>
            <p:nvPr/>
          </p:nvGraphicFramePr>
          <p:xfrm>
            <a:off x="2969" y="1900"/>
            <a:ext cx="76" cy="136"/>
          </p:xfrm>
          <a:graphic>
            <a:graphicData uri="http://schemas.openxmlformats.org/presentationml/2006/ole">
              <mc:AlternateContent xmlns:mc="http://schemas.openxmlformats.org/markup-compatibility/2006">
                <mc:Choice xmlns:v="urn:schemas-microsoft-com:vml" Requires="v">
                  <p:oleObj spid="_x0000_s5135" name="Equation" r:id="rId3" imgW="114151" imgH="215619" progId="Equation.3">
                    <p:embed/>
                  </p:oleObj>
                </mc:Choice>
                <mc:Fallback>
                  <p:oleObj name="Equation"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9" y="1900"/>
                          <a:ext cx="76"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Rectangle 7"/>
            <p:cNvSpPr>
              <a:spLocks noChangeArrowheads="1"/>
            </p:cNvSpPr>
            <p:nvPr/>
          </p:nvSpPr>
          <p:spPr bwMode="auto">
            <a:xfrm>
              <a:off x="2190" y="960"/>
              <a:ext cx="1178" cy="240"/>
            </a:xfrm>
            <a:prstGeom prst="rect">
              <a:avLst/>
            </a:prstGeom>
            <a:solidFill>
              <a:srgbClr val="F9D78B"/>
            </a:solidFill>
            <a:ln w="9525">
              <a:solidFill>
                <a:schemeClr val="tx2"/>
              </a:solidFill>
              <a:miter lim="800000"/>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algn="ctr">
                <a:lnSpc>
                  <a:spcPct val="90000"/>
                </a:lnSpc>
                <a:spcBef>
                  <a:spcPct val="20000"/>
                </a:spcBef>
                <a:buClr>
                  <a:schemeClr val="folHlink"/>
                </a:buClr>
                <a:buSzPct val="60000"/>
                <a:buFont typeface="Wingdings" panose="05000000000000000000" pitchFamily="2" charset="2"/>
                <a:buNone/>
              </a:pPr>
              <a:r>
                <a:rPr lang="zh-CN" altLang="en-US" sz="1600">
                  <a:latin typeface="Times New Roman" panose="02020603050405020304" pitchFamily="18" charset="0"/>
                </a:rPr>
                <a:t>开始</a:t>
              </a:r>
            </a:p>
          </p:txBody>
        </p:sp>
        <p:sp>
          <p:nvSpPr>
            <p:cNvPr id="3080" name="Rectangle 8"/>
            <p:cNvSpPr>
              <a:spLocks noChangeArrowheads="1"/>
            </p:cNvSpPr>
            <p:nvPr/>
          </p:nvSpPr>
          <p:spPr bwMode="auto">
            <a:xfrm>
              <a:off x="2088" y="1344"/>
              <a:ext cx="1587" cy="240"/>
            </a:xfrm>
            <a:prstGeom prst="rect">
              <a:avLst/>
            </a:prstGeom>
            <a:solidFill>
              <a:srgbClr val="F9D78B"/>
            </a:solidFill>
            <a:ln w="9525">
              <a:solidFill>
                <a:schemeClr val="tx2"/>
              </a:solidFill>
              <a:miter lim="800000"/>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algn="ctr">
                <a:lnSpc>
                  <a:spcPct val="90000"/>
                </a:lnSpc>
                <a:spcBef>
                  <a:spcPct val="20000"/>
                </a:spcBef>
                <a:buClr>
                  <a:schemeClr val="folHlink"/>
                </a:buClr>
                <a:buSzPct val="60000"/>
                <a:buFont typeface="Wingdings" panose="05000000000000000000" pitchFamily="2" charset="2"/>
                <a:buNone/>
              </a:pPr>
              <a:r>
                <a:rPr lang="zh-CN" altLang="en-US" sz="1600">
                  <a:latin typeface="Times New Roman" panose="02020603050405020304" pitchFamily="18" charset="0"/>
                </a:rPr>
                <a:t>初始化粒子群</a:t>
              </a:r>
            </a:p>
          </p:txBody>
        </p:sp>
        <p:sp>
          <p:nvSpPr>
            <p:cNvPr id="3081" name="Rectangle 9"/>
            <p:cNvSpPr>
              <a:spLocks noChangeArrowheads="1"/>
            </p:cNvSpPr>
            <p:nvPr/>
          </p:nvSpPr>
          <p:spPr bwMode="auto">
            <a:xfrm>
              <a:off x="1832" y="1728"/>
              <a:ext cx="2203" cy="240"/>
            </a:xfrm>
            <a:prstGeom prst="rect">
              <a:avLst/>
            </a:prstGeom>
            <a:solidFill>
              <a:srgbClr val="F9D78B"/>
            </a:solidFill>
            <a:ln w="9525">
              <a:solidFill>
                <a:schemeClr val="tx2"/>
              </a:solidFill>
              <a:miter lim="800000"/>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algn="ctr">
                <a:lnSpc>
                  <a:spcPct val="90000"/>
                </a:lnSpc>
                <a:spcBef>
                  <a:spcPct val="20000"/>
                </a:spcBef>
                <a:buClr>
                  <a:schemeClr val="folHlink"/>
                </a:buClr>
                <a:buSzPct val="60000"/>
                <a:buFont typeface="Wingdings" panose="05000000000000000000" pitchFamily="2" charset="2"/>
                <a:buNone/>
              </a:pPr>
              <a:r>
                <a:rPr lang="zh-CN" altLang="en-US" sz="1600">
                  <a:latin typeface="Times New Roman" panose="02020603050405020304" pitchFamily="18" charset="0"/>
                </a:rPr>
                <a:t>计算每个粒子的适应度</a:t>
              </a:r>
            </a:p>
          </p:txBody>
        </p:sp>
        <p:sp>
          <p:nvSpPr>
            <p:cNvPr id="3082" name="Rectangle 10"/>
            <p:cNvSpPr>
              <a:spLocks noChangeArrowheads="1"/>
            </p:cNvSpPr>
            <p:nvPr/>
          </p:nvSpPr>
          <p:spPr bwMode="auto">
            <a:xfrm>
              <a:off x="1488" y="2160"/>
              <a:ext cx="3163" cy="288"/>
            </a:xfrm>
            <a:prstGeom prst="rect">
              <a:avLst/>
            </a:prstGeom>
            <a:solidFill>
              <a:srgbClr val="F9D78B"/>
            </a:solidFill>
            <a:ln w="9525">
              <a:solidFill>
                <a:schemeClr val="tx2"/>
              </a:solidFill>
              <a:miter lim="800000"/>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algn="ctr">
                <a:lnSpc>
                  <a:spcPct val="90000"/>
                </a:lnSpc>
                <a:spcBef>
                  <a:spcPct val="20000"/>
                </a:spcBef>
                <a:buClr>
                  <a:schemeClr val="folHlink"/>
                </a:buClr>
                <a:buSzPct val="60000"/>
                <a:buFont typeface="Wingdings" panose="05000000000000000000" pitchFamily="2" charset="2"/>
                <a:buNone/>
              </a:pPr>
              <a:r>
                <a:rPr lang="zh-CN" altLang="en-US" sz="1600">
                  <a:latin typeface="Times New Roman" panose="02020603050405020304" pitchFamily="18" charset="0"/>
                </a:rPr>
                <a:t>根据适应度更新</a:t>
              </a:r>
              <a:r>
                <a:rPr lang="en-US" altLang="zh-CN" sz="1600">
                  <a:latin typeface="Times New Roman" panose="02020603050405020304" pitchFamily="18" charset="0"/>
                  <a:cs typeface="Times New Roman" panose="02020603050405020304" pitchFamily="18" charset="0"/>
                </a:rPr>
                <a:t>pbest</a:t>
              </a:r>
              <a:r>
                <a:rPr lang="zh-CN" altLang="en-US" sz="1600">
                  <a:latin typeface="Times New Roman" panose="02020603050405020304" pitchFamily="18" charset="0"/>
                  <a:cs typeface="Times New Roman" panose="02020603050405020304" pitchFamily="18" charset="0"/>
                </a:rPr>
                <a:t>、</a:t>
              </a:r>
              <a:r>
                <a:rPr lang="en-US" altLang="zh-CN" sz="1600">
                  <a:latin typeface="Times New Roman" panose="02020603050405020304" pitchFamily="18" charset="0"/>
                  <a:cs typeface="Times New Roman" panose="02020603050405020304" pitchFamily="18" charset="0"/>
                </a:rPr>
                <a:t>gbest</a:t>
              </a:r>
              <a:r>
                <a:rPr lang="zh-CN" altLang="en-US" sz="1600">
                  <a:latin typeface="Times New Roman" panose="02020603050405020304" pitchFamily="18" charset="0"/>
                </a:rPr>
                <a:t>，更新粒子位置速度</a:t>
              </a:r>
            </a:p>
          </p:txBody>
        </p:sp>
        <p:sp>
          <p:nvSpPr>
            <p:cNvPr id="3083" name="Rectangle 11"/>
            <p:cNvSpPr>
              <a:spLocks noChangeArrowheads="1"/>
            </p:cNvSpPr>
            <p:nvPr/>
          </p:nvSpPr>
          <p:spPr bwMode="auto">
            <a:xfrm>
              <a:off x="2241" y="3648"/>
              <a:ext cx="1178" cy="240"/>
            </a:xfrm>
            <a:prstGeom prst="rect">
              <a:avLst/>
            </a:prstGeom>
            <a:solidFill>
              <a:srgbClr val="F9D78B"/>
            </a:solidFill>
            <a:ln w="9525">
              <a:solidFill>
                <a:schemeClr val="tx2"/>
              </a:solidFill>
              <a:miter lim="800000"/>
              <a:headEnd/>
              <a:tailEnd/>
            </a:ln>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algn="ctr">
                <a:lnSpc>
                  <a:spcPct val="90000"/>
                </a:lnSpc>
                <a:spcBef>
                  <a:spcPct val="20000"/>
                </a:spcBef>
                <a:buClr>
                  <a:schemeClr val="folHlink"/>
                </a:buClr>
                <a:buSzPct val="60000"/>
                <a:buFont typeface="Wingdings" panose="05000000000000000000" pitchFamily="2" charset="2"/>
                <a:buNone/>
              </a:pPr>
              <a:r>
                <a:rPr lang="zh-CN" altLang="en-US" sz="1600">
                  <a:latin typeface="Times New Roman" panose="02020603050405020304" pitchFamily="18" charset="0"/>
                </a:rPr>
                <a:t>结束</a:t>
              </a:r>
            </a:p>
          </p:txBody>
        </p:sp>
        <p:sp>
          <p:nvSpPr>
            <p:cNvPr id="3084" name="Line 12"/>
            <p:cNvSpPr>
              <a:spLocks noChangeShapeType="1"/>
            </p:cNvSpPr>
            <p:nvPr/>
          </p:nvSpPr>
          <p:spPr bwMode="auto">
            <a:xfrm>
              <a:off x="2752" y="1200"/>
              <a:ext cx="1" cy="144"/>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3085" name="Line 13"/>
            <p:cNvSpPr>
              <a:spLocks noChangeShapeType="1"/>
            </p:cNvSpPr>
            <p:nvPr/>
          </p:nvSpPr>
          <p:spPr bwMode="auto">
            <a:xfrm>
              <a:off x="2752" y="1584"/>
              <a:ext cx="1" cy="144"/>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3086" name="Line 14"/>
            <p:cNvSpPr>
              <a:spLocks noChangeShapeType="1"/>
            </p:cNvSpPr>
            <p:nvPr/>
          </p:nvSpPr>
          <p:spPr bwMode="auto">
            <a:xfrm>
              <a:off x="2752" y="1968"/>
              <a:ext cx="1" cy="192"/>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3087" name="Line 15"/>
            <p:cNvSpPr>
              <a:spLocks noChangeShapeType="1"/>
            </p:cNvSpPr>
            <p:nvPr/>
          </p:nvSpPr>
          <p:spPr bwMode="auto">
            <a:xfrm>
              <a:off x="2752" y="2400"/>
              <a:ext cx="1" cy="144"/>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3088" name="Line 16"/>
            <p:cNvSpPr>
              <a:spLocks noChangeShapeType="1"/>
            </p:cNvSpPr>
            <p:nvPr/>
          </p:nvSpPr>
          <p:spPr bwMode="auto">
            <a:xfrm>
              <a:off x="2752" y="3312"/>
              <a:ext cx="0" cy="336"/>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3089" name="Line 17"/>
            <p:cNvSpPr>
              <a:spLocks noChangeShapeType="1"/>
            </p:cNvSpPr>
            <p:nvPr/>
          </p:nvSpPr>
          <p:spPr bwMode="auto">
            <a:xfrm>
              <a:off x="1219" y="1632"/>
              <a:ext cx="1533" cy="2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3090" name="Text Box 18"/>
            <p:cNvSpPr txBox="1">
              <a:spLocks noChangeArrowheads="1"/>
            </p:cNvSpPr>
            <p:nvPr/>
          </p:nvSpPr>
          <p:spPr bwMode="auto">
            <a:xfrm>
              <a:off x="885" y="2640"/>
              <a:ext cx="34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algn="ctr">
                <a:lnSpc>
                  <a:spcPct val="90000"/>
                </a:lnSpc>
                <a:spcBef>
                  <a:spcPct val="20000"/>
                </a:spcBef>
                <a:buClr>
                  <a:schemeClr val="folHlink"/>
                </a:buClr>
                <a:buSzPct val="60000"/>
                <a:buFont typeface="Wingdings" panose="05000000000000000000" pitchFamily="2" charset="2"/>
                <a:buNone/>
              </a:pPr>
              <a:r>
                <a:rPr lang="en-US" altLang="zh-CN">
                  <a:latin typeface="Times New Roman" panose="02020603050405020304" pitchFamily="18" charset="0"/>
                </a:rPr>
                <a:t>no</a:t>
              </a:r>
            </a:p>
          </p:txBody>
        </p:sp>
        <p:sp>
          <p:nvSpPr>
            <p:cNvPr id="3091" name="Text Box 19"/>
            <p:cNvSpPr txBox="1">
              <a:spLocks noChangeArrowheads="1"/>
            </p:cNvSpPr>
            <p:nvPr/>
          </p:nvSpPr>
          <p:spPr bwMode="auto">
            <a:xfrm>
              <a:off x="2803" y="3360"/>
              <a:ext cx="409" cy="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algn="ctr">
                <a:lnSpc>
                  <a:spcPct val="90000"/>
                </a:lnSpc>
                <a:spcBef>
                  <a:spcPct val="50000"/>
                </a:spcBef>
                <a:buClr>
                  <a:schemeClr val="folHlink"/>
                </a:buClr>
                <a:buSzPct val="60000"/>
                <a:buFont typeface="Wingdings" panose="05000000000000000000" pitchFamily="2" charset="2"/>
                <a:buNone/>
              </a:pPr>
              <a:r>
                <a:rPr lang="en-US" altLang="zh-CN">
                  <a:latin typeface="Times New Roman" panose="02020603050405020304" pitchFamily="18" charset="0"/>
                </a:rPr>
                <a:t>yes</a:t>
              </a:r>
            </a:p>
          </p:txBody>
        </p:sp>
        <p:sp>
          <p:nvSpPr>
            <p:cNvPr id="3092" name="Rectangle 20"/>
            <p:cNvSpPr>
              <a:spLocks noChangeArrowheads="1"/>
            </p:cNvSpPr>
            <p:nvPr/>
          </p:nvSpPr>
          <p:spPr bwMode="auto">
            <a:xfrm>
              <a:off x="1643" y="2688"/>
              <a:ext cx="2395" cy="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algn="ctr">
                <a:lnSpc>
                  <a:spcPct val="90000"/>
                </a:lnSpc>
                <a:spcBef>
                  <a:spcPct val="20000"/>
                </a:spcBef>
                <a:buClr>
                  <a:schemeClr val="folHlink"/>
                </a:buClr>
                <a:buSzPct val="60000"/>
                <a:buFont typeface="Wingdings" panose="05000000000000000000" pitchFamily="2" charset="2"/>
                <a:buNone/>
              </a:pPr>
              <a:r>
                <a:rPr lang="zh-CN" altLang="en-US" sz="1600">
                  <a:latin typeface="Times New Roman" panose="02020603050405020304" pitchFamily="18" charset="0"/>
                </a:rPr>
                <a:t>达到最大迭代次数或</a:t>
              </a:r>
            </a:p>
            <a:p>
              <a:pPr algn="ctr">
                <a:lnSpc>
                  <a:spcPct val="90000"/>
                </a:lnSpc>
                <a:spcBef>
                  <a:spcPct val="20000"/>
                </a:spcBef>
                <a:buClr>
                  <a:schemeClr val="folHlink"/>
                </a:buClr>
                <a:buSzPct val="60000"/>
                <a:buFont typeface="Wingdings" panose="05000000000000000000" pitchFamily="2" charset="2"/>
                <a:buNone/>
              </a:pPr>
              <a:r>
                <a:rPr lang="zh-CN" altLang="en-US" sz="1600">
                  <a:latin typeface="Times New Roman" panose="02020603050405020304" pitchFamily="18" charset="0"/>
                </a:rPr>
                <a:t>全局最优位置满足最小界限？</a:t>
              </a:r>
            </a:p>
          </p:txBody>
        </p:sp>
        <p:sp>
          <p:nvSpPr>
            <p:cNvPr id="3093" name="AutoShape 21"/>
            <p:cNvSpPr>
              <a:spLocks noChangeArrowheads="1"/>
            </p:cNvSpPr>
            <p:nvPr/>
          </p:nvSpPr>
          <p:spPr bwMode="auto">
            <a:xfrm>
              <a:off x="1372" y="2544"/>
              <a:ext cx="2715" cy="768"/>
            </a:xfrm>
            <a:prstGeom prst="diamond">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ndara" panose="020E0502030303020204" pitchFamily="34" charset="0"/>
                  <a:ea typeface="华文楷体" panose="02010600040101010101" pitchFamily="2" charset="-122"/>
                </a:defRPr>
              </a:lvl1pPr>
              <a:lvl2pPr marL="742950" indent="-285750">
                <a:defRPr>
                  <a:solidFill>
                    <a:schemeClr val="tx1"/>
                  </a:solidFill>
                  <a:latin typeface="Candara" panose="020E0502030303020204" pitchFamily="34" charset="0"/>
                  <a:ea typeface="华文楷体" panose="02010600040101010101" pitchFamily="2" charset="-122"/>
                </a:defRPr>
              </a:lvl2pPr>
              <a:lvl3pPr marL="1143000" indent="-228600">
                <a:defRPr>
                  <a:solidFill>
                    <a:schemeClr val="tx1"/>
                  </a:solidFill>
                  <a:latin typeface="Candara" panose="020E0502030303020204" pitchFamily="34" charset="0"/>
                  <a:ea typeface="华文楷体" panose="02010600040101010101" pitchFamily="2" charset="-122"/>
                </a:defRPr>
              </a:lvl3pPr>
              <a:lvl4pPr marL="1600200" indent="-228600">
                <a:defRPr>
                  <a:solidFill>
                    <a:schemeClr val="tx1"/>
                  </a:solidFill>
                  <a:latin typeface="Candara" panose="020E0502030303020204" pitchFamily="34" charset="0"/>
                  <a:ea typeface="华文楷体" panose="02010600040101010101" pitchFamily="2" charset="-122"/>
                </a:defRPr>
              </a:lvl4pPr>
              <a:lvl5pPr marL="2057400" indent="-228600">
                <a:defRPr>
                  <a:solidFill>
                    <a:schemeClr val="tx1"/>
                  </a:solidFill>
                  <a:latin typeface="Candara" panose="020E0502030303020204" pitchFamily="34" charset="0"/>
                  <a:ea typeface="华文楷体" panose="02010600040101010101" pitchFamily="2" charset="-122"/>
                </a:defRPr>
              </a:lvl5pPr>
              <a:lvl6pPr marL="25146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marL="29718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marL="34290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marL="3886200" indent="-228600"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endParaRPr lang="zh-CN" altLang="en-US" sz="1600"/>
            </a:p>
          </p:txBody>
        </p:sp>
        <p:sp>
          <p:nvSpPr>
            <p:cNvPr id="3094" name="Line 22"/>
            <p:cNvSpPr>
              <a:spLocks noChangeShapeType="1"/>
            </p:cNvSpPr>
            <p:nvPr/>
          </p:nvSpPr>
          <p:spPr bwMode="auto">
            <a:xfrm>
              <a:off x="1219" y="1632"/>
              <a:ext cx="1" cy="1296"/>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3095" name="Line 23"/>
            <p:cNvSpPr>
              <a:spLocks noChangeShapeType="1"/>
            </p:cNvSpPr>
            <p:nvPr/>
          </p:nvSpPr>
          <p:spPr bwMode="auto">
            <a:xfrm>
              <a:off x="1219" y="2928"/>
              <a:ext cx="153" cy="1"/>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grpSp>
      <p:sp>
        <p:nvSpPr>
          <p:cNvPr id="24" name="标题 6"/>
          <p:cNvSpPr>
            <a:spLocks noGrp="1"/>
          </p:cNvSpPr>
          <p:nvPr>
            <p:ph type="title" idx="4294967295"/>
          </p:nvPr>
        </p:nvSpPr>
        <p:spPr>
          <a:xfrm>
            <a:off x="352257" y="67697"/>
            <a:ext cx="6172200" cy="565150"/>
          </a:xfrm>
          <a:prstGeom prst="rect">
            <a:avLst/>
          </a:prstGeom>
          <a:noFill/>
        </p:spPr>
        <p:txBody>
          <a:bodyPr vert="horz" lIns="91440" tIns="45720" rIns="91440" bIns="45720" rtlCol="0" anchor="ctr">
            <a:normAutofit/>
          </a:bodyPr>
          <a:lstStyle/>
          <a:p>
            <a:r>
              <a:rPr lang="zh-CN" altLang="en-US" sz="2000" dirty="0"/>
              <a:t>粒子群算法流程图</a:t>
            </a:r>
          </a:p>
        </p:txBody>
      </p:sp>
    </p:spTree>
    <p:extLst>
      <p:ext uri="{BB962C8B-B14F-4D97-AF65-F5344CB8AC3E}">
        <p14:creationId xmlns:p14="http://schemas.microsoft.com/office/powerpoint/2010/main" val="23172920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6"/>
          <p:cNvSpPr>
            <a:spLocks noGrp="1"/>
          </p:cNvSpPr>
          <p:nvPr>
            <p:ph type="title" idx="4294967295"/>
          </p:nvPr>
        </p:nvSpPr>
        <p:spPr>
          <a:xfrm>
            <a:off x="188640" y="0"/>
            <a:ext cx="6172200" cy="565150"/>
          </a:xfrm>
          <a:prstGeom prst="rect">
            <a:avLst/>
          </a:prstGeom>
          <a:noFill/>
        </p:spPr>
        <p:txBody>
          <a:bodyPr vert="horz" lIns="91440" tIns="45720" rIns="91440" bIns="45720" rtlCol="0" anchor="ctr">
            <a:normAutofit/>
          </a:bodyPr>
          <a:lstStyle/>
          <a:p>
            <a:r>
              <a:rPr lang="zh-CN" altLang="en-US" sz="2000" dirty="0" smtClean="0"/>
              <a:t>粒子</a:t>
            </a:r>
            <a:r>
              <a:rPr lang="zh-CN" altLang="en-US" sz="2000" dirty="0"/>
              <a:t>群算法步骤</a:t>
            </a:r>
          </a:p>
        </p:txBody>
      </p:sp>
      <p:sp>
        <p:nvSpPr>
          <p:cNvPr id="2" name="内容占位符 1"/>
          <p:cNvSpPr>
            <a:spLocks noGrp="1"/>
          </p:cNvSpPr>
          <p:nvPr>
            <p:ph type="body" sz="quarter" idx="4294967295"/>
          </p:nvPr>
        </p:nvSpPr>
        <p:spPr>
          <a:xfrm>
            <a:off x="0" y="411510"/>
            <a:ext cx="6678488" cy="4454872"/>
          </a:xfrm>
          <a:prstGeom prst="rect">
            <a:avLst/>
          </a:prstGeom>
        </p:spPr>
        <p:txBody>
          <a:bodyPr rtlCol="0">
            <a:noAutofit/>
          </a:bodyPr>
          <a:lstStyle/>
          <a:p>
            <a:pPr marL="205740" indent="-205740">
              <a:lnSpc>
                <a:spcPct val="130000"/>
              </a:lnSpc>
              <a:spcBef>
                <a:spcPts val="0"/>
              </a:spcBef>
              <a:defRPr/>
            </a:pPr>
            <a:r>
              <a:rPr lang="zh-CN" altLang="en-US" sz="1700" dirty="0" smtClean="0">
                <a:solidFill>
                  <a:schemeClr val="tx1"/>
                </a:solidFill>
                <a:latin typeface="黑体" pitchFamily="49" charset="-122"/>
                <a:ea typeface="黑体" pitchFamily="49" charset="-122"/>
              </a:rPr>
              <a:t>第一步：初始化</a:t>
            </a:r>
            <a:endParaRPr lang="en-US" altLang="zh-CN" sz="1700" dirty="0" smtClean="0">
              <a:solidFill>
                <a:schemeClr val="tx1"/>
              </a:solidFill>
              <a:latin typeface="黑体" pitchFamily="49" charset="-122"/>
              <a:ea typeface="黑体" pitchFamily="49" charset="-122"/>
            </a:endParaRPr>
          </a:p>
          <a:p>
            <a:pPr marL="0" indent="0">
              <a:lnSpc>
                <a:spcPct val="130000"/>
              </a:lnSpc>
              <a:spcBef>
                <a:spcPts val="0"/>
              </a:spcBef>
              <a:buNone/>
              <a:defRPr/>
            </a:pPr>
            <a:r>
              <a:rPr lang="zh-CN" altLang="en-US" sz="1700" dirty="0">
                <a:latin typeface="黑体" pitchFamily="49" charset="-122"/>
                <a:ea typeface="黑体" pitchFamily="49" charset="-122"/>
              </a:rPr>
              <a:t>  将族群初始化</a:t>
            </a:r>
            <a:r>
              <a:rPr lang="zh-TW" altLang="en-US" sz="1700" dirty="0">
                <a:latin typeface="黑体" pitchFamily="49" charset="-122"/>
                <a:ea typeface="黑体" pitchFamily="49" charset="-122"/>
              </a:rPr>
              <a:t>，</a:t>
            </a:r>
            <a:r>
              <a:rPr lang="zh-CN" altLang="en-US" sz="1700" dirty="0">
                <a:latin typeface="黑体" pitchFamily="49" charset="-122"/>
                <a:ea typeface="黑体" pitchFamily="49" charset="-122"/>
              </a:rPr>
              <a:t>以</a:t>
            </a:r>
            <a:r>
              <a:rPr lang="zh-CN" altLang="en-US" sz="1700" dirty="0">
                <a:solidFill>
                  <a:srgbClr val="FF0000"/>
                </a:solidFill>
                <a:latin typeface="黑体" pitchFamily="49" charset="-122"/>
                <a:ea typeface="黑体" pitchFamily="49" charset="-122"/>
              </a:rPr>
              <a:t>随机</a:t>
            </a:r>
            <a:r>
              <a:rPr lang="zh-TW" altLang="en-US" sz="1700" dirty="0">
                <a:latin typeface="黑体" pitchFamily="49" charset="-122"/>
                <a:ea typeface="黑体" pitchFamily="49" charset="-122"/>
              </a:rPr>
              <a:t>的方式求出每一</a:t>
            </a:r>
            <a:r>
              <a:rPr lang="zh-CN" altLang="en-US" sz="1700" dirty="0">
                <a:latin typeface="黑体" pitchFamily="49" charset="-122"/>
                <a:ea typeface="黑体" pitchFamily="49" charset="-122"/>
              </a:rPr>
              <a:t>粒子的</a:t>
            </a:r>
            <a:r>
              <a:rPr lang="zh-CN" altLang="en-US" sz="1700" dirty="0">
                <a:solidFill>
                  <a:srgbClr val="FF0000"/>
                </a:solidFill>
                <a:latin typeface="黑体" pitchFamily="49" charset="-122"/>
                <a:ea typeface="黑体" pitchFamily="49" charset="-122"/>
              </a:rPr>
              <a:t>初始位置</a:t>
            </a:r>
            <a:r>
              <a:rPr lang="zh-CN" altLang="en-US" sz="1700" dirty="0">
                <a:latin typeface="黑体" pitchFamily="49" charset="-122"/>
                <a:ea typeface="黑体" pitchFamily="49" charset="-122"/>
              </a:rPr>
              <a:t>与</a:t>
            </a:r>
            <a:r>
              <a:rPr lang="zh-CN" altLang="en-US" sz="1700" dirty="0">
                <a:solidFill>
                  <a:srgbClr val="FF0000"/>
                </a:solidFill>
                <a:latin typeface="黑体" pitchFamily="49" charset="-122"/>
                <a:ea typeface="黑体" pitchFamily="49" charset="-122"/>
              </a:rPr>
              <a:t>速度</a:t>
            </a:r>
            <a:r>
              <a:rPr lang="zh-CN" altLang="en-US" sz="1700" dirty="0">
                <a:latin typeface="黑体" pitchFamily="49" charset="-122"/>
                <a:ea typeface="黑体" pitchFamily="49" charset="-122"/>
              </a:rPr>
              <a:t>。</a:t>
            </a:r>
            <a:endParaRPr lang="en-US" altLang="zh-CN" sz="1700" dirty="0">
              <a:latin typeface="黑体" pitchFamily="49" charset="-122"/>
              <a:ea typeface="黑体" pitchFamily="49" charset="-122"/>
            </a:endParaRPr>
          </a:p>
          <a:p>
            <a:pPr marL="205740" indent="-205740">
              <a:lnSpc>
                <a:spcPct val="130000"/>
              </a:lnSpc>
              <a:spcBef>
                <a:spcPts val="0"/>
              </a:spcBef>
              <a:defRPr/>
            </a:pPr>
            <a:r>
              <a:rPr lang="zh-CN" altLang="en-US" sz="1700" dirty="0" smtClean="0">
                <a:solidFill>
                  <a:schemeClr val="tx1"/>
                </a:solidFill>
                <a:latin typeface="黑体" pitchFamily="49" charset="-122"/>
                <a:ea typeface="黑体" pitchFamily="49" charset="-122"/>
              </a:rPr>
              <a:t>第二步：计算</a:t>
            </a:r>
            <a:endParaRPr lang="en-US" altLang="zh-CN" sz="1700" dirty="0" smtClean="0">
              <a:solidFill>
                <a:schemeClr val="tx1"/>
              </a:solidFill>
              <a:latin typeface="黑体" pitchFamily="49" charset="-122"/>
              <a:ea typeface="黑体" pitchFamily="49" charset="-122"/>
            </a:endParaRPr>
          </a:p>
          <a:p>
            <a:pPr marL="0" lvl="3" indent="0">
              <a:lnSpc>
                <a:spcPct val="130000"/>
              </a:lnSpc>
              <a:spcBef>
                <a:spcPts val="0"/>
              </a:spcBef>
              <a:buNone/>
              <a:defRPr/>
            </a:pPr>
            <a:r>
              <a:rPr lang="zh-CN" altLang="en-US" sz="1700" dirty="0">
                <a:latin typeface="黑体" pitchFamily="49" charset="-122"/>
                <a:ea typeface="黑体" pitchFamily="49" charset="-122"/>
              </a:rPr>
              <a:t>  根据</a:t>
            </a:r>
            <a:r>
              <a:rPr lang="zh-CN" altLang="en-US" sz="1700" dirty="0">
                <a:solidFill>
                  <a:srgbClr val="FF0000"/>
                </a:solidFill>
                <a:latin typeface="黑体" pitchFamily="49" charset="-122"/>
                <a:ea typeface="黑体" pitchFamily="49" charset="-122"/>
              </a:rPr>
              <a:t>适应度函数</a:t>
            </a:r>
            <a:r>
              <a:rPr lang="zh-CN" altLang="en-US" sz="1700" dirty="0">
                <a:latin typeface="黑体" pitchFamily="49" charset="-122"/>
                <a:ea typeface="黑体" pitchFamily="49" charset="-122"/>
              </a:rPr>
              <a:t>计算</a:t>
            </a:r>
            <a:r>
              <a:rPr lang="zh-TW" altLang="en-US" sz="1700" dirty="0">
                <a:latin typeface="黑体" pitchFamily="49" charset="-122"/>
                <a:ea typeface="黑体" pitchFamily="49" charset="-122"/>
              </a:rPr>
              <a:t>出其</a:t>
            </a:r>
            <a:r>
              <a:rPr lang="zh-CN" altLang="en-US" sz="1700" dirty="0">
                <a:solidFill>
                  <a:srgbClr val="FF0000"/>
                </a:solidFill>
                <a:latin typeface="黑体" pitchFamily="49" charset="-122"/>
                <a:ea typeface="黑体" pitchFamily="49" charset="-122"/>
              </a:rPr>
              <a:t>适应值</a:t>
            </a:r>
            <a:r>
              <a:rPr lang="zh-CN" altLang="en-US" sz="1700" dirty="0">
                <a:latin typeface="黑体" pitchFamily="49" charset="-122"/>
                <a:ea typeface="黑体" pitchFamily="49" charset="-122"/>
              </a:rPr>
              <a:t>以作为判断每一粒子的</a:t>
            </a:r>
            <a:r>
              <a:rPr lang="zh-CN" altLang="en-US" sz="1700" dirty="0">
                <a:solidFill>
                  <a:srgbClr val="FF0000"/>
                </a:solidFill>
                <a:latin typeface="黑体" pitchFamily="49" charset="-122"/>
                <a:ea typeface="黑体" pitchFamily="49" charset="-122"/>
              </a:rPr>
              <a:t>好坏</a:t>
            </a:r>
            <a:r>
              <a:rPr lang="zh-TW" altLang="en-US" sz="1700" dirty="0">
                <a:latin typeface="黑体" pitchFamily="49" charset="-122"/>
                <a:ea typeface="黑体" pitchFamily="49" charset="-122"/>
              </a:rPr>
              <a:t>。</a:t>
            </a:r>
            <a:endParaRPr lang="en-US" altLang="zh-TW" sz="1700" dirty="0">
              <a:latin typeface="黑体" pitchFamily="49" charset="-122"/>
              <a:ea typeface="黑体" pitchFamily="49" charset="-122"/>
            </a:endParaRPr>
          </a:p>
          <a:p>
            <a:pPr marL="454343" lvl="4" indent="-214313">
              <a:lnSpc>
                <a:spcPct val="130000"/>
              </a:lnSpc>
              <a:spcBef>
                <a:spcPts val="0"/>
              </a:spcBef>
              <a:buFont typeface="Wingdings" pitchFamily="2" charset="2"/>
              <a:buChar char="Ø"/>
              <a:defRPr/>
            </a:pPr>
            <a:r>
              <a:rPr lang="zh-CN" altLang="en-US" sz="1700" dirty="0">
                <a:latin typeface="黑体" pitchFamily="49" charset="-122"/>
                <a:ea typeface="黑体" pitchFamily="49" charset="-122"/>
              </a:rPr>
              <a:t>找出</a:t>
            </a:r>
            <a:r>
              <a:rPr lang="zh-CN" altLang="en-US" sz="1700" dirty="0">
                <a:solidFill>
                  <a:srgbClr val="FF0000"/>
                </a:solidFill>
                <a:latin typeface="黑体" pitchFamily="49" charset="-122"/>
                <a:ea typeface="黑体" pitchFamily="49" charset="-122"/>
              </a:rPr>
              <a:t>个体极值点</a:t>
            </a:r>
            <a:r>
              <a:rPr lang="zh-CN" altLang="en-US" sz="1700" dirty="0">
                <a:latin typeface="黑体" pitchFamily="49" charset="-122"/>
                <a:ea typeface="黑体" pitchFamily="49" charset="-122"/>
              </a:rPr>
              <a:t>（</a:t>
            </a:r>
            <a:r>
              <a:rPr lang="en-US" altLang="zh-CN" sz="1700" dirty="0" err="1">
                <a:latin typeface="Times New Roman" pitchFamily="18" charset="0"/>
                <a:ea typeface="黑体" pitchFamily="49" charset="-122"/>
                <a:cs typeface="Times New Roman" pitchFamily="18" charset="0"/>
              </a:rPr>
              <a:t>Pbest</a:t>
            </a:r>
            <a:r>
              <a:rPr lang="zh-CN" altLang="en-US" sz="1700" dirty="0">
                <a:latin typeface="黑体" pitchFamily="49" charset="-122"/>
                <a:ea typeface="黑体" pitchFamily="49" charset="-122"/>
              </a:rPr>
              <a:t>）</a:t>
            </a:r>
            <a:endParaRPr lang="en-US" altLang="zh-CN" sz="1700" dirty="0">
              <a:latin typeface="黑体" pitchFamily="49" charset="-122"/>
              <a:ea typeface="黑体" pitchFamily="49" charset="-122"/>
            </a:endParaRPr>
          </a:p>
          <a:p>
            <a:pPr marL="240030" lvl="4" indent="0">
              <a:lnSpc>
                <a:spcPct val="130000"/>
              </a:lnSpc>
              <a:spcBef>
                <a:spcPts val="0"/>
              </a:spcBef>
              <a:buNone/>
              <a:defRPr/>
            </a:pPr>
            <a:r>
              <a:rPr lang="zh-TW" altLang="en-US" sz="1700" dirty="0">
                <a:latin typeface="黑体" pitchFamily="49" charset="-122"/>
                <a:ea typeface="黑体" pitchFamily="49" charset="-122"/>
              </a:rPr>
              <a:t>找出每</a:t>
            </a:r>
            <a:r>
              <a:rPr lang="zh-TW" altLang="en-US" sz="1700" dirty="0" smtClean="0">
                <a:latin typeface="黑体" pitchFamily="49" charset="-122"/>
                <a:ea typeface="黑体" pitchFamily="49" charset="-122"/>
              </a:rPr>
              <a:t>一</a:t>
            </a:r>
            <a:r>
              <a:rPr lang="zh-CN" altLang="en-US" sz="1700" dirty="0" smtClean="0">
                <a:latin typeface="黑体" pitchFamily="49" charset="-122"/>
                <a:ea typeface="黑体" pitchFamily="49" charset="-122"/>
              </a:rPr>
              <a:t>粒子</a:t>
            </a:r>
            <a:r>
              <a:rPr lang="zh-TW" altLang="en-US" sz="1700" dirty="0" smtClean="0">
                <a:latin typeface="黑体" pitchFamily="49" charset="-122"/>
                <a:ea typeface="黑体" pitchFamily="49" charset="-122"/>
              </a:rPr>
              <a:t>到</a:t>
            </a:r>
            <a:r>
              <a:rPr lang="zh-TW" altLang="en-US" sz="1700" dirty="0">
                <a:latin typeface="黑体" pitchFamily="49" charset="-122"/>
                <a:ea typeface="黑体" pitchFamily="49" charset="-122"/>
              </a:rPr>
              <a:t>目前</a:t>
            </a:r>
            <a:r>
              <a:rPr lang="zh-CN" altLang="en-US" sz="1700" dirty="0">
                <a:latin typeface="黑体" pitchFamily="49" charset="-122"/>
                <a:ea typeface="黑体" pitchFamily="49" charset="-122"/>
              </a:rPr>
              <a:t>为</a:t>
            </a:r>
            <a:r>
              <a:rPr lang="zh-TW" altLang="en-US" sz="1700" dirty="0">
                <a:latin typeface="黑体" pitchFamily="49" charset="-122"/>
                <a:ea typeface="黑体" pitchFamily="49" charset="-122"/>
              </a:rPr>
              <a:t>止的搜</a:t>
            </a:r>
            <a:r>
              <a:rPr lang="zh-CN" altLang="en-US" sz="1700" dirty="0">
                <a:latin typeface="黑体" pitchFamily="49" charset="-122"/>
                <a:ea typeface="黑体" pitchFamily="49" charset="-122"/>
              </a:rPr>
              <a:t>寻过</a:t>
            </a:r>
            <a:r>
              <a:rPr lang="zh-TW" altLang="en-US" sz="1700" dirty="0">
                <a:latin typeface="黑体" pitchFamily="49" charset="-122"/>
                <a:ea typeface="黑体" pitchFamily="49" charset="-122"/>
              </a:rPr>
              <a:t>程中最佳解，</a:t>
            </a:r>
            <a:r>
              <a:rPr lang="zh-CN" altLang="en-US" sz="1700" dirty="0">
                <a:latin typeface="黑体" pitchFamily="49" charset="-122"/>
                <a:ea typeface="黑体" pitchFamily="49" charset="-122"/>
              </a:rPr>
              <a:t>这个</a:t>
            </a:r>
            <a:r>
              <a:rPr lang="zh-TW" altLang="en-US" sz="1700" dirty="0">
                <a:latin typeface="黑体" pitchFamily="49" charset="-122"/>
                <a:ea typeface="黑体" pitchFamily="49" charset="-122"/>
              </a:rPr>
              <a:t>最佳解</a:t>
            </a:r>
            <a:r>
              <a:rPr lang="zh-CN" altLang="en-US" sz="1700" dirty="0">
                <a:latin typeface="黑体" pitchFamily="49" charset="-122"/>
                <a:ea typeface="黑体" pitchFamily="49" charset="-122"/>
              </a:rPr>
              <a:t>称为</a:t>
            </a:r>
            <a:r>
              <a:rPr lang="en-US" altLang="zh-TW" sz="1700" dirty="0" err="1">
                <a:latin typeface="黑体" pitchFamily="49" charset="-122"/>
                <a:ea typeface="黑体" pitchFamily="49" charset="-122"/>
              </a:rPr>
              <a:t>Pbest</a:t>
            </a:r>
            <a:r>
              <a:rPr lang="zh-CN" altLang="en-US" sz="1700" dirty="0">
                <a:latin typeface="黑体" pitchFamily="49" charset="-122"/>
                <a:ea typeface="黑体" pitchFamily="49" charset="-122"/>
              </a:rPr>
              <a:t>。</a:t>
            </a:r>
            <a:endParaRPr lang="en-US" altLang="zh-CN" sz="1700" dirty="0">
              <a:latin typeface="黑体" pitchFamily="49" charset="-122"/>
              <a:ea typeface="黑体" pitchFamily="49" charset="-122"/>
            </a:endParaRPr>
          </a:p>
          <a:p>
            <a:pPr marL="454343" lvl="4" indent="-214313">
              <a:lnSpc>
                <a:spcPct val="130000"/>
              </a:lnSpc>
              <a:spcBef>
                <a:spcPts val="0"/>
              </a:spcBef>
              <a:buFont typeface="Wingdings" pitchFamily="2" charset="2"/>
              <a:buChar char="Ø"/>
              <a:defRPr/>
            </a:pPr>
            <a:r>
              <a:rPr lang="zh-CN" altLang="en-US" sz="1700" dirty="0">
                <a:latin typeface="黑体" pitchFamily="49" charset="-122"/>
                <a:ea typeface="黑体" pitchFamily="49" charset="-122"/>
              </a:rPr>
              <a:t>找出</a:t>
            </a:r>
            <a:r>
              <a:rPr lang="zh-CN" altLang="en-US" sz="1700" dirty="0">
                <a:solidFill>
                  <a:srgbClr val="FF0000"/>
                </a:solidFill>
                <a:latin typeface="黑体" pitchFamily="49" charset="-122"/>
                <a:ea typeface="黑体" pitchFamily="49" charset="-122"/>
              </a:rPr>
              <a:t>全局极值点</a:t>
            </a:r>
            <a:r>
              <a:rPr lang="zh-CN" altLang="en-US" sz="1700" dirty="0" smtClean="0">
                <a:latin typeface="黑体" pitchFamily="49" charset="-122"/>
                <a:ea typeface="黑体" pitchFamily="49" charset="-122"/>
              </a:rPr>
              <a:t>（</a:t>
            </a:r>
            <a:r>
              <a:rPr lang="en-US" altLang="zh-CN" sz="1700" dirty="0" err="1" smtClean="0">
                <a:latin typeface="Times New Roman" pitchFamily="18" charset="0"/>
                <a:ea typeface="黑体" pitchFamily="49" charset="-122"/>
                <a:cs typeface="Times New Roman" pitchFamily="18" charset="0"/>
              </a:rPr>
              <a:t>Gbest</a:t>
            </a:r>
            <a:r>
              <a:rPr lang="zh-CN" altLang="en-US" sz="1700" dirty="0" smtClean="0">
                <a:latin typeface="黑体" pitchFamily="49" charset="-122"/>
                <a:ea typeface="黑体" pitchFamily="49" charset="-122"/>
              </a:rPr>
              <a:t>）</a:t>
            </a:r>
            <a:endParaRPr lang="en-US" altLang="zh-CN" sz="1700" dirty="0">
              <a:latin typeface="黑体" pitchFamily="49" charset="-122"/>
              <a:ea typeface="黑体" pitchFamily="49" charset="-122"/>
            </a:endParaRPr>
          </a:p>
          <a:p>
            <a:pPr marL="240030" lvl="4" indent="0">
              <a:lnSpc>
                <a:spcPct val="130000"/>
              </a:lnSpc>
              <a:spcBef>
                <a:spcPts val="0"/>
              </a:spcBef>
              <a:buNone/>
              <a:defRPr/>
            </a:pPr>
            <a:r>
              <a:rPr lang="zh-TW" altLang="en-US" sz="1700" dirty="0">
                <a:latin typeface="黑体" pitchFamily="49" charset="-122"/>
                <a:ea typeface="黑体" pitchFamily="49" charset="-122"/>
              </a:rPr>
              <a:t>找出</a:t>
            </a:r>
            <a:r>
              <a:rPr lang="zh-TW" altLang="en-US" sz="1700" dirty="0" smtClean="0">
                <a:latin typeface="黑体" pitchFamily="49" charset="-122"/>
                <a:ea typeface="黑体" pitchFamily="49" charset="-122"/>
              </a:rPr>
              <a:t>所有</a:t>
            </a:r>
            <a:r>
              <a:rPr lang="zh-CN" altLang="en-US" sz="1700" dirty="0">
                <a:latin typeface="黑体" pitchFamily="49" charset="-122"/>
                <a:ea typeface="黑体" pitchFamily="49" charset="-122"/>
              </a:rPr>
              <a:t>粒子</a:t>
            </a:r>
            <a:r>
              <a:rPr lang="zh-TW" altLang="en-US" sz="1700" dirty="0" smtClean="0">
                <a:latin typeface="黑体" pitchFamily="49" charset="-122"/>
                <a:ea typeface="黑体" pitchFamily="49" charset="-122"/>
              </a:rPr>
              <a:t>到</a:t>
            </a:r>
            <a:r>
              <a:rPr lang="zh-TW" altLang="en-US" sz="1700" dirty="0">
                <a:latin typeface="黑体" pitchFamily="49" charset="-122"/>
                <a:ea typeface="黑体" pitchFamily="49" charset="-122"/>
              </a:rPr>
              <a:t>目前</a:t>
            </a:r>
            <a:r>
              <a:rPr lang="zh-CN" altLang="en-US" sz="1700" dirty="0">
                <a:latin typeface="黑体" pitchFamily="49" charset="-122"/>
                <a:ea typeface="黑体" pitchFamily="49" charset="-122"/>
              </a:rPr>
              <a:t>为</a:t>
            </a:r>
            <a:r>
              <a:rPr lang="zh-TW" altLang="en-US" sz="1700" dirty="0">
                <a:latin typeface="黑体" pitchFamily="49" charset="-122"/>
                <a:ea typeface="黑体" pitchFamily="49" charset="-122"/>
              </a:rPr>
              <a:t>止所搜</a:t>
            </a:r>
            <a:r>
              <a:rPr lang="zh-CN" altLang="en-US" sz="1700" dirty="0">
                <a:latin typeface="黑体" pitchFamily="49" charset="-122"/>
                <a:ea typeface="黑体" pitchFamily="49" charset="-122"/>
              </a:rPr>
              <a:t>寻</a:t>
            </a:r>
            <a:r>
              <a:rPr lang="zh-TW" altLang="en-US" sz="1700" dirty="0">
                <a:latin typeface="黑体" pitchFamily="49" charset="-122"/>
                <a:ea typeface="黑体" pitchFamily="49" charset="-122"/>
              </a:rPr>
              <a:t>到的整</a:t>
            </a:r>
            <a:r>
              <a:rPr lang="zh-CN" altLang="en-US" sz="1700" dirty="0">
                <a:latin typeface="黑体" pitchFamily="49" charset="-122"/>
                <a:ea typeface="黑体" pitchFamily="49" charset="-122"/>
              </a:rPr>
              <a:t>体</a:t>
            </a:r>
            <a:r>
              <a:rPr lang="zh-TW" altLang="en-US" sz="1700" dirty="0">
                <a:latin typeface="黑体" pitchFamily="49" charset="-122"/>
                <a:ea typeface="黑体" pitchFamily="49" charset="-122"/>
              </a:rPr>
              <a:t>最佳解，此最佳解</a:t>
            </a:r>
            <a:r>
              <a:rPr lang="zh-CN" altLang="en-US" sz="1700" dirty="0">
                <a:latin typeface="黑体" pitchFamily="49" charset="-122"/>
                <a:ea typeface="黑体" pitchFamily="49" charset="-122"/>
              </a:rPr>
              <a:t>称为</a:t>
            </a:r>
            <a:r>
              <a:rPr lang="en-US" altLang="zh-TW" sz="1700" dirty="0" err="1">
                <a:latin typeface="黑体" pitchFamily="49" charset="-122"/>
                <a:ea typeface="黑体" pitchFamily="49" charset="-122"/>
              </a:rPr>
              <a:t>Gbest</a:t>
            </a:r>
            <a:r>
              <a:rPr lang="zh-TW" altLang="en-US" sz="1700" dirty="0">
                <a:latin typeface="黑体" pitchFamily="49" charset="-122"/>
                <a:ea typeface="黑体" pitchFamily="49" charset="-122"/>
              </a:rPr>
              <a:t>。</a:t>
            </a:r>
            <a:endParaRPr lang="en-US" altLang="zh-TW" sz="1700" dirty="0">
              <a:latin typeface="黑体" pitchFamily="49" charset="-122"/>
              <a:ea typeface="黑体" pitchFamily="49" charset="-122"/>
            </a:endParaRPr>
          </a:p>
          <a:p>
            <a:pPr marL="205740" lvl="3" indent="-205740">
              <a:lnSpc>
                <a:spcPct val="130000"/>
              </a:lnSpc>
              <a:spcBef>
                <a:spcPts val="0"/>
              </a:spcBef>
              <a:buFont typeface="Arial" panose="020B0604020202020204" pitchFamily="34" charset="0"/>
              <a:buChar char="•"/>
              <a:defRPr/>
            </a:pPr>
            <a:r>
              <a:rPr lang="zh-CN" altLang="en-US" sz="1700" dirty="0">
                <a:latin typeface="黑体" pitchFamily="49" charset="-122"/>
                <a:ea typeface="黑体" pitchFamily="49" charset="-122"/>
              </a:rPr>
              <a:t>第三步：更新速度和位置</a:t>
            </a:r>
            <a:endParaRPr lang="en-US" altLang="zh-CN" sz="1700" dirty="0">
              <a:latin typeface="黑体" pitchFamily="49" charset="-122"/>
              <a:ea typeface="黑体" pitchFamily="49" charset="-122"/>
            </a:endParaRPr>
          </a:p>
          <a:p>
            <a:pPr marL="240030" lvl="4" indent="0">
              <a:lnSpc>
                <a:spcPct val="130000"/>
              </a:lnSpc>
              <a:spcBef>
                <a:spcPts val="0"/>
              </a:spcBef>
              <a:buNone/>
              <a:defRPr/>
            </a:pPr>
            <a:r>
              <a:rPr lang="zh-CN" altLang="en-US" sz="1700" dirty="0">
                <a:latin typeface="黑体" pitchFamily="49" charset="-122"/>
                <a:ea typeface="黑体" pitchFamily="49" charset="-122"/>
              </a:rPr>
              <a:t>根据</a:t>
            </a:r>
            <a:r>
              <a:rPr lang="zh-TW" altLang="en-US" sz="1700" dirty="0">
                <a:latin typeface="黑体" pitchFamily="49" charset="-122"/>
                <a:ea typeface="黑体" pitchFamily="49" charset="-122"/>
              </a:rPr>
              <a:t>式</a:t>
            </a:r>
            <a:r>
              <a:rPr lang="en-US" altLang="zh-TW" sz="1700" dirty="0">
                <a:latin typeface="黑体" pitchFamily="49" charset="-122"/>
                <a:ea typeface="黑体" pitchFamily="49" charset="-122"/>
              </a:rPr>
              <a:t>①</a:t>
            </a:r>
            <a:r>
              <a:rPr lang="zh-CN" altLang="en-US" sz="1700" dirty="0">
                <a:latin typeface="黑体" pitchFamily="49" charset="-122"/>
                <a:ea typeface="黑体" pitchFamily="49" charset="-122"/>
              </a:rPr>
              <a:t>与</a:t>
            </a:r>
            <a:r>
              <a:rPr lang="zh-TW" altLang="en-US" sz="1700" dirty="0">
                <a:latin typeface="黑体" pitchFamily="49" charset="-122"/>
                <a:ea typeface="黑体" pitchFamily="49" charset="-122"/>
              </a:rPr>
              <a:t>式</a:t>
            </a:r>
            <a:r>
              <a:rPr lang="en-US" altLang="zh-TW" sz="1700" dirty="0">
                <a:latin typeface="黑体" pitchFamily="49" charset="-122"/>
                <a:ea typeface="黑体" pitchFamily="49" charset="-122"/>
              </a:rPr>
              <a:t>②</a:t>
            </a:r>
            <a:r>
              <a:rPr lang="zh-TW" altLang="en-US" sz="1700" dirty="0">
                <a:latin typeface="黑体" pitchFamily="49" charset="-122"/>
                <a:ea typeface="黑体" pitchFamily="49" charset="-122"/>
              </a:rPr>
              <a:t>更新每一</a:t>
            </a:r>
            <a:r>
              <a:rPr lang="zh-CN" altLang="en-US" sz="1700" dirty="0">
                <a:latin typeface="黑体" pitchFamily="49" charset="-122"/>
                <a:ea typeface="黑体" pitchFamily="49" charset="-122"/>
              </a:rPr>
              <a:t>粒子</a:t>
            </a:r>
            <a:r>
              <a:rPr lang="zh-TW" altLang="en-US" sz="1700" dirty="0">
                <a:latin typeface="黑体" pitchFamily="49" charset="-122"/>
                <a:ea typeface="黑体" pitchFamily="49" charset="-122"/>
              </a:rPr>
              <a:t>之</a:t>
            </a:r>
            <a:r>
              <a:rPr lang="zh-TW" altLang="en-US" sz="1700" dirty="0">
                <a:solidFill>
                  <a:srgbClr val="FF0000"/>
                </a:solidFill>
                <a:latin typeface="黑体" pitchFamily="49" charset="-122"/>
                <a:ea typeface="黑体" pitchFamily="49" charset="-122"/>
              </a:rPr>
              <a:t>速度</a:t>
            </a:r>
            <a:r>
              <a:rPr lang="zh-CN" altLang="en-US" sz="1700" dirty="0">
                <a:latin typeface="黑体" pitchFamily="49" charset="-122"/>
                <a:ea typeface="黑体" pitchFamily="49" charset="-122"/>
              </a:rPr>
              <a:t>与</a:t>
            </a:r>
            <a:r>
              <a:rPr lang="zh-TW" altLang="en-US" sz="1700" dirty="0">
                <a:solidFill>
                  <a:srgbClr val="FF0000"/>
                </a:solidFill>
                <a:latin typeface="黑体" pitchFamily="49" charset="-122"/>
                <a:ea typeface="黑体" pitchFamily="49" charset="-122"/>
              </a:rPr>
              <a:t>位置</a:t>
            </a:r>
            <a:r>
              <a:rPr lang="zh-TW" altLang="en-US" sz="1700" dirty="0">
                <a:latin typeface="黑体" pitchFamily="49" charset="-122"/>
                <a:ea typeface="黑体" pitchFamily="49" charset="-122"/>
              </a:rPr>
              <a:t>。</a:t>
            </a:r>
            <a:endParaRPr lang="en-US" altLang="zh-TW" sz="1700" dirty="0">
              <a:latin typeface="黑体" pitchFamily="49" charset="-122"/>
              <a:ea typeface="黑体" pitchFamily="49" charset="-122"/>
            </a:endParaRPr>
          </a:p>
          <a:p>
            <a:pPr marL="240030" lvl="4" indent="0">
              <a:lnSpc>
                <a:spcPct val="130000"/>
              </a:lnSpc>
              <a:spcBef>
                <a:spcPts val="0"/>
              </a:spcBef>
              <a:buNone/>
              <a:defRPr/>
            </a:pPr>
            <a:r>
              <a:rPr lang="zh-TW" altLang="en-US" sz="1700" dirty="0">
                <a:latin typeface="黑体" pitchFamily="49" charset="-122"/>
                <a:ea typeface="黑体" pitchFamily="49" charset="-122"/>
              </a:rPr>
              <a:t>回到</a:t>
            </a:r>
            <a:r>
              <a:rPr lang="zh-CN" altLang="en-US" sz="1700" dirty="0">
                <a:latin typeface="黑体" pitchFamily="49" charset="-122"/>
                <a:ea typeface="黑体" pitchFamily="49" charset="-122"/>
              </a:rPr>
              <a:t>步骤二</a:t>
            </a:r>
            <a:r>
              <a:rPr lang="en-US" altLang="zh-TW" sz="1700" dirty="0">
                <a:latin typeface="黑体" pitchFamily="49" charset="-122"/>
                <a:ea typeface="黑体" pitchFamily="49" charset="-122"/>
              </a:rPr>
              <a:t>. </a:t>
            </a:r>
            <a:r>
              <a:rPr lang="zh-CN" altLang="en-US" sz="1700" dirty="0">
                <a:latin typeface="黑体" pitchFamily="49" charset="-122"/>
                <a:ea typeface="黑体" pitchFamily="49" charset="-122"/>
              </a:rPr>
              <a:t>继续执行</a:t>
            </a:r>
            <a:r>
              <a:rPr lang="zh-TW" altLang="en-US" sz="1700" dirty="0">
                <a:latin typeface="黑体" pitchFamily="49" charset="-122"/>
                <a:ea typeface="黑体" pitchFamily="49" charset="-122"/>
              </a:rPr>
              <a:t>，直到</a:t>
            </a:r>
            <a:r>
              <a:rPr lang="zh-CN" altLang="en-US" sz="1700" dirty="0">
                <a:latin typeface="黑体" pitchFamily="49" charset="-122"/>
                <a:ea typeface="黑体" pitchFamily="49" charset="-122"/>
              </a:rPr>
              <a:t>获</a:t>
            </a:r>
            <a:r>
              <a:rPr lang="zh-TW" altLang="en-US" sz="1700" dirty="0">
                <a:latin typeface="黑体" pitchFamily="49" charset="-122"/>
                <a:ea typeface="黑体" pitchFamily="49" charset="-122"/>
              </a:rPr>
              <a:t>得一</a:t>
            </a:r>
            <a:r>
              <a:rPr lang="zh-CN" altLang="en-US" sz="1700" dirty="0">
                <a:latin typeface="黑体" pitchFamily="49" charset="-122"/>
                <a:ea typeface="黑体" pitchFamily="49" charset="-122"/>
              </a:rPr>
              <a:t>个</a:t>
            </a:r>
            <a:r>
              <a:rPr lang="zh-TW" altLang="en-US" sz="1700" dirty="0">
                <a:latin typeface="黑体" pitchFamily="49" charset="-122"/>
                <a:ea typeface="黑体" pitchFamily="49" charset="-122"/>
              </a:rPr>
              <a:t>令人</a:t>
            </a:r>
            <a:r>
              <a:rPr lang="zh-CN" altLang="en-US" sz="1700" dirty="0">
                <a:latin typeface="黑体" pitchFamily="49" charset="-122"/>
                <a:ea typeface="黑体" pitchFamily="49" charset="-122"/>
              </a:rPr>
              <a:t>满</a:t>
            </a:r>
            <a:r>
              <a:rPr lang="zh-TW" altLang="en-US" sz="1700" dirty="0">
                <a:latin typeface="黑体" pitchFamily="49" charset="-122"/>
                <a:ea typeface="黑体" pitchFamily="49" charset="-122"/>
              </a:rPr>
              <a:t>意的</a:t>
            </a:r>
            <a:r>
              <a:rPr lang="zh-CN" altLang="en-US" sz="1700" dirty="0">
                <a:latin typeface="黑体" pitchFamily="49" charset="-122"/>
                <a:ea typeface="黑体" pitchFamily="49" charset="-122"/>
              </a:rPr>
              <a:t>结</a:t>
            </a:r>
            <a:r>
              <a:rPr lang="zh-TW" altLang="en-US" sz="1700" dirty="0">
                <a:latin typeface="黑体" pitchFamily="49" charset="-122"/>
                <a:ea typeface="黑体" pitchFamily="49" charset="-122"/>
              </a:rPr>
              <a:t>果或符合</a:t>
            </a:r>
            <a:r>
              <a:rPr lang="zh-CN" altLang="en-US" sz="1700" dirty="0">
                <a:latin typeface="黑体" pitchFamily="49" charset="-122"/>
                <a:ea typeface="黑体" pitchFamily="49" charset="-122"/>
              </a:rPr>
              <a:t>终止条件</a:t>
            </a:r>
            <a:r>
              <a:rPr lang="zh-TW" altLang="en-US" sz="1700" dirty="0">
                <a:latin typeface="黑体" pitchFamily="49" charset="-122"/>
                <a:ea typeface="黑体" pitchFamily="49" charset="-122"/>
              </a:rPr>
              <a:t>。</a:t>
            </a:r>
          </a:p>
          <a:p>
            <a:pPr marL="240030" lvl="4" indent="0">
              <a:lnSpc>
                <a:spcPct val="130000"/>
              </a:lnSpc>
              <a:spcBef>
                <a:spcPts val="0"/>
              </a:spcBef>
              <a:buNone/>
              <a:defRPr/>
            </a:pPr>
            <a:endParaRPr lang="zh-TW" altLang="en-US" sz="1700" dirty="0">
              <a:latin typeface="黑体" pitchFamily="49" charset="-122"/>
              <a:ea typeface="黑体" pitchFamily="49" charset="-122"/>
            </a:endParaRPr>
          </a:p>
          <a:p>
            <a:pPr marL="0" indent="0">
              <a:lnSpc>
                <a:spcPct val="130000"/>
              </a:lnSpc>
              <a:spcBef>
                <a:spcPts val="0"/>
              </a:spcBef>
              <a:buNone/>
              <a:defRPr/>
            </a:pPr>
            <a:endParaRPr lang="en-US" altLang="zh-CN" sz="1700" dirty="0">
              <a:latin typeface="黑体" pitchFamily="49" charset="-122"/>
              <a:ea typeface="黑体" pitchFamily="49" charset="-122"/>
            </a:endParaRPr>
          </a:p>
          <a:p>
            <a:pPr marL="205740" indent="-205740">
              <a:lnSpc>
                <a:spcPct val="130000"/>
              </a:lnSpc>
              <a:spcBef>
                <a:spcPts val="0"/>
              </a:spcBef>
              <a:defRPr/>
            </a:pPr>
            <a:endParaRPr lang="zh-CN" altLang="en-US" sz="1700" dirty="0">
              <a:latin typeface="黑体" pitchFamily="49" charset="-122"/>
              <a:ea typeface="黑体" pitchFamily="49" charset="-122"/>
            </a:endParaRPr>
          </a:p>
        </p:txBody>
      </p:sp>
    </p:spTree>
    <p:extLst>
      <p:ext uri="{BB962C8B-B14F-4D97-AF65-F5344CB8AC3E}">
        <p14:creationId xmlns:p14="http://schemas.microsoft.com/office/powerpoint/2010/main" val="5948662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242" name="Rectangle 2"/>
          <p:cNvSpPr>
            <a:spLocks noGrp="1" noChangeArrowheads="1"/>
          </p:cNvSpPr>
          <p:nvPr>
            <p:ph type="title" idx="4294967295"/>
          </p:nvPr>
        </p:nvSpPr>
        <p:spPr>
          <a:xfrm>
            <a:off x="328067" y="197676"/>
            <a:ext cx="6172200" cy="565150"/>
          </a:xfrm>
          <a:prstGeom prst="rect">
            <a:avLst/>
          </a:prstGeom>
        </p:spPr>
        <p:txBody>
          <a:bodyPr>
            <a:normAutofit/>
          </a:bodyPr>
          <a:lstStyle/>
          <a:p>
            <a:pPr eaLnBrk="1" hangingPunct="1"/>
            <a:r>
              <a:rPr lang="zh-CN" altLang="en-US" sz="2000" dirty="0" smtClean="0"/>
              <a:t>粒子群优化算法示例</a:t>
            </a:r>
          </a:p>
        </p:txBody>
      </p:sp>
      <p:pic>
        <p:nvPicPr>
          <p:cNvPr id="4" name="图片 3"/>
          <p:cNvPicPr>
            <a:picLocks noChangeAspect="1"/>
          </p:cNvPicPr>
          <p:nvPr/>
        </p:nvPicPr>
        <p:blipFill>
          <a:blip r:embed="rId6"/>
          <a:stretch>
            <a:fillRect/>
          </a:stretch>
        </p:blipFill>
        <p:spPr>
          <a:xfrm>
            <a:off x="1988840" y="944063"/>
            <a:ext cx="2850654" cy="844746"/>
          </a:xfrm>
          <a:prstGeom prst="rect">
            <a:avLst/>
          </a:prstGeom>
        </p:spPr>
      </p:pic>
      <p:sp>
        <p:nvSpPr>
          <p:cNvPr id="5" name="文本框 4"/>
          <p:cNvSpPr txBox="1"/>
          <p:nvPr/>
        </p:nvSpPr>
        <p:spPr>
          <a:xfrm>
            <a:off x="332120" y="997104"/>
            <a:ext cx="1948805" cy="369332"/>
          </a:xfrm>
          <a:prstGeom prst="rect">
            <a:avLst/>
          </a:prstGeom>
          <a:noFill/>
        </p:spPr>
        <p:txBody>
          <a:bodyPr wrap="square" rtlCol="0">
            <a:spAutoFit/>
          </a:bodyPr>
          <a:lstStyle/>
          <a:p>
            <a:r>
              <a:rPr lang="zh-CN" altLang="en-US" dirty="0" smtClean="0"/>
              <a:t>求最大值：</a:t>
            </a:r>
            <a:endParaRPr lang="zh-CN" altLang="en-US" dirty="0"/>
          </a:p>
        </p:txBody>
      </p:sp>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712" y="1970046"/>
            <a:ext cx="4797152" cy="2678410"/>
          </a:xfrm>
          <a:prstGeom prst="rect">
            <a:avLst/>
          </a:prstGeom>
        </p:spPr>
      </p:pic>
    </p:spTree>
    <p:custDataLst>
      <p:tags r:id="rId2"/>
    </p:custDataLst>
    <p:controls>
      <mc:AlternateContent xmlns:mc="http://schemas.openxmlformats.org/markup-compatibility/2006">
        <mc:Choice xmlns:v="urn:schemas-microsoft-com:vml" Requires="v">
          <p:control spid="6160" name="ShockwaveFlash1" r:id="rId3" imgW="3402000" imgH="3619440"/>
        </mc:Choice>
        <mc:Fallback>
          <p:control name="ShockwaveFlash1" r:id="rId3" imgW="3402000" imgH="3619440">
            <p:pic>
              <p:nvPicPr>
                <p:cNvPr id="138245" name="ShockwaveFlash1"/>
                <p:cNvPicPr preferRelativeResize="0">
                  <a:picLocks noChangeArrowheads="1" noChangeShapeType="1"/>
                </p:cNvPicPr>
                <p:nvPr/>
              </p:nvPicPr>
              <p:blipFill>
                <a:blip r:embed="rId8"/>
                <a:srcRect/>
                <a:stretch>
                  <a:fillRect/>
                </a:stretch>
              </p:blipFill>
              <p:spPr bwMode="auto">
                <a:xfrm>
                  <a:off x="839" y="1026"/>
                  <a:ext cx="2858" cy="3039"/>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8659978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575" y="166687"/>
            <a:ext cx="5276850" cy="4810125"/>
          </a:xfrm>
          <a:prstGeom prst="rect">
            <a:avLst/>
          </a:prstGeom>
        </p:spPr>
      </p:pic>
    </p:spTree>
    <p:extLst>
      <p:ext uri="{BB962C8B-B14F-4D97-AF65-F5344CB8AC3E}">
        <p14:creationId xmlns:p14="http://schemas.microsoft.com/office/powerpoint/2010/main" val="1622440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632" y="103287"/>
            <a:ext cx="6552728" cy="5078313"/>
          </a:xfrm>
          <a:prstGeom prst="rect">
            <a:avLst/>
          </a:prstGeom>
        </p:spPr>
        <p:txBody>
          <a:bodyPr wrap="square">
            <a:spAutoFit/>
          </a:bodyPr>
          <a:lstStyle/>
          <a:p>
            <a:r>
              <a:rPr lang="zh-CN" altLang="en-US" b="1" dirty="0">
                <a:solidFill>
                  <a:srgbClr val="4F4F4F"/>
                </a:solidFill>
                <a:latin typeface="PingFang SC"/>
              </a:rPr>
              <a:t>与遗传算法的对比</a:t>
            </a:r>
          </a:p>
          <a:p>
            <a:pPr algn="just"/>
            <a:r>
              <a:rPr lang="zh-CN" altLang="en-US" dirty="0" smtClean="0">
                <a:solidFill>
                  <a:srgbClr val="4F4F4F"/>
                </a:solidFill>
                <a:latin typeface="-apple-system"/>
              </a:rPr>
              <a:t> 粒子</a:t>
            </a:r>
            <a:r>
              <a:rPr lang="zh-CN" altLang="en-US" dirty="0">
                <a:solidFill>
                  <a:srgbClr val="4F4F4F"/>
                </a:solidFill>
                <a:latin typeface="-apple-system"/>
              </a:rPr>
              <a:t>群算法相比于遗传算法更加的简单易懂，其调节参数</a:t>
            </a:r>
            <a:r>
              <a:rPr lang="zh-CN" altLang="en-US" dirty="0" smtClean="0">
                <a:solidFill>
                  <a:srgbClr val="4F4F4F"/>
                </a:solidFill>
                <a:latin typeface="-apple-system"/>
              </a:rPr>
              <a:t>较少</a:t>
            </a:r>
            <a:endParaRPr lang="en-US" altLang="zh-CN" dirty="0" smtClean="0">
              <a:solidFill>
                <a:srgbClr val="4F4F4F"/>
              </a:solidFill>
              <a:latin typeface="-apple-system"/>
            </a:endParaRPr>
          </a:p>
          <a:p>
            <a:pPr algn="just"/>
            <a:endParaRPr lang="en-US" altLang="zh-CN" dirty="0" smtClean="0">
              <a:solidFill>
                <a:srgbClr val="4F4F4F"/>
              </a:solidFill>
              <a:latin typeface="-apple-system"/>
            </a:endParaRPr>
          </a:p>
          <a:p>
            <a:pPr algn="just"/>
            <a:r>
              <a:rPr lang="zh-CN" altLang="en-US" dirty="0">
                <a:solidFill>
                  <a:srgbClr val="4F4F4F"/>
                </a:solidFill>
                <a:latin typeface="-apple-system"/>
              </a:rPr>
              <a:t>相似点：</a:t>
            </a:r>
          </a:p>
          <a:p>
            <a:pPr>
              <a:buFont typeface="Arial" panose="020B0604020202020204" pitchFamily="34" charset="0"/>
              <a:buChar char="•"/>
            </a:pPr>
            <a:r>
              <a:rPr lang="zh-CN" altLang="en-US" dirty="0">
                <a:solidFill>
                  <a:srgbClr val="454545"/>
                </a:solidFill>
                <a:latin typeface="-apple-system"/>
              </a:rPr>
              <a:t>它们都是仿生算法，求解过程中存在多个解，因此都可以进行并行运算</a:t>
            </a:r>
          </a:p>
          <a:p>
            <a:pPr>
              <a:buFont typeface="Arial" panose="020B0604020202020204" pitchFamily="34" charset="0"/>
              <a:buChar char="•"/>
            </a:pPr>
            <a:r>
              <a:rPr lang="zh-CN" altLang="en-US" dirty="0">
                <a:solidFill>
                  <a:srgbClr val="454545"/>
                </a:solidFill>
                <a:latin typeface="-apple-system"/>
              </a:rPr>
              <a:t>个体的适配信息进行搜索，因此不受函数约束条件的限制，如连续性、可导性等。</a:t>
            </a:r>
          </a:p>
          <a:p>
            <a:pPr algn="just"/>
            <a:endParaRPr lang="en-US" altLang="zh-CN" dirty="0" smtClean="0">
              <a:solidFill>
                <a:srgbClr val="4F4F4F"/>
              </a:solidFill>
              <a:latin typeface="-apple-system"/>
            </a:endParaRPr>
          </a:p>
          <a:p>
            <a:pPr algn="just"/>
            <a:r>
              <a:rPr lang="zh-CN" altLang="en-US" dirty="0" smtClean="0">
                <a:solidFill>
                  <a:srgbClr val="4F4F4F"/>
                </a:solidFill>
                <a:latin typeface="-apple-system"/>
              </a:rPr>
              <a:t>不同点</a:t>
            </a:r>
            <a:r>
              <a:rPr lang="zh-CN" altLang="en-US" dirty="0">
                <a:solidFill>
                  <a:srgbClr val="4F4F4F"/>
                </a:solidFill>
                <a:latin typeface="-apple-system"/>
              </a:rPr>
              <a:t>：</a:t>
            </a:r>
          </a:p>
          <a:p>
            <a:pPr>
              <a:buFont typeface="Arial" panose="020B0604020202020204" pitchFamily="34" charset="0"/>
              <a:buChar char="•"/>
            </a:pPr>
            <a:r>
              <a:rPr lang="en-US" altLang="zh-CN" dirty="0">
                <a:solidFill>
                  <a:srgbClr val="454545"/>
                </a:solidFill>
                <a:latin typeface="-apple-system"/>
              </a:rPr>
              <a:t>PSO</a:t>
            </a:r>
            <a:r>
              <a:rPr lang="zh-CN" altLang="en-US" dirty="0">
                <a:solidFill>
                  <a:srgbClr val="454545"/>
                </a:solidFill>
                <a:latin typeface="-apple-system"/>
              </a:rPr>
              <a:t>由于不需要编码，没有</a:t>
            </a:r>
            <a:r>
              <a:rPr lang="en-US" altLang="zh-CN" dirty="0">
                <a:solidFill>
                  <a:srgbClr val="454545"/>
                </a:solidFill>
                <a:latin typeface="-apple-system"/>
              </a:rPr>
              <a:t>GA</a:t>
            </a:r>
            <a:r>
              <a:rPr lang="zh-CN" altLang="en-US" dirty="0">
                <a:solidFill>
                  <a:srgbClr val="454545"/>
                </a:solidFill>
                <a:latin typeface="-apple-system"/>
              </a:rPr>
              <a:t>算法中由于编码带来的求解精度限制</a:t>
            </a:r>
          </a:p>
          <a:p>
            <a:pPr>
              <a:buFont typeface="Arial" panose="020B0604020202020204" pitchFamily="34" charset="0"/>
              <a:buChar char="•"/>
            </a:pPr>
            <a:r>
              <a:rPr lang="zh-CN" altLang="en-US" dirty="0">
                <a:solidFill>
                  <a:srgbClr val="454545"/>
                </a:solidFill>
                <a:latin typeface="-apple-system"/>
              </a:rPr>
              <a:t>在</a:t>
            </a:r>
            <a:r>
              <a:rPr lang="en-US" altLang="zh-CN" dirty="0">
                <a:solidFill>
                  <a:srgbClr val="454545"/>
                </a:solidFill>
                <a:latin typeface="-apple-system"/>
              </a:rPr>
              <a:t>GA</a:t>
            </a:r>
            <a:r>
              <a:rPr lang="zh-CN" altLang="en-US" dirty="0">
                <a:solidFill>
                  <a:srgbClr val="454545"/>
                </a:solidFill>
                <a:latin typeface="-apple-system"/>
              </a:rPr>
              <a:t>算法中，染色体之间共享信息，所以整个种群的移动是比较均匀地向最优区域移动。</a:t>
            </a:r>
            <a:r>
              <a:rPr lang="en-US" altLang="zh-CN" dirty="0">
                <a:solidFill>
                  <a:srgbClr val="454545"/>
                </a:solidFill>
                <a:latin typeface="-apple-system"/>
              </a:rPr>
              <a:t>PSO</a:t>
            </a:r>
            <a:r>
              <a:rPr lang="zh-CN" altLang="en-US" dirty="0">
                <a:solidFill>
                  <a:srgbClr val="454545"/>
                </a:solidFill>
                <a:latin typeface="-apple-system"/>
              </a:rPr>
              <a:t>中的粒子通过当前搜索到最优点进行共享信息，很大程度上这是一种单项信息共享机制，整个搜索更新过程是跟随当前最优解的过程。在大多数情况下，所有粒子可能比遗传算法中的进化个体以更快速度收敛于最优解</a:t>
            </a:r>
            <a:r>
              <a:rPr lang="zh-CN" altLang="en-US" dirty="0" smtClean="0">
                <a:solidFill>
                  <a:srgbClr val="454545"/>
                </a:solidFill>
                <a:latin typeface="-apple-system"/>
              </a:rPr>
              <a:t>。</a:t>
            </a:r>
            <a:endParaRPr lang="zh-CN" altLang="en-US" dirty="0">
              <a:solidFill>
                <a:srgbClr val="454545"/>
              </a:solidFill>
              <a:latin typeface="-apple-system"/>
            </a:endParaRPr>
          </a:p>
        </p:txBody>
      </p:sp>
    </p:spTree>
    <p:extLst>
      <p:ext uri="{BB962C8B-B14F-4D97-AF65-F5344CB8AC3E}">
        <p14:creationId xmlns:p14="http://schemas.microsoft.com/office/powerpoint/2010/main" val="7050028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556792" y="1131590"/>
            <a:ext cx="4374356" cy="2251472"/>
          </a:xfrm>
          <a:prstGeom prst="rect">
            <a:avLst/>
          </a:prstGeom>
        </p:spPr>
        <p:txBody>
          <a:bodyPr/>
          <a:lstStyle>
            <a:lvl1pPr algn="ctr" defTabSz="685800" rtl="0" eaLnBrk="1" latinLnBrk="1" hangingPunct="1">
              <a:spcBef>
                <a:spcPct val="0"/>
              </a:spcBef>
              <a:buNone/>
              <a:defRPr sz="3300" kern="1200">
                <a:solidFill>
                  <a:schemeClr val="tx1"/>
                </a:solidFill>
                <a:latin typeface="+mj-lt"/>
                <a:ea typeface="+mj-ea"/>
                <a:cs typeface="+mj-cs"/>
              </a:defRPr>
            </a:lvl1pPr>
          </a:lstStyle>
          <a:p>
            <a:r>
              <a:rPr lang="zh-CN" altLang="en-US" sz="13950" smtClean="0">
                <a:solidFill>
                  <a:srgbClr val="FF0000"/>
                </a:solidFill>
                <a:ea typeface="华文行楷" panose="02010800040101010101" pitchFamily="2" charset="-122"/>
              </a:rPr>
              <a:t>群？</a:t>
            </a:r>
            <a:endParaRPr lang="zh-CN" altLang="en-US" sz="13950">
              <a:solidFill>
                <a:srgbClr val="FF0000"/>
              </a:solidFill>
              <a:ea typeface="华文行楷" panose="02010800040101010101" pitchFamily="2" charset="-122"/>
            </a:endParaRPr>
          </a:p>
        </p:txBody>
      </p:sp>
      <p:pic>
        <p:nvPicPr>
          <p:cNvPr id="3" name="Picture 3" descr="article-0-0081F42E000004B0-833_468x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95" y="645815"/>
            <a:ext cx="3343275"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W0201012085963853119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092" y="1373287"/>
            <a:ext cx="2628900"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1d777317b2d4cb6921a4e9c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1186" y="158849"/>
            <a:ext cx="3390900"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20076924744150_2"/>
          <p:cNvPicPr>
            <a:picLocks noChangeAspect="1" noChangeArrowheads="1"/>
          </p:cNvPicPr>
          <p:nvPr/>
        </p:nvPicPr>
        <p:blipFill>
          <a:blip r:embed="rId6">
            <a:extLst>
              <a:ext uri="{28A0092B-C50C-407E-A947-70E740481C1C}">
                <a14:useLocalDpi xmlns:a14="http://schemas.microsoft.com/office/drawing/2010/main" val="0"/>
              </a:ext>
            </a:extLst>
          </a:blip>
          <a:srcRect l="5400" t="4875" b="10498"/>
          <a:stretch>
            <a:fillRect/>
          </a:stretch>
        </p:blipFill>
        <p:spPr bwMode="auto">
          <a:xfrm>
            <a:off x="2150914" y="1887637"/>
            <a:ext cx="4589860" cy="275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172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style.rotation</p:attrName>
                                        </p:attrNameLst>
                                      </p:cBhvr>
                                      <p:tavLst>
                                        <p:tav tm="0">
                                          <p:val>
                                            <p:fltVal val="720"/>
                                          </p:val>
                                        </p:tav>
                                        <p:tav tm="100000">
                                          <p:val>
                                            <p:fltVal val="0"/>
                                          </p:val>
                                        </p:tav>
                                      </p:tavLst>
                                    </p:anim>
                                    <p:anim calcmode="lin" valueType="num">
                                      <p:cBhvr>
                                        <p:cTn id="9" dur="2000" fill="hold"/>
                                        <p:tgtEl>
                                          <p:spTgt spid="2"/>
                                        </p:tgtEl>
                                        <p:attrNameLst>
                                          <p:attrName>ppt_h</p:attrName>
                                        </p:attrNameLst>
                                      </p:cBhvr>
                                      <p:tavLst>
                                        <p:tav tm="0">
                                          <p:val>
                                            <p:fltVal val="0"/>
                                          </p:val>
                                        </p:tav>
                                        <p:tav tm="100000">
                                          <p:val>
                                            <p:strVal val="#ppt_h"/>
                                          </p:val>
                                        </p:tav>
                                      </p:tavLst>
                                    </p:anim>
                                    <p:anim calcmode="lin" valueType="num">
                                      <p:cBhvr>
                                        <p:cTn id="10" dur="2000" fill="hold"/>
                                        <p:tgtEl>
                                          <p:spTgt spid="2"/>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type="title" idx="4294967295"/>
          </p:nvPr>
        </p:nvSpPr>
        <p:spPr>
          <a:xfrm>
            <a:off x="260648" y="68262"/>
            <a:ext cx="5845175" cy="522288"/>
          </a:xfrm>
          <a:prstGeom prst="rect">
            <a:avLst/>
          </a:prstGeom>
          <a:noFill/>
        </p:spPr>
        <p:txBody>
          <a:bodyPr>
            <a:normAutofit/>
          </a:bodyPr>
          <a:lstStyle/>
          <a:p>
            <a:r>
              <a:rPr lang="zh-CN" altLang="en-US" sz="2000" dirty="0"/>
              <a:t>粒子群优化算法的应用</a:t>
            </a:r>
          </a:p>
        </p:txBody>
      </p:sp>
      <p:sp>
        <p:nvSpPr>
          <p:cNvPr id="140290" name="Rectangle 2"/>
          <p:cNvSpPr>
            <a:spLocks noGrp="1" noChangeArrowheads="1"/>
          </p:cNvSpPr>
          <p:nvPr>
            <p:ph type="body" sz="quarter" idx="4294967295"/>
          </p:nvPr>
        </p:nvSpPr>
        <p:spPr>
          <a:xfrm>
            <a:off x="30997" y="810873"/>
            <a:ext cx="6048375" cy="331788"/>
          </a:xfrm>
          <a:prstGeom prst="rect">
            <a:avLst/>
          </a:prstGeom>
        </p:spPr>
        <p:txBody>
          <a:bodyPr>
            <a:normAutofit fontScale="92500" lnSpcReduction="20000"/>
          </a:bodyPr>
          <a:lstStyle/>
          <a:p>
            <a:pPr eaLnBrk="1" hangingPunct="1"/>
            <a:r>
              <a:rPr lang="zh-CN" altLang="en-US" sz="2000" dirty="0" smtClean="0"/>
              <a:t>广泛运用在各类优化问题上</a:t>
            </a:r>
          </a:p>
        </p:txBody>
      </p:sp>
      <p:pic>
        <p:nvPicPr>
          <p:cNvPr id="769028" name="Picture 4" descr="32bb9c8b6b4e6793fd1f10b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41" y="928746"/>
            <a:ext cx="2483644" cy="1702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9029" name="Picture 5" descr="01000000000000119087649625158_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41" y="2859782"/>
            <a:ext cx="2537222"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9030" name="Rectangle 6"/>
          <p:cNvSpPr>
            <a:spLocks noChangeArrowheads="1"/>
          </p:cNvSpPr>
          <p:nvPr/>
        </p:nvSpPr>
        <p:spPr bwMode="auto">
          <a:xfrm>
            <a:off x="48563" y="1449643"/>
            <a:ext cx="3951978" cy="3332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r>
              <a:rPr lang="zh-CN" altLang="en-US" sz="2000" dirty="0"/>
              <a:t>在军事领域中的应用</a:t>
            </a:r>
          </a:p>
          <a:p>
            <a:pPr lvl="1" eaLnBrk="1" hangingPunct="1"/>
            <a:r>
              <a:rPr lang="zh-CN" altLang="en-US" sz="2000" dirty="0"/>
              <a:t>对巡航导弹的飞行高度进行优化</a:t>
            </a:r>
          </a:p>
          <a:p>
            <a:pPr lvl="2" eaLnBrk="1" hangingPunct="1"/>
            <a:r>
              <a:rPr lang="zh-CN" altLang="en-US" dirty="0"/>
              <a:t>不同飞行高度对巡航导弹的撞地概率和突破防空系统的成功概率有较大的影响</a:t>
            </a:r>
            <a:r>
              <a:rPr lang="en-US" altLang="zh-CN" dirty="0"/>
              <a:t>,</a:t>
            </a:r>
            <a:r>
              <a:rPr lang="zh-CN" altLang="en-US" dirty="0"/>
              <a:t>通过优化可以得到在突防阶段损失最小的最佳飞行高度。</a:t>
            </a:r>
          </a:p>
        </p:txBody>
      </p:sp>
    </p:spTree>
    <p:custDataLst>
      <p:tags r:id="rId1"/>
    </p:custDataLst>
    <p:extLst>
      <p:ext uri="{BB962C8B-B14F-4D97-AF65-F5344CB8AC3E}">
        <p14:creationId xmlns:p14="http://schemas.microsoft.com/office/powerpoint/2010/main" val="24032604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769028"/>
                                        </p:tgtEl>
                                        <p:attrNameLst>
                                          <p:attrName>style.visibility</p:attrName>
                                        </p:attrNameLst>
                                      </p:cBhvr>
                                      <p:to>
                                        <p:strVal val="visible"/>
                                      </p:to>
                                    </p:set>
                                    <p:anim calcmode="lin" valueType="num">
                                      <p:cBhvr>
                                        <p:cTn id="7" dur="500" fill="hold"/>
                                        <p:tgtEl>
                                          <p:spTgt spid="769028"/>
                                        </p:tgtEl>
                                        <p:attrNameLst>
                                          <p:attrName>ppt_w</p:attrName>
                                        </p:attrNameLst>
                                      </p:cBhvr>
                                      <p:tavLst>
                                        <p:tav tm="0">
                                          <p:val>
                                            <p:fltVal val="0"/>
                                          </p:val>
                                        </p:tav>
                                        <p:tav tm="100000">
                                          <p:val>
                                            <p:strVal val="#ppt_w"/>
                                          </p:val>
                                        </p:tav>
                                      </p:tavLst>
                                    </p:anim>
                                    <p:anim calcmode="lin" valueType="num">
                                      <p:cBhvr>
                                        <p:cTn id="8" dur="500" fill="hold"/>
                                        <p:tgtEl>
                                          <p:spTgt spid="769028"/>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3" presetClass="entr" presetSubtype="10" fill="hold" nodeType="afterEffect">
                                  <p:stCondLst>
                                    <p:cond delay="0"/>
                                  </p:stCondLst>
                                  <p:childTnLst>
                                    <p:set>
                                      <p:cBhvr>
                                        <p:cTn id="11" dur="1" fill="hold">
                                          <p:stCondLst>
                                            <p:cond delay="0"/>
                                          </p:stCondLst>
                                        </p:cTn>
                                        <p:tgtEl>
                                          <p:spTgt spid="769029"/>
                                        </p:tgtEl>
                                        <p:attrNameLst>
                                          <p:attrName>style.visibility</p:attrName>
                                        </p:attrNameLst>
                                      </p:cBhvr>
                                      <p:to>
                                        <p:strVal val="visible"/>
                                      </p:to>
                                    </p:set>
                                    <p:animEffect transition="in" filter="blinds(horizontal)">
                                      <p:cBhvr>
                                        <p:cTn id="12" dur="500"/>
                                        <p:tgtEl>
                                          <p:spTgt spid="769029"/>
                                        </p:tgtEl>
                                      </p:cBhvr>
                                    </p:animEffect>
                                  </p:childTnLst>
                                </p:cTn>
                              </p:par>
                            </p:childTnLst>
                          </p:cTn>
                        </p:par>
                        <p:par>
                          <p:cTn id="13" fill="hold" nodeType="afterGroup">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769030"/>
                                        </p:tgtEl>
                                        <p:attrNameLst>
                                          <p:attrName>style.visibility</p:attrName>
                                        </p:attrNameLst>
                                      </p:cBhvr>
                                      <p:to>
                                        <p:strVal val="visible"/>
                                      </p:to>
                                    </p:set>
                                    <p:animEffect transition="in" filter="blinds(horizontal)">
                                      <p:cBhvr>
                                        <p:cTn id="16" dur="500"/>
                                        <p:tgtEl>
                                          <p:spTgt spid="769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body" sz="quarter" idx="4294967295"/>
          </p:nvPr>
        </p:nvSpPr>
        <p:spPr>
          <a:xfrm>
            <a:off x="0" y="590550"/>
            <a:ext cx="6048375" cy="331788"/>
          </a:xfrm>
          <a:prstGeom prst="rect">
            <a:avLst/>
          </a:prstGeom>
        </p:spPr>
        <p:txBody>
          <a:bodyPr/>
          <a:lstStyle/>
          <a:p>
            <a:pPr eaLnBrk="1" hangingPunct="1"/>
            <a:r>
              <a:rPr lang="zh-CN" altLang="en-US" sz="2400"/>
              <a:t>车辆路径问题的应用</a:t>
            </a:r>
          </a:p>
          <a:p>
            <a:pPr lvl="1" eaLnBrk="1" hangingPunct="1"/>
            <a:r>
              <a:rPr lang="zh-CN" altLang="en-US" sz="2100">
                <a:latin typeface="楷体_GB2312" pitchFamily="49" charset="-122"/>
              </a:rPr>
              <a:t>邮政投递</a:t>
            </a:r>
          </a:p>
          <a:p>
            <a:pPr lvl="1" eaLnBrk="1" hangingPunct="1"/>
            <a:r>
              <a:rPr lang="zh-CN" altLang="en-US" sz="2100">
                <a:latin typeface="楷体_GB2312" pitchFamily="49" charset="-122"/>
              </a:rPr>
              <a:t>火车及汽车的调度</a:t>
            </a:r>
          </a:p>
          <a:p>
            <a:pPr lvl="1" eaLnBrk="1" hangingPunct="1"/>
            <a:r>
              <a:rPr lang="zh-CN" altLang="en-US" sz="2100">
                <a:latin typeface="楷体_GB2312" pitchFamily="49" charset="-122"/>
              </a:rPr>
              <a:t>港口装卸集装箱</a:t>
            </a:r>
          </a:p>
        </p:txBody>
      </p:sp>
      <p:pic>
        <p:nvPicPr>
          <p:cNvPr id="141315" name="Picture 3" descr="013000000199161208244682742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024" y="123478"/>
            <a:ext cx="2943225" cy="239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799" y="2787774"/>
            <a:ext cx="5184576" cy="21629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1061821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8"/>
          <p:cNvSpPr>
            <a:spLocks noChangeArrowheads="1"/>
          </p:cNvSpPr>
          <p:nvPr/>
        </p:nvSpPr>
        <p:spPr bwMode="gray">
          <a:xfrm rot="10800000">
            <a:off x="1512788" y="1416199"/>
            <a:ext cx="3805238" cy="1857375"/>
          </a:xfrm>
          <a:prstGeom prst="upArrow">
            <a:avLst>
              <a:gd name="adj1" fmla="val 57824"/>
              <a:gd name="adj2" fmla="val 54398"/>
            </a:avLst>
          </a:prstGeom>
          <a:gradFill rotWithShape="1">
            <a:gsLst>
              <a:gs pos="0">
                <a:srgbClr val="B2B2B2"/>
              </a:gs>
              <a:gs pos="100000">
                <a:srgbClr val="FFFFFF"/>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350"/>
          </a:p>
        </p:txBody>
      </p:sp>
      <p:sp>
        <p:nvSpPr>
          <p:cNvPr id="3" name="AutoShape 9"/>
          <p:cNvSpPr>
            <a:spLocks noChangeArrowheads="1"/>
          </p:cNvSpPr>
          <p:nvPr/>
        </p:nvSpPr>
        <p:spPr bwMode="gray">
          <a:xfrm>
            <a:off x="1412776" y="987574"/>
            <a:ext cx="3986213" cy="389334"/>
          </a:xfrm>
          <a:prstGeom prst="roundRect">
            <a:avLst>
              <a:gd name="adj" fmla="val 50000"/>
            </a:avLst>
          </a:prstGeom>
          <a:gradFill rotWithShape="1">
            <a:gsLst>
              <a:gs pos="0">
                <a:srgbClr val="268CD2"/>
              </a:gs>
              <a:gs pos="50000">
                <a:srgbClr val="268CD2">
                  <a:gamma/>
                  <a:tint val="64314"/>
                  <a:invGamma/>
                </a:srgbClr>
              </a:gs>
              <a:gs pos="100000">
                <a:srgbClr val="268CD2"/>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400" b="1" dirty="0" smtClean="0">
                <a:solidFill>
                  <a:srgbClr val="FFFFFF"/>
                </a:solidFill>
                <a:effectLst>
                  <a:outerShdw blurRad="38100" dist="38100" dir="2700000" algn="tl">
                    <a:srgbClr val="000000"/>
                  </a:outerShdw>
                </a:effectLst>
                <a:latin typeface="Verdana" pitchFamily="34" charset="0"/>
              </a:rPr>
              <a:t>PSO </a:t>
            </a:r>
            <a:r>
              <a:rPr lang="zh-CN" altLang="en-US" sz="2400" b="1" dirty="0">
                <a:solidFill>
                  <a:srgbClr val="FFFFFF"/>
                </a:solidFill>
                <a:effectLst>
                  <a:outerShdw blurRad="38100" dist="38100" dir="2700000" algn="tl">
                    <a:srgbClr val="000000"/>
                  </a:outerShdw>
                </a:effectLst>
                <a:latin typeface="Verdana" pitchFamily="34" charset="0"/>
              </a:rPr>
              <a:t>研究内容与方向</a:t>
            </a:r>
          </a:p>
        </p:txBody>
      </p:sp>
      <p:sp>
        <p:nvSpPr>
          <p:cNvPr id="4" name="Text Box 10"/>
          <p:cNvSpPr txBox="1">
            <a:spLocks noChangeArrowheads="1"/>
          </p:cNvSpPr>
          <p:nvPr/>
        </p:nvSpPr>
        <p:spPr bwMode="gray">
          <a:xfrm>
            <a:off x="3173990" y="1916262"/>
            <a:ext cx="237566" cy="323165"/>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1500">
                <a:solidFill>
                  <a:srgbClr val="000000"/>
                </a:solidFill>
              </a:rPr>
              <a:t> </a:t>
            </a:r>
          </a:p>
        </p:txBody>
      </p:sp>
      <p:grpSp>
        <p:nvGrpSpPr>
          <p:cNvPr id="5" name="Group 11"/>
          <p:cNvGrpSpPr>
            <a:grpSpLocks/>
          </p:cNvGrpSpPr>
          <p:nvPr/>
        </p:nvGrpSpPr>
        <p:grpSpPr bwMode="auto">
          <a:xfrm>
            <a:off x="141189" y="2729458"/>
            <a:ext cx="1022747" cy="1347788"/>
            <a:chOff x="768" y="2736"/>
            <a:chExt cx="936" cy="1253"/>
          </a:xfrm>
        </p:grpSpPr>
        <p:grpSp>
          <p:nvGrpSpPr>
            <p:cNvPr id="6" name="Group 12"/>
            <p:cNvGrpSpPr>
              <a:grpSpLocks/>
            </p:cNvGrpSpPr>
            <p:nvPr/>
          </p:nvGrpSpPr>
          <p:grpSpPr bwMode="auto">
            <a:xfrm>
              <a:off x="768" y="2736"/>
              <a:ext cx="936" cy="990"/>
              <a:chOff x="624" y="1584"/>
              <a:chExt cx="1248" cy="1345"/>
            </a:xfrm>
          </p:grpSpPr>
          <p:grpSp>
            <p:nvGrpSpPr>
              <p:cNvPr id="8" name="Group 13"/>
              <p:cNvGrpSpPr>
                <a:grpSpLocks/>
              </p:cNvGrpSpPr>
              <p:nvPr/>
            </p:nvGrpSpPr>
            <p:grpSpPr bwMode="auto">
              <a:xfrm>
                <a:off x="624" y="1584"/>
                <a:ext cx="1248" cy="1296"/>
                <a:chOff x="2016" y="1920"/>
                <a:chExt cx="1680" cy="1680"/>
              </a:xfrm>
            </p:grpSpPr>
            <p:sp>
              <p:nvSpPr>
                <p:cNvPr id="10" name="Oval 14"/>
                <p:cNvSpPr>
                  <a:spLocks noChangeArrowheads="1"/>
                </p:cNvSpPr>
                <p:nvPr/>
              </p:nvSpPr>
              <p:spPr bwMode="gray">
                <a:xfrm>
                  <a:off x="2016" y="1920"/>
                  <a:ext cx="1680" cy="1680"/>
                </a:xfrm>
                <a:prstGeom prst="ellipse">
                  <a:avLst/>
                </a:prstGeom>
                <a:gradFill rotWithShape="1">
                  <a:gsLst>
                    <a:gs pos="0">
                      <a:srgbClr val="CDB331"/>
                    </a:gs>
                    <a:gs pos="100000">
                      <a:srgbClr val="82721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350"/>
                </a:p>
              </p:txBody>
            </p:sp>
            <p:sp>
              <p:nvSpPr>
                <p:cNvPr id="11" name="Freeform 15"/>
                <p:cNvSpPr>
                  <a:spLocks/>
                </p:cNvSpPr>
                <p:nvPr/>
              </p:nvSpPr>
              <p:spPr bwMode="gray">
                <a:xfrm>
                  <a:off x="2208" y="1948"/>
                  <a:ext cx="1296" cy="634"/>
                </a:xfrm>
                <a:custGeom>
                  <a:avLst/>
                  <a:gdLst>
                    <a:gd name="T0" fmla="*/ 1252 w 1321"/>
                    <a:gd name="T1" fmla="*/ 318 h 712"/>
                    <a:gd name="T2" fmla="*/ 1268 w 1321"/>
                    <a:gd name="T3" fmla="*/ 351 h 712"/>
                    <a:gd name="T4" fmla="*/ 1271 w 1321"/>
                    <a:gd name="T5" fmla="*/ 381 h 712"/>
                    <a:gd name="T6" fmla="*/ 1266 w 1321"/>
                    <a:gd name="T7" fmla="*/ 409 h 712"/>
                    <a:gd name="T8" fmla="*/ 1249 w 1321"/>
                    <a:gd name="T9" fmla="*/ 436 h 712"/>
                    <a:gd name="T10" fmla="*/ 1224 w 1321"/>
                    <a:gd name="T11" fmla="*/ 459 h 712"/>
                    <a:gd name="T12" fmla="*/ 1193 w 1321"/>
                    <a:gd name="T13" fmla="*/ 479 h 712"/>
                    <a:gd name="T14" fmla="*/ 1151 w 1321"/>
                    <a:gd name="T15" fmla="*/ 498 h 712"/>
                    <a:gd name="T16" fmla="*/ 1104 w 1321"/>
                    <a:gd name="T17" fmla="*/ 515 h 712"/>
                    <a:gd name="T18" fmla="*/ 1051 w 1321"/>
                    <a:gd name="T19" fmla="*/ 529 h 712"/>
                    <a:gd name="T20" fmla="*/ 992 w 1321"/>
                    <a:gd name="T21" fmla="*/ 541 h 712"/>
                    <a:gd name="T22" fmla="*/ 931 w 1321"/>
                    <a:gd name="T23" fmla="*/ 550 h 712"/>
                    <a:gd name="T24" fmla="*/ 862 w 1321"/>
                    <a:gd name="T25" fmla="*/ 558 h 712"/>
                    <a:gd name="T26" fmla="*/ 793 w 1321"/>
                    <a:gd name="T27" fmla="*/ 563 h 712"/>
                    <a:gd name="T28" fmla="*/ 765 w 1321"/>
                    <a:gd name="T29" fmla="*/ 565 h 712"/>
                    <a:gd name="T30" fmla="*/ 458 w 1321"/>
                    <a:gd name="T31" fmla="*/ 565 h 712"/>
                    <a:gd name="T32" fmla="*/ 454 w 1321"/>
                    <a:gd name="T33" fmla="*/ 565 h 712"/>
                    <a:gd name="T34" fmla="*/ 393 w 1321"/>
                    <a:gd name="T35" fmla="*/ 561 h 712"/>
                    <a:gd name="T36" fmla="*/ 335 w 1321"/>
                    <a:gd name="T37" fmla="*/ 558 h 712"/>
                    <a:gd name="T38" fmla="*/ 280 w 1321"/>
                    <a:gd name="T39" fmla="*/ 552 h 712"/>
                    <a:gd name="T40" fmla="*/ 227 w 1321"/>
                    <a:gd name="T41" fmla="*/ 547 h 712"/>
                    <a:gd name="T42" fmla="*/ 179 w 1321"/>
                    <a:gd name="T43" fmla="*/ 537 h 712"/>
                    <a:gd name="T44" fmla="*/ 135 w 1321"/>
                    <a:gd name="T45" fmla="*/ 525 h 712"/>
                    <a:gd name="T46" fmla="*/ 98 w 1321"/>
                    <a:gd name="T47" fmla="*/ 514 h 712"/>
                    <a:gd name="T48" fmla="*/ 65 w 1321"/>
                    <a:gd name="T49" fmla="*/ 500 h 712"/>
                    <a:gd name="T50" fmla="*/ 37 w 1321"/>
                    <a:gd name="T51" fmla="*/ 482 h 712"/>
                    <a:gd name="T52" fmla="*/ 18 w 1321"/>
                    <a:gd name="T53" fmla="*/ 462 h 712"/>
                    <a:gd name="T54" fmla="*/ 6 w 1321"/>
                    <a:gd name="T55" fmla="*/ 439 h 712"/>
                    <a:gd name="T56" fmla="*/ 0 w 1321"/>
                    <a:gd name="T57" fmla="*/ 416 h 712"/>
                    <a:gd name="T58" fmla="*/ 0 w 1321"/>
                    <a:gd name="T59" fmla="*/ 412 h 712"/>
                    <a:gd name="T60" fmla="*/ 4 w 1321"/>
                    <a:gd name="T61" fmla="*/ 386 h 712"/>
                    <a:gd name="T62" fmla="*/ 16 w 1321"/>
                    <a:gd name="T63" fmla="*/ 354 h 712"/>
                    <a:gd name="T64" fmla="*/ 49 w 1321"/>
                    <a:gd name="T65" fmla="*/ 293 h 712"/>
                    <a:gd name="T66" fmla="*/ 90 w 1321"/>
                    <a:gd name="T67" fmla="*/ 237 h 712"/>
                    <a:gd name="T68" fmla="*/ 141 w 1321"/>
                    <a:gd name="T69" fmla="*/ 186 h 712"/>
                    <a:gd name="T70" fmla="*/ 196 w 1321"/>
                    <a:gd name="T71" fmla="*/ 140 h 712"/>
                    <a:gd name="T72" fmla="*/ 260 w 1321"/>
                    <a:gd name="T73" fmla="*/ 99 h 712"/>
                    <a:gd name="T74" fmla="*/ 329 w 1321"/>
                    <a:gd name="T75" fmla="*/ 65 h 712"/>
                    <a:gd name="T76" fmla="*/ 399 w 1321"/>
                    <a:gd name="T77" fmla="*/ 37 h 712"/>
                    <a:gd name="T78" fmla="*/ 479 w 1321"/>
                    <a:gd name="T79" fmla="*/ 17 h 712"/>
                    <a:gd name="T80" fmla="*/ 559 w 1321"/>
                    <a:gd name="T81" fmla="*/ 4 h 712"/>
                    <a:gd name="T82" fmla="*/ 642 w 1321"/>
                    <a:gd name="T83" fmla="*/ 0 h 712"/>
                    <a:gd name="T84" fmla="*/ 642 w 1321"/>
                    <a:gd name="T85" fmla="*/ 0 h 712"/>
                    <a:gd name="T86" fmla="*/ 731 w 1321"/>
                    <a:gd name="T87" fmla="*/ 4 h 712"/>
                    <a:gd name="T88" fmla="*/ 815 w 1321"/>
                    <a:gd name="T89" fmla="*/ 18 h 712"/>
                    <a:gd name="T90" fmla="*/ 897 w 1321"/>
                    <a:gd name="T91" fmla="*/ 42 h 712"/>
                    <a:gd name="T92" fmla="*/ 972 w 1321"/>
                    <a:gd name="T93" fmla="*/ 71 h 712"/>
                    <a:gd name="T94" fmla="*/ 1042 w 1321"/>
                    <a:gd name="T95" fmla="*/ 109 h 712"/>
                    <a:gd name="T96" fmla="*/ 1106 w 1321"/>
                    <a:gd name="T97" fmla="*/ 154 h 712"/>
                    <a:gd name="T98" fmla="*/ 1163 w 1321"/>
                    <a:gd name="T99" fmla="*/ 203 h 712"/>
                    <a:gd name="T100" fmla="*/ 1211 w 1321"/>
                    <a:gd name="T101" fmla="*/ 257 h 712"/>
                    <a:gd name="T102" fmla="*/ 1252 w 1321"/>
                    <a:gd name="T103" fmla="*/ 318 h 712"/>
                    <a:gd name="T104" fmla="*/ 1252 w 1321"/>
                    <a:gd name="T105" fmla="*/ 31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CDB331"/>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zh-CN" altLang="en-US" sz="1350"/>
                </a:p>
              </p:txBody>
            </p:sp>
          </p:grpSp>
          <p:sp>
            <p:nvSpPr>
              <p:cNvPr id="9" name="Text Box 16"/>
              <p:cNvSpPr txBox="1">
                <a:spLocks noChangeArrowheads="1"/>
              </p:cNvSpPr>
              <p:nvPr/>
            </p:nvSpPr>
            <p:spPr bwMode="gray">
              <a:xfrm>
                <a:off x="658" y="2229"/>
                <a:ext cx="1164" cy="700"/>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defRPr/>
                </a:pPr>
                <a:r>
                  <a:rPr lang="zh-CN" altLang="en-US" sz="1500" b="1">
                    <a:solidFill>
                      <a:srgbClr val="FFFFFF"/>
                    </a:solidFill>
                    <a:effectLst>
                      <a:outerShdw blurRad="38100" dist="38100" dir="2700000" algn="tl">
                        <a:srgbClr val="C0C0C0"/>
                      </a:outerShdw>
                    </a:effectLst>
                    <a:latin typeface="Arial" charset="0"/>
                  </a:rPr>
                  <a:t>算法性能</a:t>
                </a:r>
              </a:p>
              <a:p>
                <a:pPr algn="ctr" eaLnBrk="0" hangingPunct="0">
                  <a:defRPr/>
                </a:pPr>
                <a:r>
                  <a:rPr lang="zh-CN" altLang="en-US" sz="1500" b="1">
                    <a:solidFill>
                      <a:srgbClr val="FFFFFF"/>
                    </a:solidFill>
                    <a:effectLst>
                      <a:outerShdw blurRad="38100" dist="38100" dir="2700000" algn="tl">
                        <a:srgbClr val="C0C0C0"/>
                      </a:outerShdw>
                    </a:effectLst>
                    <a:latin typeface="Arial" charset="0"/>
                  </a:rPr>
                  <a:t>研究</a:t>
                </a:r>
              </a:p>
            </p:txBody>
          </p:sp>
        </p:grpSp>
        <p:sp>
          <p:nvSpPr>
            <p:cNvPr id="7" name="Oval 17"/>
            <p:cNvSpPr>
              <a:spLocks noChangeArrowheads="1"/>
            </p:cNvSpPr>
            <p:nvPr/>
          </p:nvSpPr>
          <p:spPr bwMode="gray">
            <a:xfrm>
              <a:off x="864" y="3744"/>
              <a:ext cx="760" cy="245"/>
            </a:xfrm>
            <a:prstGeom prst="ellipse">
              <a:avLst/>
            </a:prstGeom>
            <a:gradFill rotWithShape="1">
              <a:gsLst>
                <a:gs pos="0">
                  <a:srgbClr val="B2B2B2"/>
                </a:gs>
                <a:gs pos="100000">
                  <a:srgbClr val="FFFFFF"/>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350"/>
            </a:p>
          </p:txBody>
        </p:sp>
      </p:grpSp>
      <p:grpSp>
        <p:nvGrpSpPr>
          <p:cNvPr id="12" name="Group 25"/>
          <p:cNvGrpSpPr>
            <a:grpSpLocks/>
          </p:cNvGrpSpPr>
          <p:nvPr/>
        </p:nvGrpSpPr>
        <p:grpSpPr bwMode="auto">
          <a:xfrm>
            <a:off x="1952130" y="2729458"/>
            <a:ext cx="1048940" cy="1415654"/>
            <a:chOff x="1968" y="2784"/>
            <a:chExt cx="960" cy="1316"/>
          </a:xfrm>
        </p:grpSpPr>
        <p:grpSp>
          <p:nvGrpSpPr>
            <p:cNvPr id="13" name="Group 26"/>
            <p:cNvGrpSpPr>
              <a:grpSpLocks/>
            </p:cNvGrpSpPr>
            <p:nvPr/>
          </p:nvGrpSpPr>
          <p:grpSpPr bwMode="auto">
            <a:xfrm>
              <a:off x="1968" y="2784"/>
              <a:ext cx="960" cy="958"/>
              <a:chOff x="2016" y="1920"/>
              <a:chExt cx="1680" cy="1680"/>
            </a:xfrm>
          </p:grpSpPr>
          <p:sp>
            <p:nvSpPr>
              <p:cNvPr id="16" name="Oval 27"/>
              <p:cNvSpPr>
                <a:spLocks noChangeArrowheads="1"/>
              </p:cNvSpPr>
              <p:nvPr/>
            </p:nvSpPr>
            <p:spPr bwMode="gray">
              <a:xfrm>
                <a:off x="2016" y="1920"/>
                <a:ext cx="1680" cy="1680"/>
              </a:xfrm>
              <a:prstGeom prst="ellipse">
                <a:avLst/>
              </a:prstGeom>
              <a:gradFill rotWithShape="1">
                <a:gsLst>
                  <a:gs pos="0">
                    <a:srgbClr val="268CD2"/>
                  </a:gs>
                  <a:gs pos="100000">
                    <a:srgbClr val="14486C"/>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350"/>
              </a:p>
            </p:txBody>
          </p:sp>
          <p:sp>
            <p:nvSpPr>
              <p:cNvPr id="17" name="Freeform 28"/>
              <p:cNvSpPr>
                <a:spLocks/>
              </p:cNvSpPr>
              <p:nvPr/>
            </p:nvSpPr>
            <p:spPr bwMode="gray">
              <a:xfrm>
                <a:off x="2208" y="1948"/>
                <a:ext cx="1296" cy="634"/>
              </a:xfrm>
              <a:custGeom>
                <a:avLst/>
                <a:gdLst>
                  <a:gd name="T0" fmla="*/ 1252 w 1321"/>
                  <a:gd name="T1" fmla="*/ 318 h 712"/>
                  <a:gd name="T2" fmla="*/ 1268 w 1321"/>
                  <a:gd name="T3" fmla="*/ 351 h 712"/>
                  <a:gd name="T4" fmla="*/ 1271 w 1321"/>
                  <a:gd name="T5" fmla="*/ 381 h 712"/>
                  <a:gd name="T6" fmla="*/ 1266 w 1321"/>
                  <a:gd name="T7" fmla="*/ 409 h 712"/>
                  <a:gd name="T8" fmla="*/ 1249 w 1321"/>
                  <a:gd name="T9" fmla="*/ 436 h 712"/>
                  <a:gd name="T10" fmla="*/ 1224 w 1321"/>
                  <a:gd name="T11" fmla="*/ 459 h 712"/>
                  <a:gd name="T12" fmla="*/ 1193 w 1321"/>
                  <a:gd name="T13" fmla="*/ 479 h 712"/>
                  <a:gd name="T14" fmla="*/ 1151 w 1321"/>
                  <a:gd name="T15" fmla="*/ 498 h 712"/>
                  <a:gd name="T16" fmla="*/ 1104 w 1321"/>
                  <a:gd name="T17" fmla="*/ 515 h 712"/>
                  <a:gd name="T18" fmla="*/ 1051 w 1321"/>
                  <a:gd name="T19" fmla="*/ 529 h 712"/>
                  <a:gd name="T20" fmla="*/ 992 w 1321"/>
                  <a:gd name="T21" fmla="*/ 541 h 712"/>
                  <a:gd name="T22" fmla="*/ 931 w 1321"/>
                  <a:gd name="T23" fmla="*/ 550 h 712"/>
                  <a:gd name="T24" fmla="*/ 862 w 1321"/>
                  <a:gd name="T25" fmla="*/ 558 h 712"/>
                  <a:gd name="T26" fmla="*/ 793 w 1321"/>
                  <a:gd name="T27" fmla="*/ 563 h 712"/>
                  <a:gd name="T28" fmla="*/ 765 w 1321"/>
                  <a:gd name="T29" fmla="*/ 565 h 712"/>
                  <a:gd name="T30" fmla="*/ 458 w 1321"/>
                  <a:gd name="T31" fmla="*/ 565 h 712"/>
                  <a:gd name="T32" fmla="*/ 454 w 1321"/>
                  <a:gd name="T33" fmla="*/ 565 h 712"/>
                  <a:gd name="T34" fmla="*/ 393 w 1321"/>
                  <a:gd name="T35" fmla="*/ 561 h 712"/>
                  <a:gd name="T36" fmla="*/ 335 w 1321"/>
                  <a:gd name="T37" fmla="*/ 558 h 712"/>
                  <a:gd name="T38" fmla="*/ 280 w 1321"/>
                  <a:gd name="T39" fmla="*/ 552 h 712"/>
                  <a:gd name="T40" fmla="*/ 227 w 1321"/>
                  <a:gd name="T41" fmla="*/ 547 h 712"/>
                  <a:gd name="T42" fmla="*/ 179 w 1321"/>
                  <a:gd name="T43" fmla="*/ 537 h 712"/>
                  <a:gd name="T44" fmla="*/ 135 w 1321"/>
                  <a:gd name="T45" fmla="*/ 525 h 712"/>
                  <a:gd name="T46" fmla="*/ 98 w 1321"/>
                  <a:gd name="T47" fmla="*/ 514 h 712"/>
                  <a:gd name="T48" fmla="*/ 65 w 1321"/>
                  <a:gd name="T49" fmla="*/ 500 h 712"/>
                  <a:gd name="T50" fmla="*/ 37 w 1321"/>
                  <a:gd name="T51" fmla="*/ 482 h 712"/>
                  <a:gd name="T52" fmla="*/ 18 w 1321"/>
                  <a:gd name="T53" fmla="*/ 462 h 712"/>
                  <a:gd name="T54" fmla="*/ 6 w 1321"/>
                  <a:gd name="T55" fmla="*/ 439 h 712"/>
                  <a:gd name="T56" fmla="*/ 0 w 1321"/>
                  <a:gd name="T57" fmla="*/ 416 h 712"/>
                  <a:gd name="T58" fmla="*/ 0 w 1321"/>
                  <a:gd name="T59" fmla="*/ 412 h 712"/>
                  <a:gd name="T60" fmla="*/ 4 w 1321"/>
                  <a:gd name="T61" fmla="*/ 386 h 712"/>
                  <a:gd name="T62" fmla="*/ 16 w 1321"/>
                  <a:gd name="T63" fmla="*/ 354 h 712"/>
                  <a:gd name="T64" fmla="*/ 49 w 1321"/>
                  <a:gd name="T65" fmla="*/ 293 h 712"/>
                  <a:gd name="T66" fmla="*/ 90 w 1321"/>
                  <a:gd name="T67" fmla="*/ 237 h 712"/>
                  <a:gd name="T68" fmla="*/ 141 w 1321"/>
                  <a:gd name="T69" fmla="*/ 186 h 712"/>
                  <a:gd name="T70" fmla="*/ 196 w 1321"/>
                  <a:gd name="T71" fmla="*/ 140 h 712"/>
                  <a:gd name="T72" fmla="*/ 260 w 1321"/>
                  <a:gd name="T73" fmla="*/ 99 h 712"/>
                  <a:gd name="T74" fmla="*/ 329 w 1321"/>
                  <a:gd name="T75" fmla="*/ 65 h 712"/>
                  <a:gd name="T76" fmla="*/ 399 w 1321"/>
                  <a:gd name="T77" fmla="*/ 37 h 712"/>
                  <a:gd name="T78" fmla="*/ 479 w 1321"/>
                  <a:gd name="T79" fmla="*/ 17 h 712"/>
                  <a:gd name="T80" fmla="*/ 559 w 1321"/>
                  <a:gd name="T81" fmla="*/ 4 h 712"/>
                  <a:gd name="T82" fmla="*/ 642 w 1321"/>
                  <a:gd name="T83" fmla="*/ 0 h 712"/>
                  <a:gd name="T84" fmla="*/ 642 w 1321"/>
                  <a:gd name="T85" fmla="*/ 0 h 712"/>
                  <a:gd name="T86" fmla="*/ 731 w 1321"/>
                  <a:gd name="T87" fmla="*/ 4 h 712"/>
                  <a:gd name="T88" fmla="*/ 815 w 1321"/>
                  <a:gd name="T89" fmla="*/ 18 h 712"/>
                  <a:gd name="T90" fmla="*/ 897 w 1321"/>
                  <a:gd name="T91" fmla="*/ 42 h 712"/>
                  <a:gd name="T92" fmla="*/ 972 w 1321"/>
                  <a:gd name="T93" fmla="*/ 71 h 712"/>
                  <a:gd name="T94" fmla="*/ 1042 w 1321"/>
                  <a:gd name="T95" fmla="*/ 109 h 712"/>
                  <a:gd name="T96" fmla="*/ 1106 w 1321"/>
                  <a:gd name="T97" fmla="*/ 154 h 712"/>
                  <a:gd name="T98" fmla="*/ 1163 w 1321"/>
                  <a:gd name="T99" fmla="*/ 203 h 712"/>
                  <a:gd name="T100" fmla="*/ 1211 w 1321"/>
                  <a:gd name="T101" fmla="*/ 257 h 712"/>
                  <a:gd name="T102" fmla="*/ 1252 w 1321"/>
                  <a:gd name="T103" fmla="*/ 318 h 712"/>
                  <a:gd name="T104" fmla="*/ 1252 w 1321"/>
                  <a:gd name="T105" fmla="*/ 31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268CD2"/>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350"/>
              </a:p>
            </p:txBody>
          </p:sp>
        </p:grpSp>
        <p:sp>
          <p:nvSpPr>
            <p:cNvPr id="14" name="Text Box 29"/>
            <p:cNvSpPr txBox="1">
              <a:spLocks noChangeArrowheads="1"/>
            </p:cNvSpPr>
            <p:nvPr/>
          </p:nvSpPr>
          <p:spPr bwMode="gray">
            <a:xfrm>
              <a:off x="2016" y="3244"/>
              <a:ext cx="864" cy="515"/>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defRPr/>
              </a:pPr>
              <a:r>
                <a:rPr lang="zh-CN" altLang="en-US" sz="1500" b="1">
                  <a:solidFill>
                    <a:srgbClr val="FFFFFF"/>
                  </a:solidFill>
                  <a:effectLst>
                    <a:outerShdw blurRad="38100" dist="38100" dir="2700000" algn="tl">
                      <a:srgbClr val="C0C0C0"/>
                    </a:outerShdw>
                  </a:effectLst>
                  <a:latin typeface="Arial" charset="0"/>
                </a:rPr>
                <a:t>混合算法研究</a:t>
              </a:r>
            </a:p>
          </p:txBody>
        </p:sp>
        <p:sp>
          <p:nvSpPr>
            <p:cNvPr id="15" name="Oval 30"/>
            <p:cNvSpPr>
              <a:spLocks noChangeArrowheads="1"/>
            </p:cNvSpPr>
            <p:nvPr/>
          </p:nvSpPr>
          <p:spPr bwMode="gray">
            <a:xfrm>
              <a:off x="1968" y="3792"/>
              <a:ext cx="916" cy="308"/>
            </a:xfrm>
            <a:prstGeom prst="ellipse">
              <a:avLst/>
            </a:prstGeom>
            <a:gradFill rotWithShape="1">
              <a:gsLst>
                <a:gs pos="0">
                  <a:srgbClr val="B2B2B2"/>
                </a:gs>
                <a:gs pos="100000">
                  <a:srgbClr val="FFFFFF"/>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350"/>
            </a:p>
          </p:txBody>
        </p:sp>
      </p:grpSp>
      <p:grpSp>
        <p:nvGrpSpPr>
          <p:cNvPr id="18" name="Group 31"/>
          <p:cNvGrpSpPr>
            <a:grpSpLocks/>
          </p:cNvGrpSpPr>
          <p:nvPr/>
        </p:nvGrpSpPr>
        <p:grpSpPr bwMode="auto">
          <a:xfrm>
            <a:off x="3872607" y="2742556"/>
            <a:ext cx="1048941" cy="1415653"/>
            <a:chOff x="1968" y="2784"/>
            <a:chExt cx="960" cy="1316"/>
          </a:xfrm>
        </p:grpSpPr>
        <p:grpSp>
          <p:nvGrpSpPr>
            <p:cNvPr id="19" name="Group 32"/>
            <p:cNvGrpSpPr>
              <a:grpSpLocks/>
            </p:cNvGrpSpPr>
            <p:nvPr/>
          </p:nvGrpSpPr>
          <p:grpSpPr bwMode="auto">
            <a:xfrm>
              <a:off x="1968" y="2784"/>
              <a:ext cx="960" cy="958"/>
              <a:chOff x="2016" y="1920"/>
              <a:chExt cx="1680" cy="1680"/>
            </a:xfrm>
          </p:grpSpPr>
          <p:sp>
            <p:nvSpPr>
              <p:cNvPr id="22" name="Oval 33"/>
              <p:cNvSpPr>
                <a:spLocks noChangeArrowheads="1"/>
              </p:cNvSpPr>
              <p:nvPr/>
            </p:nvSpPr>
            <p:spPr bwMode="gray">
              <a:xfrm>
                <a:off x="2016" y="1920"/>
                <a:ext cx="1680" cy="1680"/>
              </a:xfrm>
              <a:prstGeom prst="ellipse">
                <a:avLst/>
              </a:prstGeom>
              <a:gradFill rotWithShape="1">
                <a:gsLst>
                  <a:gs pos="0">
                    <a:srgbClr val="5BAE4A"/>
                  </a:gs>
                  <a:gs pos="100000">
                    <a:srgbClr val="2F5926"/>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350"/>
              </a:p>
            </p:txBody>
          </p:sp>
          <p:sp>
            <p:nvSpPr>
              <p:cNvPr id="23" name="Freeform 34"/>
              <p:cNvSpPr>
                <a:spLocks/>
              </p:cNvSpPr>
              <p:nvPr/>
            </p:nvSpPr>
            <p:spPr bwMode="gray">
              <a:xfrm>
                <a:off x="2208" y="1948"/>
                <a:ext cx="1296" cy="634"/>
              </a:xfrm>
              <a:custGeom>
                <a:avLst/>
                <a:gdLst>
                  <a:gd name="T0" fmla="*/ 1252 w 1321"/>
                  <a:gd name="T1" fmla="*/ 318 h 712"/>
                  <a:gd name="T2" fmla="*/ 1268 w 1321"/>
                  <a:gd name="T3" fmla="*/ 351 h 712"/>
                  <a:gd name="T4" fmla="*/ 1271 w 1321"/>
                  <a:gd name="T5" fmla="*/ 381 h 712"/>
                  <a:gd name="T6" fmla="*/ 1266 w 1321"/>
                  <a:gd name="T7" fmla="*/ 409 h 712"/>
                  <a:gd name="T8" fmla="*/ 1249 w 1321"/>
                  <a:gd name="T9" fmla="*/ 436 h 712"/>
                  <a:gd name="T10" fmla="*/ 1224 w 1321"/>
                  <a:gd name="T11" fmla="*/ 459 h 712"/>
                  <a:gd name="T12" fmla="*/ 1193 w 1321"/>
                  <a:gd name="T13" fmla="*/ 479 h 712"/>
                  <a:gd name="T14" fmla="*/ 1151 w 1321"/>
                  <a:gd name="T15" fmla="*/ 498 h 712"/>
                  <a:gd name="T16" fmla="*/ 1104 w 1321"/>
                  <a:gd name="T17" fmla="*/ 515 h 712"/>
                  <a:gd name="T18" fmla="*/ 1051 w 1321"/>
                  <a:gd name="T19" fmla="*/ 529 h 712"/>
                  <a:gd name="T20" fmla="*/ 992 w 1321"/>
                  <a:gd name="T21" fmla="*/ 541 h 712"/>
                  <a:gd name="T22" fmla="*/ 931 w 1321"/>
                  <a:gd name="T23" fmla="*/ 550 h 712"/>
                  <a:gd name="T24" fmla="*/ 862 w 1321"/>
                  <a:gd name="T25" fmla="*/ 558 h 712"/>
                  <a:gd name="T26" fmla="*/ 793 w 1321"/>
                  <a:gd name="T27" fmla="*/ 563 h 712"/>
                  <a:gd name="T28" fmla="*/ 765 w 1321"/>
                  <a:gd name="T29" fmla="*/ 565 h 712"/>
                  <a:gd name="T30" fmla="*/ 458 w 1321"/>
                  <a:gd name="T31" fmla="*/ 565 h 712"/>
                  <a:gd name="T32" fmla="*/ 454 w 1321"/>
                  <a:gd name="T33" fmla="*/ 565 h 712"/>
                  <a:gd name="T34" fmla="*/ 393 w 1321"/>
                  <a:gd name="T35" fmla="*/ 561 h 712"/>
                  <a:gd name="T36" fmla="*/ 335 w 1321"/>
                  <a:gd name="T37" fmla="*/ 558 h 712"/>
                  <a:gd name="T38" fmla="*/ 280 w 1321"/>
                  <a:gd name="T39" fmla="*/ 552 h 712"/>
                  <a:gd name="T40" fmla="*/ 227 w 1321"/>
                  <a:gd name="T41" fmla="*/ 547 h 712"/>
                  <a:gd name="T42" fmla="*/ 179 w 1321"/>
                  <a:gd name="T43" fmla="*/ 537 h 712"/>
                  <a:gd name="T44" fmla="*/ 135 w 1321"/>
                  <a:gd name="T45" fmla="*/ 525 h 712"/>
                  <a:gd name="T46" fmla="*/ 98 w 1321"/>
                  <a:gd name="T47" fmla="*/ 514 h 712"/>
                  <a:gd name="T48" fmla="*/ 65 w 1321"/>
                  <a:gd name="T49" fmla="*/ 500 h 712"/>
                  <a:gd name="T50" fmla="*/ 37 w 1321"/>
                  <a:gd name="T51" fmla="*/ 482 h 712"/>
                  <a:gd name="T52" fmla="*/ 18 w 1321"/>
                  <a:gd name="T53" fmla="*/ 462 h 712"/>
                  <a:gd name="T54" fmla="*/ 6 w 1321"/>
                  <a:gd name="T55" fmla="*/ 439 h 712"/>
                  <a:gd name="T56" fmla="*/ 0 w 1321"/>
                  <a:gd name="T57" fmla="*/ 416 h 712"/>
                  <a:gd name="T58" fmla="*/ 0 w 1321"/>
                  <a:gd name="T59" fmla="*/ 412 h 712"/>
                  <a:gd name="T60" fmla="*/ 4 w 1321"/>
                  <a:gd name="T61" fmla="*/ 386 h 712"/>
                  <a:gd name="T62" fmla="*/ 16 w 1321"/>
                  <a:gd name="T63" fmla="*/ 354 h 712"/>
                  <a:gd name="T64" fmla="*/ 49 w 1321"/>
                  <a:gd name="T65" fmla="*/ 293 h 712"/>
                  <a:gd name="T66" fmla="*/ 90 w 1321"/>
                  <a:gd name="T67" fmla="*/ 237 h 712"/>
                  <a:gd name="T68" fmla="*/ 141 w 1321"/>
                  <a:gd name="T69" fmla="*/ 186 h 712"/>
                  <a:gd name="T70" fmla="*/ 196 w 1321"/>
                  <a:gd name="T71" fmla="*/ 140 h 712"/>
                  <a:gd name="T72" fmla="*/ 260 w 1321"/>
                  <a:gd name="T73" fmla="*/ 99 h 712"/>
                  <a:gd name="T74" fmla="*/ 329 w 1321"/>
                  <a:gd name="T75" fmla="*/ 65 h 712"/>
                  <a:gd name="T76" fmla="*/ 399 w 1321"/>
                  <a:gd name="T77" fmla="*/ 37 h 712"/>
                  <a:gd name="T78" fmla="*/ 479 w 1321"/>
                  <a:gd name="T79" fmla="*/ 17 h 712"/>
                  <a:gd name="T80" fmla="*/ 559 w 1321"/>
                  <a:gd name="T81" fmla="*/ 4 h 712"/>
                  <a:gd name="T82" fmla="*/ 642 w 1321"/>
                  <a:gd name="T83" fmla="*/ 0 h 712"/>
                  <a:gd name="T84" fmla="*/ 642 w 1321"/>
                  <a:gd name="T85" fmla="*/ 0 h 712"/>
                  <a:gd name="T86" fmla="*/ 731 w 1321"/>
                  <a:gd name="T87" fmla="*/ 4 h 712"/>
                  <a:gd name="T88" fmla="*/ 815 w 1321"/>
                  <a:gd name="T89" fmla="*/ 18 h 712"/>
                  <a:gd name="T90" fmla="*/ 897 w 1321"/>
                  <a:gd name="T91" fmla="*/ 42 h 712"/>
                  <a:gd name="T92" fmla="*/ 972 w 1321"/>
                  <a:gd name="T93" fmla="*/ 71 h 712"/>
                  <a:gd name="T94" fmla="*/ 1042 w 1321"/>
                  <a:gd name="T95" fmla="*/ 109 h 712"/>
                  <a:gd name="T96" fmla="*/ 1106 w 1321"/>
                  <a:gd name="T97" fmla="*/ 154 h 712"/>
                  <a:gd name="T98" fmla="*/ 1163 w 1321"/>
                  <a:gd name="T99" fmla="*/ 203 h 712"/>
                  <a:gd name="T100" fmla="*/ 1211 w 1321"/>
                  <a:gd name="T101" fmla="*/ 257 h 712"/>
                  <a:gd name="T102" fmla="*/ 1252 w 1321"/>
                  <a:gd name="T103" fmla="*/ 318 h 712"/>
                  <a:gd name="T104" fmla="*/ 1252 w 1321"/>
                  <a:gd name="T105" fmla="*/ 31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5BAE4A"/>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350"/>
              </a:p>
            </p:txBody>
          </p:sp>
        </p:grpSp>
        <p:sp>
          <p:nvSpPr>
            <p:cNvPr id="20" name="Text Box 35"/>
            <p:cNvSpPr txBox="1">
              <a:spLocks noChangeArrowheads="1"/>
            </p:cNvSpPr>
            <p:nvPr/>
          </p:nvSpPr>
          <p:spPr bwMode="gray">
            <a:xfrm>
              <a:off x="2016" y="3244"/>
              <a:ext cx="864" cy="515"/>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defRPr/>
              </a:pPr>
              <a:r>
                <a:rPr lang="zh-CN" altLang="en-US" sz="1500" b="1">
                  <a:solidFill>
                    <a:srgbClr val="FFFFFF"/>
                  </a:solidFill>
                  <a:effectLst>
                    <a:outerShdw blurRad="38100" dist="38100" dir="2700000" algn="tl">
                      <a:srgbClr val="C0C0C0"/>
                    </a:outerShdw>
                  </a:effectLst>
                  <a:latin typeface="Arial" charset="0"/>
                </a:rPr>
                <a:t>并行算法研究</a:t>
              </a:r>
            </a:p>
          </p:txBody>
        </p:sp>
        <p:sp>
          <p:nvSpPr>
            <p:cNvPr id="21" name="Oval 36"/>
            <p:cNvSpPr>
              <a:spLocks noChangeArrowheads="1"/>
            </p:cNvSpPr>
            <p:nvPr/>
          </p:nvSpPr>
          <p:spPr bwMode="gray">
            <a:xfrm>
              <a:off x="1968" y="3792"/>
              <a:ext cx="916" cy="308"/>
            </a:xfrm>
            <a:prstGeom prst="ellipse">
              <a:avLst/>
            </a:prstGeom>
            <a:gradFill rotWithShape="1">
              <a:gsLst>
                <a:gs pos="0">
                  <a:srgbClr val="B2B2B2"/>
                </a:gs>
                <a:gs pos="100000">
                  <a:srgbClr val="FFFFFF"/>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350"/>
            </a:p>
          </p:txBody>
        </p:sp>
      </p:grpSp>
      <p:grpSp>
        <p:nvGrpSpPr>
          <p:cNvPr id="24" name="Group 37"/>
          <p:cNvGrpSpPr>
            <a:grpSpLocks/>
          </p:cNvGrpSpPr>
          <p:nvPr/>
        </p:nvGrpSpPr>
        <p:grpSpPr bwMode="auto">
          <a:xfrm>
            <a:off x="5475567" y="2717284"/>
            <a:ext cx="1048940" cy="1442116"/>
            <a:chOff x="3104" y="2745"/>
            <a:chExt cx="960" cy="1341"/>
          </a:xfrm>
        </p:grpSpPr>
        <p:grpSp>
          <p:nvGrpSpPr>
            <p:cNvPr id="25" name="Group 38"/>
            <p:cNvGrpSpPr>
              <a:grpSpLocks/>
            </p:cNvGrpSpPr>
            <p:nvPr/>
          </p:nvGrpSpPr>
          <p:grpSpPr bwMode="auto">
            <a:xfrm>
              <a:off x="3104" y="2745"/>
              <a:ext cx="960" cy="993"/>
              <a:chOff x="2381" y="1442"/>
              <a:chExt cx="1152" cy="1186"/>
            </a:xfrm>
          </p:grpSpPr>
          <p:grpSp>
            <p:nvGrpSpPr>
              <p:cNvPr id="27" name="Group 39"/>
              <p:cNvGrpSpPr>
                <a:grpSpLocks/>
              </p:cNvGrpSpPr>
              <p:nvPr/>
            </p:nvGrpSpPr>
            <p:grpSpPr bwMode="auto">
              <a:xfrm>
                <a:off x="2381" y="1442"/>
                <a:ext cx="1152" cy="1152"/>
                <a:chOff x="1988" y="1853"/>
                <a:chExt cx="1680" cy="1680"/>
              </a:xfrm>
            </p:grpSpPr>
            <p:sp>
              <p:nvSpPr>
                <p:cNvPr id="29" name="Oval 40"/>
                <p:cNvSpPr>
                  <a:spLocks noChangeArrowheads="1"/>
                </p:cNvSpPr>
                <p:nvPr/>
              </p:nvSpPr>
              <p:spPr bwMode="gray">
                <a:xfrm>
                  <a:off x="1988" y="1853"/>
                  <a:ext cx="1680" cy="1680"/>
                </a:xfrm>
                <a:prstGeom prst="ellipse">
                  <a:avLst/>
                </a:prstGeom>
                <a:gradFill rotWithShape="1">
                  <a:gsLst>
                    <a:gs pos="0">
                      <a:srgbClr val="692AA2"/>
                    </a:gs>
                    <a:gs pos="100000">
                      <a:srgbClr val="1A0A27"/>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350"/>
                </a:p>
              </p:txBody>
            </p:sp>
            <p:sp>
              <p:nvSpPr>
                <p:cNvPr id="30" name="Freeform 41"/>
                <p:cNvSpPr>
                  <a:spLocks/>
                </p:cNvSpPr>
                <p:nvPr/>
              </p:nvSpPr>
              <p:spPr bwMode="gray">
                <a:xfrm>
                  <a:off x="2208" y="1948"/>
                  <a:ext cx="1296" cy="634"/>
                </a:xfrm>
                <a:custGeom>
                  <a:avLst/>
                  <a:gdLst>
                    <a:gd name="T0" fmla="*/ 1252 w 1321"/>
                    <a:gd name="T1" fmla="*/ 318 h 712"/>
                    <a:gd name="T2" fmla="*/ 1268 w 1321"/>
                    <a:gd name="T3" fmla="*/ 351 h 712"/>
                    <a:gd name="T4" fmla="*/ 1271 w 1321"/>
                    <a:gd name="T5" fmla="*/ 381 h 712"/>
                    <a:gd name="T6" fmla="*/ 1266 w 1321"/>
                    <a:gd name="T7" fmla="*/ 409 h 712"/>
                    <a:gd name="T8" fmla="*/ 1249 w 1321"/>
                    <a:gd name="T9" fmla="*/ 436 h 712"/>
                    <a:gd name="T10" fmla="*/ 1224 w 1321"/>
                    <a:gd name="T11" fmla="*/ 459 h 712"/>
                    <a:gd name="T12" fmla="*/ 1193 w 1321"/>
                    <a:gd name="T13" fmla="*/ 479 h 712"/>
                    <a:gd name="T14" fmla="*/ 1151 w 1321"/>
                    <a:gd name="T15" fmla="*/ 498 h 712"/>
                    <a:gd name="T16" fmla="*/ 1104 w 1321"/>
                    <a:gd name="T17" fmla="*/ 515 h 712"/>
                    <a:gd name="T18" fmla="*/ 1051 w 1321"/>
                    <a:gd name="T19" fmla="*/ 529 h 712"/>
                    <a:gd name="T20" fmla="*/ 992 w 1321"/>
                    <a:gd name="T21" fmla="*/ 541 h 712"/>
                    <a:gd name="T22" fmla="*/ 931 w 1321"/>
                    <a:gd name="T23" fmla="*/ 550 h 712"/>
                    <a:gd name="T24" fmla="*/ 862 w 1321"/>
                    <a:gd name="T25" fmla="*/ 558 h 712"/>
                    <a:gd name="T26" fmla="*/ 793 w 1321"/>
                    <a:gd name="T27" fmla="*/ 563 h 712"/>
                    <a:gd name="T28" fmla="*/ 765 w 1321"/>
                    <a:gd name="T29" fmla="*/ 565 h 712"/>
                    <a:gd name="T30" fmla="*/ 458 w 1321"/>
                    <a:gd name="T31" fmla="*/ 565 h 712"/>
                    <a:gd name="T32" fmla="*/ 454 w 1321"/>
                    <a:gd name="T33" fmla="*/ 565 h 712"/>
                    <a:gd name="T34" fmla="*/ 393 w 1321"/>
                    <a:gd name="T35" fmla="*/ 561 h 712"/>
                    <a:gd name="T36" fmla="*/ 335 w 1321"/>
                    <a:gd name="T37" fmla="*/ 558 h 712"/>
                    <a:gd name="T38" fmla="*/ 280 w 1321"/>
                    <a:gd name="T39" fmla="*/ 552 h 712"/>
                    <a:gd name="T40" fmla="*/ 227 w 1321"/>
                    <a:gd name="T41" fmla="*/ 547 h 712"/>
                    <a:gd name="T42" fmla="*/ 179 w 1321"/>
                    <a:gd name="T43" fmla="*/ 537 h 712"/>
                    <a:gd name="T44" fmla="*/ 135 w 1321"/>
                    <a:gd name="T45" fmla="*/ 525 h 712"/>
                    <a:gd name="T46" fmla="*/ 98 w 1321"/>
                    <a:gd name="T47" fmla="*/ 514 h 712"/>
                    <a:gd name="T48" fmla="*/ 65 w 1321"/>
                    <a:gd name="T49" fmla="*/ 500 h 712"/>
                    <a:gd name="T50" fmla="*/ 37 w 1321"/>
                    <a:gd name="T51" fmla="*/ 482 h 712"/>
                    <a:gd name="T52" fmla="*/ 18 w 1321"/>
                    <a:gd name="T53" fmla="*/ 462 h 712"/>
                    <a:gd name="T54" fmla="*/ 6 w 1321"/>
                    <a:gd name="T55" fmla="*/ 439 h 712"/>
                    <a:gd name="T56" fmla="*/ 0 w 1321"/>
                    <a:gd name="T57" fmla="*/ 416 h 712"/>
                    <a:gd name="T58" fmla="*/ 0 w 1321"/>
                    <a:gd name="T59" fmla="*/ 412 h 712"/>
                    <a:gd name="T60" fmla="*/ 4 w 1321"/>
                    <a:gd name="T61" fmla="*/ 386 h 712"/>
                    <a:gd name="T62" fmla="*/ 16 w 1321"/>
                    <a:gd name="T63" fmla="*/ 354 h 712"/>
                    <a:gd name="T64" fmla="*/ 49 w 1321"/>
                    <a:gd name="T65" fmla="*/ 293 h 712"/>
                    <a:gd name="T66" fmla="*/ 90 w 1321"/>
                    <a:gd name="T67" fmla="*/ 237 h 712"/>
                    <a:gd name="T68" fmla="*/ 141 w 1321"/>
                    <a:gd name="T69" fmla="*/ 186 h 712"/>
                    <a:gd name="T70" fmla="*/ 196 w 1321"/>
                    <a:gd name="T71" fmla="*/ 140 h 712"/>
                    <a:gd name="T72" fmla="*/ 260 w 1321"/>
                    <a:gd name="T73" fmla="*/ 99 h 712"/>
                    <a:gd name="T74" fmla="*/ 329 w 1321"/>
                    <a:gd name="T75" fmla="*/ 65 h 712"/>
                    <a:gd name="T76" fmla="*/ 399 w 1321"/>
                    <a:gd name="T77" fmla="*/ 37 h 712"/>
                    <a:gd name="T78" fmla="*/ 479 w 1321"/>
                    <a:gd name="T79" fmla="*/ 17 h 712"/>
                    <a:gd name="T80" fmla="*/ 559 w 1321"/>
                    <a:gd name="T81" fmla="*/ 4 h 712"/>
                    <a:gd name="T82" fmla="*/ 642 w 1321"/>
                    <a:gd name="T83" fmla="*/ 0 h 712"/>
                    <a:gd name="T84" fmla="*/ 642 w 1321"/>
                    <a:gd name="T85" fmla="*/ 0 h 712"/>
                    <a:gd name="T86" fmla="*/ 731 w 1321"/>
                    <a:gd name="T87" fmla="*/ 4 h 712"/>
                    <a:gd name="T88" fmla="*/ 815 w 1321"/>
                    <a:gd name="T89" fmla="*/ 18 h 712"/>
                    <a:gd name="T90" fmla="*/ 897 w 1321"/>
                    <a:gd name="T91" fmla="*/ 42 h 712"/>
                    <a:gd name="T92" fmla="*/ 972 w 1321"/>
                    <a:gd name="T93" fmla="*/ 71 h 712"/>
                    <a:gd name="T94" fmla="*/ 1042 w 1321"/>
                    <a:gd name="T95" fmla="*/ 109 h 712"/>
                    <a:gd name="T96" fmla="*/ 1106 w 1321"/>
                    <a:gd name="T97" fmla="*/ 154 h 712"/>
                    <a:gd name="T98" fmla="*/ 1163 w 1321"/>
                    <a:gd name="T99" fmla="*/ 203 h 712"/>
                    <a:gd name="T100" fmla="*/ 1211 w 1321"/>
                    <a:gd name="T101" fmla="*/ 257 h 712"/>
                    <a:gd name="T102" fmla="*/ 1252 w 1321"/>
                    <a:gd name="T103" fmla="*/ 318 h 712"/>
                    <a:gd name="T104" fmla="*/ 1252 w 1321"/>
                    <a:gd name="T105" fmla="*/ 31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692AA2"/>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zh-CN" altLang="en-US" sz="1350"/>
                </a:p>
              </p:txBody>
            </p:sp>
          </p:grpSp>
          <p:sp>
            <p:nvSpPr>
              <p:cNvPr id="28" name="Text Box 42"/>
              <p:cNvSpPr txBox="1">
                <a:spLocks noChangeArrowheads="1"/>
              </p:cNvSpPr>
              <p:nvPr/>
            </p:nvSpPr>
            <p:spPr bwMode="gray">
              <a:xfrm>
                <a:off x="2438" y="2013"/>
                <a:ext cx="1048" cy="615"/>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defRPr/>
                </a:pPr>
                <a:r>
                  <a:rPr lang="zh-CN" altLang="en-US" sz="1500" b="1" dirty="0">
                    <a:solidFill>
                      <a:srgbClr val="FFFFFF"/>
                    </a:solidFill>
                    <a:effectLst>
                      <a:outerShdw blurRad="38100" dist="38100" dir="2700000" algn="tl">
                        <a:srgbClr val="C0C0C0"/>
                      </a:outerShdw>
                    </a:effectLst>
                    <a:latin typeface="Arial" charset="0"/>
                  </a:rPr>
                  <a:t>算法应用</a:t>
                </a:r>
              </a:p>
              <a:p>
                <a:pPr algn="ctr" eaLnBrk="0" hangingPunct="0">
                  <a:defRPr/>
                </a:pPr>
                <a:r>
                  <a:rPr lang="zh-CN" altLang="en-US" sz="1500" b="1" dirty="0">
                    <a:solidFill>
                      <a:srgbClr val="FFFFFF"/>
                    </a:solidFill>
                    <a:effectLst>
                      <a:outerShdw blurRad="38100" dist="38100" dir="2700000" algn="tl">
                        <a:srgbClr val="C0C0C0"/>
                      </a:outerShdw>
                    </a:effectLst>
                    <a:latin typeface="Arial" charset="0"/>
                  </a:rPr>
                  <a:t>研究</a:t>
                </a:r>
              </a:p>
            </p:txBody>
          </p:sp>
        </p:grpSp>
        <p:sp>
          <p:nvSpPr>
            <p:cNvPr id="26" name="Oval 43"/>
            <p:cNvSpPr>
              <a:spLocks noChangeArrowheads="1"/>
            </p:cNvSpPr>
            <p:nvPr/>
          </p:nvSpPr>
          <p:spPr bwMode="gray">
            <a:xfrm>
              <a:off x="3147" y="3779"/>
              <a:ext cx="917" cy="307"/>
            </a:xfrm>
            <a:prstGeom prst="ellipse">
              <a:avLst/>
            </a:prstGeom>
            <a:gradFill rotWithShape="1">
              <a:gsLst>
                <a:gs pos="0">
                  <a:srgbClr val="B2B2B2"/>
                </a:gs>
                <a:gs pos="100000">
                  <a:srgbClr val="FFFFFF"/>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350"/>
            </a:p>
          </p:txBody>
        </p:sp>
      </p:grpSp>
    </p:spTree>
    <p:extLst>
      <p:ext uri="{BB962C8B-B14F-4D97-AF65-F5344CB8AC3E}">
        <p14:creationId xmlns:p14="http://schemas.microsoft.com/office/powerpoint/2010/main" val="384097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heckerboard(across)">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fill="hold"/>
                                        <p:tgtEl>
                                          <p:spTgt spid="5"/>
                                        </p:tgtEl>
                                        <p:attrNameLst>
                                          <p:attrName>ppt_x</p:attrName>
                                        </p:attrNameLst>
                                      </p:cBhvr>
                                      <p:tavLst>
                                        <p:tav tm="0">
                                          <p:val>
                                            <p:strVal val="0-#ppt_w/2"/>
                                          </p:val>
                                        </p:tav>
                                        <p:tav tm="100000">
                                          <p:val>
                                            <p:strVal val="#ppt_x"/>
                                          </p:val>
                                        </p:tav>
                                      </p:tavLst>
                                    </p:anim>
                                    <p:anim calcmode="lin" valueType="num">
                                      <p:cBhvr additive="base">
                                        <p:cTn id="17" dur="1000" fill="hold"/>
                                        <p:tgtEl>
                                          <p:spTgt spid="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4"/>
                                            </p:cond>
                                          </p:stCondLst>
                                          <p:endCondLst>
                                            <p:cond evt="onStopAudio" delay="0">
                                              <p:tgtEl>
                                                <p:sldTgt/>
                                              </p:tgtEl>
                                            </p:cond>
                                          </p:endCondLst>
                                        </p:cTn>
                                        <p:tgtEl>
                                          <p:sndTgt r:embed="rId2" name="laser.wav"/>
                                        </p:tgtEl>
                                      </p:cMediaNode>
                                    </p:audio>
                                  </p:sub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0"/>
                                            </p:cond>
                                          </p:stCondLst>
                                          <p:endCondLst>
                                            <p:cond evt="onStopAudio" delay="0">
                                              <p:tgtEl>
                                                <p:sldTgt/>
                                              </p:tgtEl>
                                            </p:cond>
                                          </p:endCondLst>
                                        </p:cTn>
                                        <p:tgtEl>
                                          <p:sndTgt r:embed="rId2" name="laser.wav"/>
                                        </p:tgtEl>
                                      </p:cMediaNode>
                                    </p:audio>
                                  </p:sub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6"/>
                                            </p:cond>
                                          </p:stCondLst>
                                          <p:endCondLst>
                                            <p:cond evt="onStopAudio" delay="0">
                                              <p:tgtEl>
                                                <p:sldTgt/>
                                              </p:tgtEl>
                                            </p:cond>
                                          </p:endCondLst>
                                        </p:cTn>
                                        <p:tgtEl>
                                          <p:sndTgt r:embed="rId2" name="laser.wav"/>
                                        </p:tgtEl>
                                      </p:cMediaNode>
                                    </p:audio>
                                  </p:sub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1000" fill="hold"/>
                                        <p:tgtEl>
                                          <p:spTgt spid="24"/>
                                        </p:tgtEl>
                                        <p:attrNameLst>
                                          <p:attrName>ppt_x</p:attrName>
                                        </p:attrNameLst>
                                      </p:cBhvr>
                                      <p:tavLst>
                                        <p:tav tm="0">
                                          <p:val>
                                            <p:strVal val="1+#ppt_w/2"/>
                                          </p:val>
                                        </p:tav>
                                        <p:tav tm="100000">
                                          <p:val>
                                            <p:strVal val="#ppt_x"/>
                                          </p:val>
                                        </p:tav>
                                      </p:tavLst>
                                    </p:anim>
                                    <p:anim calcmode="lin" valueType="num">
                                      <p:cBhvr additive="base">
                                        <p:cTn id="35" dur="1000" fill="hold"/>
                                        <p:tgtEl>
                                          <p:spTgt spid="2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2"/>
                                            </p:cond>
                                          </p:stCondLst>
                                          <p:endCondLst>
                                            <p:cond evt="onStopAudio" delay="0">
                                              <p:tgtEl>
                                                <p:sldTgt/>
                                              </p:tgtEl>
                                            </p:cond>
                                          </p:endCondLst>
                                        </p:cTn>
                                        <p:tgtEl>
                                          <p:sndTgt r:embed="rId2"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555526"/>
            <a:ext cx="6858000" cy="3373209"/>
          </a:xfrm>
          <a:prstGeom prst="rect">
            <a:avLst/>
          </a:prstGeom>
        </p:spPr>
      </p:pic>
      <p:pic>
        <p:nvPicPr>
          <p:cNvPr id="3" name="图片 2"/>
          <p:cNvPicPr>
            <a:picLocks noChangeAspect="1"/>
          </p:cNvPicPr>
          <p:nvPr/>
        </p:nvPicPr>
        <p:blipFill>
          <a:blip r:embed="rId3"/>
          <a:stretch>
            <a:fillRect/>
          </a:stretch>
        </p:blipFill>
        <p:spPr>
          <a:xfrm>
            <a:off x="0" y="4436342"/>
            <a:ext cx="6902624" cy="419528"/>
          </a:xfrm>
          <a:prstGeom prst="rect">
            <a:avLst/>
          </a:prstGeom>
        </p:spPr>
      </p:pic>
      <p:pic>
        <p:nvPicPr>
          <p:cNvPr id="4" name="图片 3"/>
          <p:cNvPicPr>
            <a:picLocks noChangeAspect="1"/>
          </p:cNvPicPr>
          <p:nvPr/>
        </p:nvPicPr>
        <p:blipFill rotWithShape="1">
          <a:blip r:embed="rId4"/>
          <a:srcRect r="1035"/>
          <a:stretch/>
        </p:blipFill>
        <p:spPr>
          <a:xfrm>
            <a:off x="0" y="3910760"/>
            <a:ext cx="6885384" cy="525582"/>
          </a:xfrm>
          <a:prstGeom prst="rect">
            <a:avLst/>
          </a:prstGeom>
        </p:spPr>
      </p:pic>
      <p:sp>
        <p:nvSpPr>
          <p:cNvPr id="5" name="文本框 4"/>
          <p:cNvSpPr txBox="1"/>
          <p:nvPr/>
        </p:nvSpPr>
        <p:spPr>
          <a:xfrm>
            <a:off x="2636912" y="131534"/>
            <a:ext cx="1944216" cy="369332"/>
          </a:xfrm>
          <a:prstGeom prst="rect">
            <a:avLst/>
          </a:prstGeom>
          <a:noFill/>
        </p:spPr>
        <p:txBody>
          <a:bodyPr wrap="square" rtlCol="0">
            <a:spAutoFit/>
          </a:bodyPr>
          <a:lstStyle/>
          <a:p>
            <a:r>
              <a:rPr lang="zh-CN" altLang="en-US" dirty="0"/>
              <a:t>知网</a:t>
            </a:r>
            <a:r>
              <a:rPr lang="zh-CN" altLang="en-US" dirty="0" smtClean="0"/>
              <a:t>论文举例</a:t>
            </a:r>
            <a:endParaRPr lang="zh-CN" altLang="en-US" dirty="0"/>
          </a:p>
        </p:txBody>
      </p:sp>
    </p:spTree>
    <p:extLst>
      <p:ext uri="{BB962C8B-B14F-4D97-AF65-F5344CB8AC3E}">
        <p14:creationId xmlns:p14="http://schemas.microsoft.com/office/powerpoint/2010/main" val="7275061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xfrm>
            <a:off x="2888456" y="1943463"/>
            <a:ext cx="3835004" cy="632605"/>
          </a:xfrm>
        </p:spPr>
        <p:txBody>
          <a:bodyPr/>
          <a:lstStyle/>
          <a:p>
            <a:r>
              <a:rPr lang="en-US" altLang="ko-KR" dirty="0" smtClean="0"/>
              <a:t>02</a:t>
            </a:r>
            <a:endParaRPr lang="ko-KR" altLang="en-US" dirty="0"/>
          </a:p>
        </p:txBody>
      </p:sp>
      <p:sp>
        <p:nvSpPr>
          <p:cNvPr id="4" name="텍스트 개체 틀 3"/>
          <p:cNvSpPr>
            <a:spLocks noGrp="1"/>
          </p:cNvSpPr>
          <p:nvPr>
            <p:ph type="body" sz="quarter" idx="12"/>
          </p:nvPr>
        </p:nvSpPr>
        <p:spPr/>
        <p:txBody>
          <a:bodyPr/>
          <a:lstStyle/>
          <a:p>
            <a:r>
              <a:rPr lang="zh-CN" altLang="en-US" sz="3600" dirty="0" smtClean="0"/>
              <a:t>蚁群</a:t>
            </a:r>
            <a:r>
              <a:rPr lang="zh-CN" altLang="en-US" sz="3600" dirty="0"/>
              <a:t>优化算法</a:t>
            </a:r>
            <a:endParaRPr lang="ko-KR" altLang="en-US" sz="3600"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2855" y="3579862"/>
            <a:ext cx="2407320" cy="1445802"/>
          </a:xfrm>
          <a:prstGeom prst="rect">
            <a:avLst/>
          </a:prstGeom>
        </p:spPr>
      </p:pic>
      <p:pic>
        <p:nvPicPr>
          <p:cNvPr id="6" name="그림 3"/>
          <p:cNvPicPr>
            <a:picLocks noChangeAspect="1"/>
          </p:cNvPicPr>
          <p:nvPr/>
        </p:nvPicPr>
        <p:blipFill rotWithShape="1">
          <a:blip r:embed="rId3">
            <a:extLst>
              <a:ext uri="{28A0092B-C50C-407E-A947-70E740481C1C}">
                <a14:useLocalDpi xmlns:a14="http://schemas.microsoft.com/office/drawing/2010/main" val="0"/>
              </a:ext>
            </a:extLst>
          </a:blip>
          <a:srcRect t="-1" r="70714" b="52073"/>
          <a:stretch/>
        </p:blipFill>
        <p:spPr>
          <a:xfrm>
            <a:off x="404664" y="483518"/>
            <a:ext cx="2269063" cy="2785071"/>
          </a:xfrm>
          <a:prstGeom prst="rect">
            <a:avLst/>
          </a:prstGeom>
        </p:spPr>
      </p:pic>
    </p:spTree>
    <p:extLst>
      <p:ext uri="{BB962C8B-B14F-4D97-AF65-F5344CB8AC3E}">
        <p14:creationId xmlns:p14="http://schemas.microsoft.com/office/powerpoint/2010/main" val="40760662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8546" name="Group 2"/>
          <p:cNvGrpSpPr>
            <a:grpSpLocks/>
          </p:cNvGrpSpPr>
          <p:nvPr/>
        </p:nvGrpSpPr>
        <p:grpSpPr bwMode="auto">
          <a:xfrm>
            <a:off x="4581128" y="267494"/>
            <a:ext cx="1998119" cy="2822885"/>
            <a:chOff x="3969" y="981"/>
            <a:chExt cx="1200" cy="1879"/>
          </a:xfrm>
        </p:grpSpPr>
        <p:pic>
          <p:nvPicPr>
            <p:cNvPr id="108550" name="Picture 4" descr="ScreenHunter_0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9" y="981"/>
              <a:ext cx="1200" cy="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1" name="Rectangle 4"/>
            <p:cNvSpPr>
              <a:spLocks noChangeArrowheads="1"/>
            </p:cNvSpPr>
            <p:nvPr/>
          </p:nvSpPr>
          <p:spPr bwMode="auto">
            <a:xfrm>
              <a:off x="4152" y="2614"/>
              <a:ext cx="972"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800" dirty="0">
                  <a:latin typeface="楷体_GB2312" pitchFamily="49" charset="-122"/>
                </a:rPr>
                <a:t>多里戈</a:t>
              </a:r>
              <a:r>
                <a:rPr lang="en-US" altLang="zh-CN" sz="1800" dirty="0">
                  <a:latin typeface="楷体_GB2312" pitchFamily="49" charset="-122"/>
                </a:rPr>
                <a:t>(</a:t>
              </a:r>
              <a:r>
                <a:rPr kumimoji="1" lang="en-US" altLang="zh-CN" sz="1350" dirty="0" err="1">
                  <a:latin typeface="Arial" panose="020B0604020202020204" pitchFamily="34" charset="0"/>
                  <a:ea typeface="宋体" panose="02010600030101010101" pitchFamily="2" charset="-122"/>
                </a:rPr>
                <a:t>Dorigo</a:t>
              </a:r>
              <a:r>
                <a:rPr lang="en-US" altLang="zh-CN" sz="1800" dirty="0">
                  <a:latin typeface="楷体_GB2312" pitchFamily="49" charset="-122"/>
                </a:rPr>
                <a:t>)</a:t>
              </a:r>
            </a:p>
          </p:txBody>
        </p:sp>
      </p:grpSp>
      <p:sp>
        <p:nvSpPr>
          <p:cNvPr id="748550" name="Rectangle 6"/>
          <p:cNvSpPr>
            <a:spLocks noChangeArrowheads="1"/>
          </p:cNvSpPr>
          <p:nvPr/>
        </p:nvSpPr>
        <p:spPr bwMode="auto">
          <a:xfrm>
            <a:off x="0" y="123478"/>
            <a:ext cx="4490402"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r>
              <a:rPr lang="en-US" altLang="zh-CN" sz="2400" dirty="0">
                <a:latin typeface="楷体_GB2312" pitchFamily="49" charset="-122"/>
              </a:rPr>
              <a:t>1992</a:t>
            </a:r>
            <a:r>
              <a:rPr lang="zh-CN" altLang="en-US" sz="2400" dirty="0">
                <a:latin typeface="楷体_GB2312" pitchFamily="49" charset="-122"/>
              </a:rPr>
              <a:t>年由意大利学者</a:t>
            </a:r>
            <a:r>
              <a:rPr lang="zh-CN" altLang="en-US" sz="2400" dirty="0"/>
              <a:t>多里戈</a:t>
            </a:r>
            <a:r>
              <a:rPr lang="zh-CN" altLang="en-US" sz="2400" dirty="0" smtClean="0"/>
              <a:t>提出</a:t>
            </a:r>
            <a:endParaRPr lang="en-US" altLang="zh-CN" sz="2000" dirty="0">
              <a:latin typeface="楷体_GB2312" pitchFamily="49" charset="-122"/>
            </a:endParaRPr>
          </a:p>
          <a:p>
            <a:pPr lvl="1"/>
            <a:r>
              <a:rPr lang="en-US" altLang="zh-CN" sz="2000" dirty="0" smtClean="0">
                <a:latin typeface="楷体_GB2312" pitchFamily="49" charset="-122"/>
              </a:rPr>
              <a:t>Marco </a:t>
            </a:r>
            <a:r>
              <a:rPr lang="en-US" altLang="zh-CN" sz="2000" dirty="0" err="1">
                <a:latin typeface="楷体_GB2312" pitchFamily="49" charset="-122"/>
              </a:rPr>
              <a:t>Dorigo</a:t>
            </a:r>
            <a:r>
              <a:rPr lang="zh-CN" altLang="en-US" sz="2000" dirty="0">
                <a:latin typeface="楷体_GB2312" pitchFamily="49" charset="-122"/>
              </a:rPr>
              <a:t>，比利时基金科学研究部主任，群智能研究领域的奠基者之一</a:t>
            </a:r>
          </a:p>
          <a:p>
            <a:pPr lvl="1"/>
            <a:r>
              <a:rPr lang="zh-CN" altLang="en-US" sz="2000" dirty="0">
                <a:latin typeface="楷体_GB2312" pitchFamily="49" charset="-122"/>
              </a:rPr>
              <a:t>在他的博士论文中首先提出来一个蚂蚁</a:t>
            </a:r>
            <a:r>
              <a:rPr lang="zh-CN" altLang="en-US" sz="2000" dirty="0" smtClean="0">
                <a:latin typeface="楷体_GB2312" pitchFamily="49" charset="-122"/>
              </a:rPr>
              <a:t>系统</a:t>
            </a:r>
            <a:endParaRPr lang="en-US" altLang="zh-CN" sz="2000" dirty="0" smtClean="0">
              <a:latin typeface="楷体_GB2312" pitchFamily="49" charset="-122"/>
            </a:endParaRPr>
          </a:p>
          <a:p>
            <a:pPr lvl="1"/>
            <a:r>
              <a:rPr lang="zh-CN" altLang="en-US" sz="2000" dirty="0" smtClean="0">
                <a:latin typeface="楷体_GB2312" pitchFamily="49" charset="-122"/>
              </a:rPr>
              <a:t>模拟</a:t>
            </a:r>
            <a:r>
              <a:rPr lang="zh-CN" altLang="en-US" sz="2000" dirty="0">
                <a:latin typeface="楷体_GB2312" pitchFamily="49" charset="-122"/>
              </a:rPr>
              <a:t>自然界当中蚂蚁寻找巢穴到食物的最短</a:t>
            </a:r>
            <a:r>
              <a:rPr lang="zh-CN" altLang="en-US" sz="2000" dirty="0" smtClean="0">
                <a:latin typeface="楷体_GB2312" pitchFamily="49" charset="-122"/>
              </a:rPr>
              <a:t>路径的行为</a:t>
            </a:r>
            <a:endParaRPr lang="en-US" altLang="zh-CN" sz="2000" dirty="0" smtClean="0">
              <a:latin typeface="楷体_GB2312" pitchFamily="49" charset="-122"/>
            </a:endParaRPr>
          </a:p>
          <a:p>
            <a:pPr lvl="1"/>
            <a:r>
              <a:rPr lang="zh-CN" altLang="en-US" sz="2000" dirty="0" smtClean="0">
                <a:latin typeface="楷体_GB2312" pitchFamily="49" charset="-122"/>
              </a:rPr>
              <a:t>算法</a:t>
            </a:r>
            <a:r>
              <a:rPr lang="zh-CN" altLang="en-US" sz="2000" dirty="0">
                <a:latin typeface="楷体_GB2312" pitchFamily="49" charset="-122"/>
              </a:rPr>
              <a:t>应用</a:t>
            </a:r>
            <a:r>
              <a:rPr lang="zh-CN" altLang="en-US" sz="2000" dirty="0" smtClean="0">
                <a:latin typeface="楷体_GB2312" pitchFamily="49" charset="-122"/>
              </a:rPr>
              <a:t>在求解</a:t>
            </a:r>
            <a:r>
              <a:rPr lang="zh-CN" altLang="en-US" sz="2000" dirty="0">
                <a:latin typeface="楷体_GB2312" pitchFamily="49" charset="-122"/>
              </a:rPr>
              <a:t>计算机界公认的</a:t>
            </a:r>
            <a:r>
              <a:rPr lang="en-US" altLang="zh-CN" sz="2000" dirty="0">
                <a:latin typeface="楷体_GB2312" pitchFamily="49" charset="-122"/>
              </a:rPr>
              <a:t>NP</a:t>
            </a:r>
            <a:r>
              <a:rPr lang="zh-CN" altLang="en-US" sz="2000" dirty="0">
                <a:latin typeface="楷体_GB2312" pitchFamily="49" charset="-122"/>
              </a:rPr>
              <a:t>难问题，也就是旅行商问题上面</a:t>
            </a:r>
            <a:r>
              <a:rPr lang="zh-CN" altLang="en-US" sz="2000" dirty="0" smtClean="0">
                <a:latin typeface="楷体_GB2312" pitchFamily="49" charset="-122"/>
              </a:rPr>
              <a:t>。</a:t>
            </a:r>
            <a:endParaRPr lang="en-US" altLang="zh-CN" sz="2000" dirty="0">
              <a:latin typeface="楷体_GB2312" pitchFamily="49" charset="-122"/>
            </a:endParaRPr>
          </a:p>
        </p:txBody>
      </p:sp>
      <p:sp>
        <p:nvSpPr>
          <p:cNvPr id="748551" name="Rectangle 7"/>
          <p:cNvSpPr>
            <a:spLocks noChangeArrowheads="1"/>
          </p:cNvSpPr>
          <p:nvPr/>
        </p:nvSpPr>
        <p:spPr bwMode="auto">
          <a:xfrm>
            <a:off x="764704" y="4329550"/>
            <a:ext cx="399340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kumimoji="1" lang="zh-CN" altLang="en-US" sz="3300" b="1" dirty="0">
                <a:solidFill>
                  <a:srgbClr val="FF0000"/>
                </a:solidFill>
                <a:latin typeface="华文行楷" panose="02010800040101010101" pitchFamily="2" charset="-122"/>
                <a:ea typeface="华文行楷" panose="02010800040101010101" pitchFamily="2" charset="-122"/>
              </a:rPr>
              <a:t>蚂蚁如何搜索路径？</a:t>
            </a:r>
          </a:p>
        </p:txBody>
      </p:sp>
      <p:pic>
        <p:nvPicPr>
          <p:cNvPr id="8"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85841" y="3363838"/>
            <a:ext cx="1794911" cy="1546007"/>
          </a:xfrm>
          <a:prstGeom prst="rect">
            <a:avLst/>
          </a:prstGeom>
        </p:spPr>
      </p:pic>
    </p:spTree>
    <p:custDataLst>
      <p:tags r:id="rId1"/>
    </p:custDataLst>
    <p:extLst>
      <p:ext uri="{BB962C8B-B14F-4D97-AF65-F5344CB8AC3E}">
        <p14:creationId xmlns:p14="http://schemas.microsoft.com/office/powerpoint/2010/main" val="27461049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48546"/>
                                        </p:tgtEl>
                                        <p:attrNameLst>
                                          <p:attrName>style.visibility</p:attrName>
                                        </p:attrNameLst>
                                      </p:cBhvr>
                                      <p:to>
                                        <p:strVal val="visible"/>
                                      </p:to>
                                    </p:set>
                                    <p:animEffect transition="in" filter="blinds(horizontal)">
                                      <p:cBhvr>
                                        <p:cTn id="7" dur="500"/>
                                        <p:tgtEl>
                                          <p:spTgt spid="748546"/>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48550"/>
                                        </p:tgtEl>
                                        <p:attrNameLst>
                                          <p:attrName>style.visibility</p:attrName>
                                        </p:attrNameLst>
                                      </p:cBhvr>
                                      <p:to>
                                        <p:strVal val="visible"/>
                                      </p:to>
                                    </p:set>
                                    <p:animEffect transition="in" filter="blinds(horizontal)">
                                      <p:cBhvr>
                                        <p:cTn id="11" dur="500"/>
                                        <p:tgtEl>
                                          <p:spTgt spid="74855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5" presetClass="entr" presetSubtype="0" fill="hold" grpId="0" nodeType="clickEffect">
                                  <p:stCondLst>
                                    <p:cond delay="0"/>
                                  </p:stCondLst>
                                  <p:childTnLst>
                                    <p:set>
                                      <p:cBhvr>
                                        <p:cTn id="15" dur="1" fill="hold">
                                          <p:stCondLst>
                                            <p:cond delay="0"/>
                                          </p:stCondLst>
                                        </p:cTn>
                                        <p:tgtEl>
                                          <p:spTgt spid="748551"/>
                                        </p:tgtEl>
                                        <p:attrNameLst>
                                          <p:attrName>style.visibility</p:attrName>
                                        </p:attrNameLst>
                                      </p:cBhvr>
                                      <p:to>
                                        <p:strVal val="visible"/>
                                      </p:to>
                                    </p:set>
                                    <p:animEffect transition="in" filter="fade">
                                      <p:cBhvr>
                                        <p:cTn id="16" dur="1000"/>
                                        <p:tgtEl>
                                          <p:spTgt spid="748551"/>
                                        </p:tgtEl>
                                      </p:cBhvr>
                                    </p:animEffect>
                                    <p:anim calcmode="lin" valueType="num">
                                      <p:cBhvr>
                                        <p:cTn id="17" dur="1000" fill="hold"/>
                                        <p:tgtEl>
                                          <p:spTgt spid="748551"/>
                                        </p:tgtEl>
                                        <p:attrNameLst>
                                          <p:attrName>style.rotation</p:attrName>
                                        </p:attrNameLst>
                                      </p:cBhvr>
                                      <p:tavLst>
                                        <p:tav tm="0">
                                          <p:val>
                                            <p:fltVal val="720"/>
                                          </p:val>
                                        </p:tav>
                                        <p:tav tm="100000">
                                          <p:val>
                                            <p:fltVal val="0"/>
                                          </p:val>
                                        </p:tav>
                                      </p:tavLst>
                                    </p:anim>
                                    <p:anim calcmode="lin" valueType="num">
                                      <p:cBhvr>
                                        <p:cTn id="18" dur="1000" fill="hold"/>
                                        <p:tgtEl>
                                          <p:spTgt spid="748551"/>
                                        </p:tgtEl>
                                        <p:attrNameLst>
                                          <p:attrName>ppt_h</p:attrName>
                                        </p:attrNameLst>
                                      </p:cBhvr>
                                      <p:tavLst>
                                        <p:tav tm="0">
                                          <p:val>
                                            <p:fltVal val="0"/>
                                          </p:val>
                                        </p:tav>
                                        <p:tav tm="100000">
                                          <p:val>
                                            <p:strVal val="#ppt_h"/>
                                          </p:val>
                                        </p:tav>
                                      </p:tavLst>
                                    </p:anim>
                                    <p:anim calcmode="lin" valueType="num">
                                      <p:cBhvr>
                                        <p:cTn id="19" dur="1000" fill="hold"/>
                                        <p:tgtEl>
                                          <p:spTgt spid="748551"/>
                                        </p:tgtEl>
                                        <p:attrNameLst>
                                          <p:attrName>ppt_w</p:attrName>
                                        </p:attrNameLst>
                                      </p:cBhvr>
                                      <p:tavLst>
                                        <p:tav tm="0">
                                          <p:val>
                                            <p:fltVal val="0"/>
                                          </p:val>
                                        </p:tav>
                                        <p:tav tm="100000">
                                          <p:val>
                                            <p:strVal val="#ppt_w"/>
                                          </p:val>
                                        </p:tav>
                                      </p:tavLst>
                                    </p:anim>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50" grpId="0"/>
      <p:bldP spid="74855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Grp="1" noChangeArrowheads="1"/>
          </p:cNvSpPr>
          <p:nvPr>
            <p:ph type="title" idx="4294967295"/>
          </p:nvPr>
        </p:nvSpPr>
        <p:spPr>
          <a:xfrm>
            <a:off x="4557713" y="47625"/>
            <a:ext cx="2300287" cy="1022350"/>
          </a:xfrm>
          <a:prstGeom prst="rect">
            <a:avLst/>
          </a:prstGeom>
        </p:spPr>
        <p:txBody>
          <a:bodyPr>
            <a:normAutofit/>
          </a:bodyPr>
          <a:lstStyle/>
          <a:p>
            <a:pPr eaLnBrk="1" hangingPunct="1"/>
            <a:r>
              <a:rPr lang="zh-CN" altLang="en-US" sz="2400" dirty="0" smtClean="0"/>
              <a:t>双桥实验</a:t>
            </a:r>
          </a:p>
        </p:txBody>
      </p:sp>
      <p:sp>
        <p:nvSpPr>
          <p:cNvPr id="110596" name="Rectangle 4"/>
          <p:cNvSpPr>
            <a:spLocks noGrp="1" noChangeArrowheads="1"/>
          </p:cNvSpPr>
          <p:nvPr>
            <p:ph type="body" sz="quarter" idx="4294967295"/>
          </p:nvPr>
        </p:nvSpPr>
        <p:spPr>
          <a:xfrm>
            <a:off x="0" y="590550"/>
            <a:ext cx="6048375" cy="331788"/>
          </a:xfrm>
          <a:prstGeom prst="rect">
            <a:avLst/>
          </a:prstGeom>
        </p:spPr>
        <p:txBody>
          <a:bodyPr>
            <a:noAutofit/>
          </a:bodyPr>
          <a:lstStyle/>
          <a:p>
            <a:pPr eaLnBrk="1" hangingPunct="1"/>
            <a:r>
              <a:rPr lang="en-US" altLang="zh-CN" sz="2000" dirty="0">
                <a:solidFill>
                  <a:schemeClr val="tx1"/>
                </a:solidFill>
              </a:rPr>
              <a:t>1989</a:t>
            </a:r>
            <a:r>
              <a:rPr lang="zh-CN" altLang="en-US" sz="2000" dirty="0">
                <a:solidFill>
                  <a:schemeClr val="tx1"/>
                </a:solidFill>
              </a:rPr>
              <a:t>年戈斯等研究蚂蚁觅食行为所做的实验</a:t>
            </a:r>
          </a:p>
        </p:txBody>
      </p:sp>
      <p:graphicFrame>
        <p:nvGraphicFramePr>
          <p:cNvPr id="10" name="Object 2"/>
          <p:cNvGraphicFramePr>
            <a:graphicFrameLocks noChangeAspect="1"/>
          </p:cNvGraphicFramePr>
          <p:nvPr>
            <p:extLst/>
          </p:nvPr>
        </p:nvGraphicFramePr>
        <p:xfrm>
          <a:off x="2142312" y="1015055"/>
          <a:ext cx="2762250" cy="3563938"/>
        </p:xfrm>
        <a:graphic>
          <a:graphicData uri="http://schemas.openxmlformats.org/presentationml/2006/ole">
            <mc:AlternateContent xmlns:mc="http://schemas.openxmlformats.org/markup-compatibility/2006">
              <mc:Choice xmlns:v="urn:schemas-microsoft-com:vml" Requires="v">
                <p:oleObj spid="_x0000_s7184" name="Image" r:id="rId5" imgW="1803175" imgH="2044444" progId="Photoshop.Image.10">
                  <p:embed/>
                </p:oleObj>
              </mc:Choice>
              <mc:Fallback>
                <p:oleObj name="Image" r:id="rId5" imgW="1803175" imgH="2044444" progId="Photoshop.Image.10">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2312" y="1015055"/>
                        <a:ext cx="2762250" cy="3563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 name="Picture 9" descr="DSCN7055(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713" y="944877"/>
            <a:ext cx="5400600" cy="3660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2"/>
    </p:custDataLst>
    <p:extLst>
      <p:ext uri="{BB962C8B-B14F-4D97-AF65-F5344CB8AC3E}">
        <p14:creationId xmlns:p14="http://schemas.microsoft.com/office/powerpoint/2010/main" val="644069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302821" y="614114"/>
            <a:ext cx="377428"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zh-CN" altLang="en-US" sz="1500" dirty="0">
                <a:latin typeface="楷体_GB2312" pitchFamily="49" charset="-122"/>
              </a:rPr>
              <a:t>实验进行到</a:t>
            </a:r>
            <a:r>
              <a:rPr lang="en-US" altLang="zh-CN" sz="1500" dirty="0">
                <a:latin typeface="楷体_GB2312" pitchFamily="49" charset="-122"/>
              </a:rPr>
              <a:t>4</a:t>
            </a:r>
            <a:r>
              <a:rPr lang="zh-CN" altLang="en-US" sz="1500" dirty="0">
                <a:latin typeface="楷体_GB2312" pitchFamily="49" charset="-122"/>
              </a:rPr>
              <a:t>分钟时</a:t>
            </a:r>
          </a:p>
        </p:txBody>
      </p:sp>
      <p:sp>
        <p:nvSpPr>
          <p:cNvPr id="6" name="Text Box 6"/>
          <p:cNvSpPr txBox="1">
            <a:spLocks noChangeArrowheads="1"/>
          </p:cNvSpPr>
          <p:nvPr/>
        </p:nvSpPr>
        <p:spPr bwMode="auto">
          <a:xfrm>
            <a:off x="6199932" y="644364"/>
            <a:ext cx="377428"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zh-CN" altLang="en-US" sz="1500">
                <a:latin typeface="楷体_GB2312" pitchFamily="49" charset="-122"/>
              </a:rPr>
              <a:t>实验进行到</a:t>
            </a:r>
            <a:r>
              <a:rPr lang="en-US" altLang="zh-CN" sz="1500">
                <a:latin typeface="楷体_GB2312" pitchFamily="49" charset="-122"/>
              </a:rPr>
              <a:t>8</a:t>
            </a:r>
            <a:r>
              <a:rPr lang="zh-CN" altLang="en-US" sz="1500">
                <a:latin typeface="楷体_GB2312" pitchFamily="49" charset="-122"/>
              </a:rPr>
              <a:t>分钟时</a:t>
            </a:r>
          </a:p>
        </p:txBody>
      </p:sp>
      <p:graphicFrame>
        <p:nvGraphicFramePr>
          <p:cNvPr id="7" name="Object 7"/>
          <p:cNvGraphicFramePr>
            <a:graphicFrameLocks noChangeAspect="1"/>
          </p:cNvGraphicFramePr>
          <p:nvPr>
            <p:extLst/>
          </p:nvPr>
        </p:nvGraphicFramePr>
        <p:xfrm>
          <a:off x="1220198" y="986520"/>
          <a:ext cx="4597004" cy="3483769"/>
        </p:xfrm>
        <a:graphic>
          <a:graphicData uri="http://schemas.openxmlformats.org/presentationml/2006/ole">
            <mc:AlternateContent xmlns:mc="http://schemas.openxmlformats.org/markup-compatibility/2006">
              <mc:Choice xmlns:v="urn:schemas-microsoft-com:vml" Requires="v">
                <p:oleObj spid="_x0000_s8207" name="Image" r:id="rId7" imgW="8228571" imgH="6234921" progId="Photoshop.Image.10">
                  <p:embed/>
                </p:oleObj>
              </mc:Choice>
              <mc:Fallback>
                <p:oleObj name="Image" r:id="rId7" imgW="8228571" imgH="6234921" progId="Photoshop.Image.10">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0198" y="986520"/>
                        <a:ext cx="4597004" cy="3483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8"/>
          <p:cNvSpPr txBox="1">
            <a:spLocks noChangeArrowheads="1"/>
          </p:cNvSpPr>
          <p:nvPr/>
        </p:nvSpPr>
        <p:spPr bwMode="auto">
          <a:xfrm>
            <a:off x="2976756" y="1203598"/>
            <a:ext cx="1620440"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zh-CN" altLang="en-US" sz="14700" dirty="0">
                <a:solidFill>
                  <a:srgbClr val="FF0000"/>
                </a:solidFill>
                <a:latin typeface="Arial" panose="020B0604020202020204" pitchFamily="34" charset="0"/>
                <a:ea typeface="华文琥珀" panose="02010800040101010101" pitchFamily="2" charset="-122"/>
              </a:rPr>
              <a:t>？</a:t>
            </a:r>
          </a:p>
        </p:txBody>
      </p:sp>
      <p:sp>
        <p:nvSpPr>
          <p:cNvPr id="9" name="矩形 8"/>
          <p:cNvSpPr/>
          <p:nvPr/>
        </p:nvSpPr>
        <p:spPr>
          <a:xfrm>
            <a:off x="1020039" y="278634"/>
            <a:ext cx="5533875" cy="707886"/>
          </a:xfrm>
          <a:prstGeom prst="rect">
            <a:avLst/>
          </a:prstGeom>
        </p:spPr>
        <p:txBody>
          <a:bodyPr wrap="square">
            <a:spAutoFit/>
          </a:bodyPr>
          <a:lstStyle/>
          <a:p>
            <a:r>
              <a:rPr lang="zh-CN" altLang="en-US" sz="2000" b="1" dirty="0"/>
              <a:t>增加桥的难度</a:t>
            </a:r>
          </a:p>
          <a:p>
            <a:r>
              <a:rPr lang="zh-CN" altLang="en-US" sz="2000" b="1" dirty="0"/>
              <a:t>分时段记录各路径上的蚂蚁数量</a:t>
            </a:r>
          </a:p>
        </p:txBody>
      </p:sp>
    </p:spTree>
    <p:extLst>
      <p:ext uri="{BB962C8B-B14F-4D97-AF65-F5344CB8AC3E}">
        <p14:creationId xmlns:p14="http://schemas.microsoft.com/office/powerpoint/2010/main" val="120820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5"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style.rotation</p:attrName>
                                        </p:attrNameLst>
                                      </p:cBhvr>
                                      <p:tavLst>
                                        <p:tav tm="0">
                                          <p:val>
                                            <p:fltVal val="720"/>
                                          </p:val>
                                        </p:tav>
                                        <p:tav tm="100000">
                                          <p:val>
                                            <p:fltVal val="0"/>
                                          </p:val>
                                        </p:tav>
                                      </p:tavLst>
                                    </p:anim>
                                    <p:anim calcmode="lin" valueType="num">
                                      <p:cBhvr>
                                        <p:cTn id="23" dur="1000" fill="hold"/>
                                        <p:tgtEl>
                                          <p:spTgt spid="8"/>
                                        </p:tgtEl>
                                        <p:attrNameLst>
                                          <p:attrName>ppt_h</p:attrName>
                                        </p:attrNameLst>
                                      </p:cBhvr>
                                      <p:tavLst>
                                        <p:tav tm="0">
                                          <p:val>
                                            <p:fltVal val="0"/>
                                          </p:val>
                                        </p:tav>
                                        <p:tav tm="100000">
                                          <p:val>
                                            <p:strVal val="#ppt_h"/>
                                          </p:val>
                                        </p:tav>
                                      </p:tavLst>
                                    </p:anim>
                                    <p:anim calcmode="lin" valueType="num">
                                      <p:cBhvr>
                                        <p:cTn id="24" dur="1000" fill="hold"/>
                                        <p:tgtEl>
                                          <p:spTgt spid="8"/>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endParaRPr lang="zh-CN" altLang="en-US" smtClean="0"/>
          </a:p>
        </p:txBody>
      </p:sp>
      <p:pic>
        <p:nvPicPr>
          <p:cNvPr id="460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92" y="-7175"/>
            <a:ext cx="759858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79908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497221" y="4068240"/>
            <a:ext cx="1635700" cy="4381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 name="组合 2"/>
          <p:cNvGrpSpPr/>
          <p:nvPr/>
        </p:nvGrpSpPr>
        <p:grpSpPr>
          <a:xfrm>
            <a:off x="160425" y="35275"/>
            <a:ext cx="4613100" cy="563103"/>
            <a:chOff x="379330" y="87448"/>
            <a:chExt cx="6150800" cy="750804"/>
          </a:xfrm>
        </p:grpSpPr>
        <p:grpSp>
          <p:nvGrpSpPr>
            <p:cNvPr id="25" name="组合 24"/>
            <p:cNvGrpSpPr/>
            <p:nvPr/>
          </p:nvGrpSpPr>
          <p:grpSpPr>
            <a:xfrm>
              <a:off x="379330" y="87448"/>
              <a:ext cx="3307089" cy="750804"/>
              <a:chOff x="379330" y="87448"/>
              <a:chExt cx="3307089" cy="750804"/>
            </a:xfrm>
          </p:grpSpPr>
          <p:sp>
            <p:nvSpPr>
              <p:cNvPr id="19" name="椭圆 18"/>
              <p:cNvSpPr/>
              <p:nvPr/>
            </p:nvSpPr>
            <p:spPr>
              <a:xfrm>
                <a:off x="379330" y="9351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椭圆 19"/>
              <p:cNvSpPr/>
              <p:nvPr/>
            </p:nvSpPr>
            <p:spPr>
              <a:xfrm>
                <a:off x="89603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椭圆 20"/>
              <p:cNvSpPr/>
              <p:nvPr/>
            </p:nvSpPr>
            <p:spPr>
              <a:xfrm>
                <a:off x="140744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p:cNvSpPr/>
              <p:nvPr/>
            </p:nvSpPr>
            <p:spPr>
              <a:xfrm>
                <a:off x="191885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椭圆 22"/>
              <p:cNvSpPr/>
              <p:nvPr/>
            </p:nvSpPr>
            <p:spPr>
              <a:xfrm>
                <a:off x="243026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椭圆 23"/>
              <p:cNvSpPr/>
              <p:nvPr/>
            </p:nvSpPr>
            <p:spPr>
              <a:xfrm>
                <a:off x="2941677"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5"/>
            <p:cNvSpPr txBox="1"/>
            <p:nvPr/>
          </p:nvSpPr>
          <p:spPr>
            <a:xfrm>
              <a:off x="446830" y="142616"/>
              <a:ext cx="6083300" cy="615554"/>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t>神奇的信息素</a:t>
              </a:r>
              <a:r>
                <a:rPr lang="zh-CN" altLang="en-US" sz="2400" dirty="0">
                  <a:latin typeface="Times New Roman" panose="02020603050405020304" pitchFamily="18" charset="0"/>
                  <a:ea typeface="楷体_GB2312" pitchFamily="49" charset="-122"/>
                </a:rPr>
                <a:t>（</a:t>
              </a:r>
              <a:r>
                <a:rPr lang="en-US" altLang="zh-CN" sz="2400" dirty="0">
                  <a:latin typeface="Times New Roman" panose="02020603050405020304" pitchFamily="18" charset="0"/>
                  <a:ea typeface="楷体_GB2312" pitchFamily="49" charset="-122"/>
                  <a:cs typeface="Times New Roman" panose="02020603050405020304" pitchFamily="18" charset="0"/>
                </a:rPr>
                <a:t>Pheromone</a:t>
              </a:r>
              <a:r>
                <a:rPr lang="zh-CN" altLang="en-US" sz="2400" dirty="0">
                  <a:latin typeface="Times New Roman" panose="02020603050405020304" pitchFamily="18" charset="0"/>
                  <a:ea typeface="楷体_GB2312" pitchFamily="49" charset="-122"/>
                </a:rPr>
                <a:t>）</a:t>
              </a:r>
              <a:endParaRPr lang="zh-CN" altLang="en-US" sz="2400" b="1" dirty="0">
                <a:latin typeface="黑体" panose="02010609060101010101" pitchFamily="49" charset="-122"/>
                <a:ea typeface="黑体" panose="02010609060101010101" pitchFamily="49" charset="-122"/>
              </a:endParaRPr>
            </a:p>
          </p:txBody>
        </p:sp>
      </p:grpSp>
      <p:sp>
        <p:nvSpPr>
          <p:cNvPr id="8" name="椭圆形标注 7"/>
          <p:cNvSpPr/>
          <p:nvPr/>
        </p:nvSpPr>
        <p:spPr>
          <a:xfrm>
            <a:off x="2420888" y="1909819"/>
            <a:ext cx="4284235" cy="2817171"/>
          </a:xfrm>
          <a:prstGeom prst="wedgeEllipseCallout">
            <a:avLst>
              <a:gd name="adj1" fmla="val -61324"/>
              <a:gd name="adj2" fmla="val 1734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1、</a:t>
            </a:r>
            <a:r>
              <a:rPr lang="zh-CN" altLang="en-US" sz="1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随机移动。碰到还没走过的路口，就随机挑选一条路走。</a:t>
            </a:r>
            <a:endParaRPr lang="en-US" altLang="zh-CN" sz="1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135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2、</a:t>
            </a:r>
            <a:r>
              <a:rPr lang="zh-CN" altLang="en-US" sz="1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遇到食物分泌</a:t>
            </a:r>
            <a:r>
              <a:rPr lang="zh-CN" altLang="en-US" sz="1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信息素</a:t>
            </a:r>
            <a:r>
              <a:rPr lang="zh-CN" altLang="en-US" sz="1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。信息素是挥发性化学物质</a:t>
            </a:r>
            <a:r>
              <a:rPr lang="zh-CN" altLang="en-US" sz="14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。在搬运食物回家的路上留下信息素。</a:t>
            </a:r>
            <a:endParaRPr lang="en-US" altLang="zh-CN" sz="14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lvl="0"/>
            <a:r>
              <a:rPr lang="en-US" altLang="zh-CN" sz="135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3</a:t>
            </a:r>
            <a:r>
              <a:rPr lang="zh-CN" altLang="en-US" sz="135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其他</a:t>
            </a:r>
            <a:r>
              <a:rPr lang="zh-CN" altLang="en-US" sz="1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蚂蚁发现留有信息素的路径结束漫游，沿该路径移动，遇到食物同样开始分泌</a:t>
            </a:r>
            <a:r>
              <a:rPr lang="zh-CN" altLang="en-US" sz="14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信息素</a:t>
            </a:r>
            <a:endParaRPr lang="en-US" altLang="zh-CN" sz="14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4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4</a:t>
            </a:r>
            <a:r>
              <a:rPr lang="zh-CN" altLang="en-US" sz="14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、信息素</a:t>
            </a:r>
            <a:r>
              <a:rPr lang="zh-CN" altLang="en-US" sz="1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会随着时间慢慢挥发，</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短路径上的信息素相对浓度</a:t>
            </a:r>
            <a:r>
              <a:rPr lang="zh-CN" altLang="en-US" sz="1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高</a:t>
            </a:r>
            <a:r>
              <a:rPr lang="zh-CN" altLang="en-US" sz="1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lvl="0"/>
            <a:r>
              <a:rPr lang="en-US" altLang="zh-CN" sz="135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5</a:t>
            </a:r>
            <a:r>
              <a:rPr lang="zh-CN" altLang="en-US" sz="135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35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最终蚁群找到</a:t>
            </a:r>
            <a:r>
              <a:rPr lang="zh-CN" altLang="en-US" sz="135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最优寻食路径</a:t>
            </a:r>
            <a:r>
              <a:rPr lang="zh-CN" altLang="en-US" sz="135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416" y="2499742"/>
            <a:ext cx="1635700" cy="1787573"/>
          </a:xfrm>
          <a:prstGeom prst="rect">
            <a:avLst/>
          </a:prstGeom>
        </p:spPr>
      </p:pic>
      <p:pic>
        <p:nvPicPr>
          <p:cNvPr id="11" name="图片 10"/>
          <p:cNvPicPr>
            <a:picLocks noChangeAspect="1"/>
          </p:cNvPicPr>
          <p:nvPr/>
        </p:nvPicPr>
        <p:blipFill>
          <a:blip r:embed="rId5"/>
          <a:stretch>
            <a:fillRect/>
          </a:stretch>
        </p:blipFill>
        <p:spPr>
          <a:xfrm>
            <a:off x="5601213" y="680684"/>
            <a:ext cx="1090607" cy="763425"/>
          </a:xfrm>
          <a:prstGeom prst="rect">
            <a:avLst/>
          </a:prstGeom>
        </p:spPr>
      </p:pic>
      <p:cxnSp>
        <p:nvCxnSpPr>
          <p:cNvPr id="12" name="直接连接符 11"/>
          <p:cNvCxnSpPr>
            <a:cxnSpLocks/>
          </p:cNvCxnSpPr>
          <p:nvPr/>
        </p:nvCxnSpPr>
        <p:spPr>
          <a:xfrm>
            <a:off x="1676573" y="883846"/>
            <a:ext cx="3400425"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a:off x="1694754" y="1212269"/>
            <a:ext cx="3400425" cy="642337"/>
          </a:xfrm>
          <a:custGeom>
            <a:avLst/>
            <a:gdLst>
              <a:gd name="connsiteX0" fmla="*/ 0 w 4521200"/>
              <a:gd name="connsiteY0" fmla="*/ 114300 h 1908319"/>
              <a:gd name="connsiteX1" fmla="*/ 1917700 w 4521200"/>
              <a:gd name="connsiteY1" fmla="*/ 1727200 h 1908319"/>
              <a:gd name="connsiteX2" fmla="*/ 2908300 w 4521200"/>
              <a:gd name="connsiteY2" fmla="*/ 1676400 h 1908319"/>
              <a:gd name="connsiteX3" fmla="*/ 4521200 w 4521200"/>
              <a:gd name="connsiteY3" fmla="*/ 0 h 1908319"/>
              <a:gd name="connsiteX0" fmla="*/ 0 w 4533900"/>
              <a:gd name="connsiteY0" fmla="*/ 12700 h 1915100"/>
              <a:gd name="connsiteX1" fmla="*/ 1930400 w 4533900"/>
              <a:gd name="connsiteY1" fmla="*/ 1727200 h 1915100"/>
              <a:gd name="connsiteX2" fmla="*/ 2921000 w 4533900"/>
              <a:gd name="connsiteY2" fmla="*/ 1676400 h 1915100"/>
              <a:gd name="connsiteX3" fmla="*/ 4533900 w 4533900"/>
              <a:gd name="connsiteY3" fmla="*/ 0 h 1915100"/>
              <a:gd name="connsiteX0" fmla="*/ 0 w 4533900"/>
              <a:gd name="connsiteY0" fmla="*/ 12700 h 1761535"/>
              <a:gd name="connsiteX1" fmla="*/ 1371600 w 4533900"/>
              <a:gd name="connsiteY1" fmla="*/ 1358900 h 1761535"/>
              <a:gd name="connsiteX2" fmla="*/ 2921000 w 4533900"/>
              <a:gd name="connsiteY2" fmla="*/ 1676400 h 1761535"/>
              <a:gd name="connsiteX3" fmla="*/ 4533900 w 4533900"/>
              <a:gd name="connsiteY3" fmla="*/ 0 h 1761535"/>
              <a:gd name="connsiteX0" fmla="*/ 0 w 4533900"/>
              <a:gd name="connsiteY0" fmla="*/ 12700 h 1514095"/>
              <a:gd name="connsiteX1" fmla="*/ 1371600 w 4533900"/>
              <a:gd name="connsiteY1" fmla="*/ 1358900 h 1514095"/>
              <a:gd name="connsiteX2" fmla="*/ 2806700 w 4533900"/>
              <a:gd name="connsiteY2" fmla="*/ 1333500 h 1514095"/>
              <a:gd name="connsiteX3" fmla="*/ 4533900 w 4533900"/>
              <a:gd name="connsiteY3" fmla="*/ 0 h 1514095"/>
              <a:gd name="connsiteX0" fmla="*/ 0 w 4533900"/>
              <a:gd name="connsiteY0" fmla="*/ 12700 h 1628608"/>
              <a:gd name="connsiteX1" fmla="*/ 1371600 w 4533900"/>
              <a:gd name="connsiteY1" fmla="*/ 1358900 h 1628608"/>
              <a:gd name="connsiteX2" fmla="*/ 2908300 w 4533900"/>
              <a:gd name="connsiteY2" fmla="*/ 1511300 h 1628608"/>
              <a:gd name="connsiteX3" fmla="*/ 4533900 w 4533900"/>
              <a:gd name="connsiteY3" fmla="*/ 0 h 1628608"/>
              <a:gd name="connsiteX0" fmla="*/ 0 w 4533900"/>
              <a:gd name="connsiteY0" fmla="*/ 12700 h 1638589"/>
              <a:gd name="connsiteX1" fmla="*/ 1371600 w 4533900"/>
              <a:gd name="connsiteY1" fmla="*/ 1358900 h 1638589"/>
              <a:gd name="connsiteX2" fmla="*/ 2908300 w 4533900"/>
              <a:gd name="connsiteY2" fmla="*/ 1511300 h 1638589"/>
              <a:gd name="connsiteX3" fmla="*/ 4533900 w 4533900"/>
              <a:gd name="connsiteY3" fmla="*/ 0 h 1638589"/>
              <a:gd name="connsiteX0" fmla="*/ 0 w 4533900"/>
              <a:gd name="connsiteY0" fmla="*/ 12700 h 1577593"/>
              <a:gd name="connsiteX1" fmla="*/ 965200 w 4533900"/>
              <a:gd name="connsiteY1" fmla="*/ 1155700 h 1577593"/>
              <a:gd name="connsiteX2" fmla="*/ 2908300 w 4533900"/>
              <a:gd name="connsiteY2" fmla="*/ 1511300 h 1577593"/>
              <a:gd name="connsiteX3" fmla="*/ 4533900 w 4533900"/>
              <a:gd name="connsiteY3" fmla="*/ 0 h 1577593"/>
              <a:gd name="connsiteX0" fmla="*/ 0 w 4533900"/>
              <a:gd name="connsiteY0" fmla="*/ 12700 h 1330097"/>
              <a:gd name="connsiteX1" fmla="*/ 965200 w 4533900"/>
              <a:gd name="connsiteY1" fmla="*/ 1155700 h 1330097"/>
              <a:gd name="connsiteX2" fmla="*/ 2806700 w 4533900"/>
              <a:gd name="connsiteY2" fmla="*/ 1206500 h 1330097"/>
              <a:gd name="connsiteX3" fmla="*/ 4533900 w 4533900"/>
              <a:gd name="connsiteY3" fmla="*/ 0 h 1330097"/>
              <a:gd name="connsiteX0" fmla="*/ 0 w 4533900"/>
              <a:gd name="connsiteY0" fmla="*/ 12700 h 1241023"/>
              <a:gd name="connsiteX1" fmla="*/ 965200 w 4533900"/>
              <a:gd name="connsiteY1" fmla="*/ 1155700 h 1241023"/>
              <a:gd name="connsiteX2" fmla="*/ 2806700 w 4533900"/>
              <a:gd name="connsiteY2" fmla="*/ 1206500 h 1241023"/>
              <a:gd name="connsiteX3" fmla="*/ 4533900 w 4533900"/>
              <a:gd name="connsiteY3" fmla="*/ 0 h 1241023"/>
              <a:gd name="connsiteX0" fmla="*/ 0 w 4533900"/>
              <a:gd name="connsiteY0" fmla="*/ 12700 h 1241023"/>
              <a:gd name="connsiteX1" fmla="*/ 965200 w 4533900"/>
              <a:gd name="connsiteY1" fmla="*/ 1155700 h 1241023"/>
              <a:gd name="connsiteX2" fmla="*/ 2806700 w 4533900"/>
              <a:gd name="connsiteY2" fmla="*/ 1206500 h 1241023"/>
              <a:gd name="connsiteX3" fmla="*/ 4533900 w 4533900"/>
              <a:gd name="connsiteY3" fmla="*/ 0 h 1241023"/>
              <a:gd name="connsiteX0" fmla="*/ 0 w 4533900"/>
              <a:gd name="connsiteY0" fmla="*/ 12700 h 1309266"/>
              <a:gd name="connsiteX1" fmla="*/ 825500 w 4533900"/>
              <a:gd name="connsiteY1" fmla="*/ 1257300 h 1309266"/>
              <a:gd name="connsiteX2" fmla="*/ 2806700 w 4533900"/>
              <a:gd name="connsiteY2" fmla="*/ 1206500 h 1309266"/>
              <a:gd name="connsiteX3" fmla="*/ 4533900 w 4533900"/>
              <a:gd name="connsiteY3" fmla="*/ 0 h 1309266"/>
              <a:gd name="connsiteX0" fmla="*/ 0 w 4533900"/>
              <a:gd name="connsiteY0" fmla="*/ 12700 h 1339152"/>
              <a:gd name="connsiteX1" fmla="*/ 825500 w 4533900"/>
              <a:gd name="connsiteY1" fmla="*/ 1257300 h 1339152"/>
              <a:gd name="connsiteX2" fmla="*/ 2971800 w 4533900"/>
              <a:gd name="connsiteY2" fmla="*/ 1308100 h 1339152"/>
              <a:gd name="connsiteX3" fmla="*/ 4533900 w 4533900"/>
              <a:gd name="connsiteY3" fmla="*/ 0 h 1339152"/>
              <a:gd name="connsiteX0" fmla="*/ 0 w 4533900"/>
              <a:gd name="connsiteY0" fmla="*/ 12700 h 1339152"/>
              <a:gd name="connsiteX1" fmla="*/ 825500 w 4533900"/>
              <a:gd name="connsiteY1" fmla="*/ 1257300 h 1339152"/>
              <a:gd name="connsiteX2" fmla="*/ 2971800 w 4533900"/>
              <a:gd name="connsiteY2" fmla="*/ 1308100 h 1339152"/>
              <a:gd name="connsiteX3" fmla="*/ 4533900 w 4533900"/>
              <a:gd name="connsiteY3" fmla="*/ 0 h 1339152"/>
              <a:gd name="connsiteX0" fmla="*/ 0 w 4533900"/>
              <a:gd name="connsiteY0" fmla="*/ 12700 h 1358000"/>
              <a:gd name="connsiteX1" fmla="*/ 825500 w 4533900"/>
              <a:gd name="connsiteY1" fmla="*/ 1257300 h 1358000"/>
              <a:gd name="connsiteX2" fmla="*/ 2971800 w 4533900"/>
              <a:gd name="connsiteY2" fmla="*/ 1308100 h 1358000"/>
              <a:gd name="connsiteX3" fmla="*/ 4533900 w 4533900"/>
              <a:gd name="connsiteY3" fmla="*/ 0 h 1358000"/>
              <a:gd name="connsiteX0" fmla="*/ 0 w 4533900"/>
              <a:gd name="connsiteY0" fmla="*/ 12700 h 1369380"/>
              <a:gd name="connsiteX1" fmla="*/ 825500 w 4533900"/>
              <a:gd name="connsiteY1" fmla="*/ 1257300 h 1369380"/>
              <a:gd name="connsiteX2" fmla="*/ 2971800 w 4533900"/>
              <a:gd name="connsiteY2" fmla="*/ 1308100 h 1369380"/>
              <a:gd name="connsiteX3" fmla="*/ 4533900 w 4533900"/>
              <a:gd name="connsiteY3" fmla="*/ 0 h 1369380"/>
              <a:gd name="connsiteX0" fmla="*/ 0 w 4533900"/>
              <a:gd name="connsiteY0" fmla="*/ 12700 h 1369380"/>
              <a:gd name="connsiteX1" fmla="*/ 825500 w 4533900"/>
              <a:gd name="connsiteY1" fmla="*/ 1257300 h 1369380"/>
              <a:gd name="connsiteX2" fmla="*/ 2971800 w 4533900"/>
              <a:gd name="connsiteY2" fmla="*/ 1308100 h 1369380"/>
              <a:gd name="connsiteX3" fmla="*/ 4533900 w 4533900"/>
              <a:gd name="connsiteY3" fmla="*/ 0 h 1369380"/>
            </a:gdLst>
            <a:ahLst/>
            <a:cxnLst>
              <a:cxn ang="0">
                <a:pos x="connsiteX0" y="connsiteY0"/>
              </a:cxn>
              <a:cxn ang="0">
                <a:pos x="connsiteX1" y="connsiteY1"/>
              </a:cxn>
              <a:cxn ang="0">
                <a:pos x="connsiteX2" y="connsiteY2"/>
              </a:cxn>
              <a:cxn ang="0">
                <a:pos x="connsiteX3" y="connsiteY3"/>
              </a:cxn>
            </a:cxnLst>
            <a:rect l="l" t="t" r="r" b="b"/>
            <a:pathLst>
              <a:path w="4533900" h="1369380">
                <a:moveTo>
                  <a:pt x="0" y="12700"/>
                </a:moveTo>
                <a:cubicBezTo>
                  <a:pt x="716491" y="688975"/>
                  <a:pt x="241300" y="876300"/>
                  <a:pt x="825500" y="1257300"/>
                </a:cubicBezTo>
                <a:cubicBezTo>
                  <a:pt x="1409700" y="1638300"/>
                  <a:pt x="2008717" y="891117"/>
                  <a:pt x="2971800" y="1308100"/>
                </a:cubicBezTo>
                <a:cubicBezTo>
                  <a:pt x="3858683" y="1471083"/>
                  <a:pt x="3944408" y="694266"/>
                  <a:pt x="4533900" y="0"/>
                </a:cubicBezTo>
              </a:path>
            </a:pathLst>
          </a:cu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4" name="直接连接符 13"/>
          <p:cNvCxnSpPr>
            <a:cxnSpLocks/>
          </p:cNvCxnSpPr>
          <p:nvPr/>
        </p:nvCxnSpPr>
        <p:spPr>
          <a:xfrm>
            <a:off x="1694754" y="1000844"/>
            <a:ext cx="3400425"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0389" y="666046"/>
            <a:ext cx="824710" cy="699071"/>
          </a:xfrm>
          <a:prstGeom prst="rect">
            <a:avLst/>
          </a:prstGeom>
        </p:spPr>
      </p:pic>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873106" y="647522"/>
            <a:ext cx="780321" cy="829750"/>
          </a:xfrm>
          <a:prstGeom prst="rect">
            <a:avLst/>
          </a:prstGeom>
        </p:spPr>
      </p:pic>
      <p:pic>
        <p:nvPicPr>
          <p:cNvPr id="26" name="图片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865988" y="645249"/>
            <a:ext cx="780321" cy="829750"/>
          </a:xfrm>
          <a:prstGeom prst="rect">
            <a:avLst/>
          </a:prstGeom>
        </p:spPr>
      </p:pic>
    </p:spTree>
    <p:custDataLst>
      <p:tags r:id="rId1"/>
    </p:custDataLst>
    <p:extLst>
      <p:ext uri="{BB962C8B-B14F-4D97-AF65-F5344CB8AC3E}">
        <p14:creationId xmlns:p14="http://schemas.microsoft.com/office/powerpoint/2010/main" val="2886480869"/>
      </p:ext>
    </p:extLst>
  </p:cSld>
  <p:clrMapOvr>
    <a:masterClrMapping/>
  </p:clrMapOvr>
  <mc:AlternateContent xmlns:mc="http://schemas.openxmlformats.org/markup-compatibility/2006" xmlns:p14="http://schemas.microsoft.com/office/powerpoint/2010/main">
    <mc:Choice Requires="p14">
      <p:transition spd="slow" p14:dur="2000" advTm="7531"/>
    </mc:Choice>
    <mc:Fallback xmlns="">
      <p:transition spd="slow" advTm="75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00486 -0.00493 L 0.60139 -0.00493 " pathEditMode="relative" rAng="0" ptsTypes="AA">
                                      <p:cBhvr>
                                        <p:cTn id="13" dur="2000" fill="hold"/>
                                        <p:tgtEl>
                                          <p:spTgt spid="26"/>
                                        </p:tgtEl>
                                        <p:attrNameLst>
                                          <p:attrName>ppt_x</p:attrName>
                                          <p:attrName>ppt_y</p:attrName>
                                        </p:attrNameLst>
                                      </p:cBhvr>
                                      <p:rCtr x="30301" y="0"/>
                                    </p:animMotion>
                                  </p:childTnLst>
                                </p:cTn>
                              </p:par>
                              <p:par>
                                <p:cTn id="14" presetID="22" presetClass="entr" presetSubtype="8"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2000"/>
                                        <p:tgtEl>
                                          <p:spTgt spid="12"/>
                                        </p:tgtEl>
                                      </p:cBhvr>
                                    </p:animEffect>
                                  </p:childTnLst>
                                </p:cTn>
                              </p:par>
                              <p:par>
                                <p:cTn id="17" presetID="10" presetClass="exit" presetSubtype="0" fill="hold" nodeType="withEffect">
                                  <p:stCondLst>
                                    <p:cond delay="2000"/>
                                  </p:stCondLst>
                                  <p:childTnLst>
                                    <p:animEffect transition="out" filter="fade">
                                      <p:cBhvr>
                                        <p:cTn id="18" dur="500"/>
                                        <p:tgtEl>
                                          <p:spTgt spid="26"/>
                                        </p:tgtEl>
                                      </p:cBhvr>
                                    </p:animEffect>
                                    <p:set>
                                      <p:cBhvr>
                                        <p:cTn id="19" dur="1" fill="hold">
                                          <p:stCondLst>
                                            <p:cond delay="499"/>
                                          </p:stCondLst>
                                        </p:cTn>
                                        <p:tgtEl>
                                          <p:spTgt spid="26"/>
                                        </p:tgtEl>
                                        <p:attrNameLst>
                                          <p:attrName>style.visibility</p:attrName>
                                        </p:attrNameLst>
                                      </p:cBhvr>
                                      <p:to>
                                        <p:strVal val="hidden"/>
                                      </p:to>
                                    </p:set>
                                  </p:childTnLst>
                                </p:cTn>
                              </p:par>
                              <p:par>
                                <p:cTn id="20" presetID="1" presetClass="entr" presetSubtype="0" fill="hold" nodeType="withEffect">
                                  <p:stCondLst>
                                    <p:cond delay="2000"/>
                                  </p:stCondLst>
                                  <p:childTnLst>
                                    <p:set>
                                      <p:cBhvr>
                                        <p:cTn id="21" dur="1" fill="hold">
                                          <p:stCondLst>
                                            <p:cond delay="0"/>
                                          </p:stCondLst>
                                        </p:cTn>
                                        <p:tgtEl>
                                          <p:spTgt spid="18"/>
                                        </p:tgtEl>
                                        <p:attrNameLst>
                                          <p:attrName>style.visibility</p:attrName>
                                        </p:attrNameLst>
                                      </p:cBhvr>
                                      <p:to>
                                        <p:strVal val="visible"/>
                                      </p:to>
                                    </p:set>
                                  </p:childTnLst>
                                </p:cTn>
                              </p:par>
                              <p:par>
                                <p:cTn id="22" presetID="35" presetClass="path" presetSubtype="0" accel="50000" decel="50000" fill="hold" nodeType="withEffect">
                                  <p:stCondLst>
                                    <p:cond delay="2000"/>
                                  </p:stCondLst>
                                  <p:childTnLst>
                                    <p:animMotion origin="layout" path="M -4.44444E-6 -8.64198E-7 L -0.5875 -0.0037 " pathEditMode="relative" rAng="0" ptsTypes="AA">
                                      <p:cBhvr>
                                        <p:cTn id="23" dur="2000" fill="hold"/>
                                        <p:tgtEl>
                                          <p:spTgt spid="18"/>
                                        </p:tgtEl>
                                        <p:attrNameLst>
                                          <p:attrName>ppt_x</p:attrName>
                                          <p:attrName>ppt_y</p:attrName>
                                        </p:attrNameLst>
                                      </p:cBhvr>
                                      <p:rCtr x="-29375" y="-185"/>
                                    </p:animMotion>
                                  </p:childTnLst>
                                </p:cTn>
                              </p:par>
                              <p:par>
                                <p:cTn id="24" presetID="22" presetClass="entr" presetSubtype="2" fill="hold" nodeType="withEffect">
                                  <p:stCondLst>
                                    <p:cond delay="200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2000"/>
                                        <p:tgtEl>
                                          <p:spTgt spid="14"/>
                                        </p:tgtEl>
                                      </p:cBhvr>
                                    </p:animEffect>
                                  </p:childTnLst>
                                </p:cTn>
                              </p:par>
                              <p:par>
                                <p:cTn id="27" presetID="37" presetClass="path" presetSubtype="0" accel="50000" decel="50000" fill="hold" nodeType="withEffect">
                                  <p:stCondLst>
                                    <p:cond delay="0"/>
                                  </p:stCondLst>
                                  <p:childTnLst>
                                    <p:animMotion origin="layout" path="M 0.01111 -1.48148E-6 C 0.03333 0.01111 0.1206 0.11389 0.13819 0.18642 C 0.1831 0.29506 0.27893 0.22099 0.33935 0.21512 C 0.39907 0.20895 0.39954 0.27315 0.47893 0.22716 C 0.55417 0.15247 0.57731 0.01883 0.60278 0.00525 " pathEditMode="relative" rAng="0" ptsTypes="AAAAA">
                                      <p:cBhvr>
                                        <p:cTn id="28" dur="4000" fill="hold"/>
                                        <p:tgtEl>
                                          <p:spTgt spid="2"/>
                                        </p:tgtEl>
                                        <p:attrNameLst>
                                          <p:attrName>ppt_x</p:attrName>
                                          <p:attrName>ppt_y</p:attrName>
                                        </p:attrNameLst>
                                      </p:cBhvr>
                                      <p:rCtr x="29583" y="12253"/>
                                    </p:animMotion>
                                  </p:childTnLst>
                                </p:cTn>
                              </p:par>
                              <p:par>
                                <p:cTn id="29" presetID="22" presetClass="entr" presetSubtype="8"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4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88640" y="216042"/>
            <a:ext cx="2448272" cy="565571"/>
          </a:xfrm>
          <a:prstGeom prst="rect">
            <a:avLst/>
          </a:prstGeom>
        </p:spPr>
        <p:txBody>
          <a:bodyPr>
            <a:normAutofit/>
          </a:bodyPr>
          <a:lstStyle>
            <a:lvl1pPr algn="ctr" defTabSz="685800" rtl="0" eaLnBrk="1" latinLnBrk="1" hangingPunct="1">
              <a:spcBef>
                <a:spcPct val="0"/>
              </a:spcBef>
              <a:buNone/>
              <a:defRPr sz="3300" kern="1200">
                <a:solidFill>
                  <a:schemeClr val="tx1"/>
                </a:solidFill>
                <a:latin typeface="+mj-lt"/>
                <a:ea typeface="+mj-ea"/>
                <a:cs typeface="+mj-cs"/>
              </a:defRPr>
            </a:lvl1pPr>
          </a:lstStyle>
          <a:p>
            <a:r>
              <a:rPr lang="en-US" altLang="zh-CN" sz="2400" dirty="0" smtClean="0">
                <a:latin typeface="Arial" panose="020B0604020202020204" pitchFamily="34" charset="0"/>
              </a:rPr>
              <a:t>“</a:t>
            </a:r>
            <a:r>
              <a:rPr lang="zh-CN" altLang="en-US" sz="2400" dirty="0" smtClean="0"/>
              <a:t>群</a:t>
            </a:r>
            <a:r>
              <a:rPr lang="zh-CN" altLang="en-US" sz="2400" dirty="0" smtClean="0">
                <a:latin typeface="Arial" panose="020B0604020202020204" pitchFamily="34" charset="0"/>
              </a:rPr>
              <a:t>”</a:t>
            </a:r>
            <a:r>
              <a:rPr lang="zh-CN" altLang="en-US" sz="2400" dirty="0" smtClean="0"/>
              <a:t>的特征</a:t>
            </a:r>
          </a:p>
        </p:txBody>
      </p:sp>
      <p:sp>
        <p:nvSpPr>
          <p:cNvPr id="3" name="Rectangle 3"/>
          <p:cNvSpPr txBox="1">
            <a:spLocks noChangeArrowheads="1"/>
          </p:cNvSpPr>
          <p:nvPr/>
        </p:nvSpPr>
        <p:spPr>
          <a:xfrm>
            <a:off x="2782491" y="503571"/>
            <a:ext cx="4075509" cy="3508772"/>
          </a:xfrm>
          <a:prstGeom prst="rect">
            <a:avLst/>
          </a:prstGeom>
        </p:spPr>
        <p:txBody>
          <a:bodyPr>
            <a:noAutofit/>
          </a:bodyPr>
          <a:lstStyle>
            <a:lvl1pPr marL="257175" indent="-257175" algn="l" defTabSz="6858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90000"/>
              </a:lnSpc>
            </a:pPr>
            <a:r>
              <a:rPr lang="zh-CN" altLang="en-US" dirty="0" smtClean="0"/>
              <a:t>相互作用的相邻个体的集合</a:t>
            </a:r>
          </a:p>
          <a:p>
            <a:pPr>
              <a:lnSpc>
                <a:spcPct val="90000"/>
              </a:lnSpc>
            </a:pPr>
            <a:r>
              <a:rPr lang="zh-CN" altLang="en-US" dirty="0" smtClean="0"/>
              <a:t>个体的行为简单</a:t>
            </a:r>
          </a:p>
          <a:p>
            <a:pPr lvl="1">
              <a:lnSpc>
                <a:spcPct val="90000"/>
              </a:lnSpc>
            </a:pPr>
            <a:r>
              <a:rPr lang="zh-CN" altLang="en-US" sz="2000" dirty="0" smtClean="0">
                <a:latin typeface="楷体_GB2312" pitchFamily="49" charset="-122"/>
              </a:rPr>
              <a:t>既有竞争又有协作</a:t>
            </a:r>
          </a:p>
          <a:p>
            <a:pPr>
              <a:lnSpc>
                <a:spcPct val="90000"/>
              </a:lnSpc>
            </a:pPr>
            <a:r>
              <a:rPr lang="zh-CN" altLang="en-US" dirty="0" smtClean="0">
                <a:latin typeface="楷体_GB2312" pitchFamily="49" charset="-122"/>
              </a:rPr>
              <a:t>智能化的集体行为</a:t>
            </a:r>
          </a:p>
          <a:p>
            <a:pPr lvl="1">
              <a:lnSpc>
                <a:spcPct val="90000"/>
              </a:lnSpc>
            </a:pPr>
            <a:r>
              <a:rPr lang="zh-CN" altLang="en-US" sz="2000" dirty="0" smtClean="0"/>
              <a:t>个体间不仅能够交互信息，还能够处理信息，根据信息改变自身行为。</a:t>
            </a:r>
          </a:p>
          <a:p>
            <a:pPr lvl="1">
              <a:lnSpc>
                <a:spcPct val="90000"/>
              </a:lnSpc>
            </a:pPr>
            <a:r>
              <a:rPr lang="zh-CN" altLang="en-US" sz="2000" dirty="0" smtClean="0"/>
              <a:t>没有一个集中控制中心，</a:t>
            </a:r>
            <a:r>
              <a:rPr lang="zh-CN" altLang="en-US" sz="2000" dirty="0" smtClean="0">
                <a:solidFill>
                  <a:srgbClr val="FF0000"/>
                </a:solidFill>
              </a:rPr>
              <a:t>分布式、自组织</a:t>
            </a:r>
            <a:r>
              <a:rPr lang="zh-CN" altLang="en-US" sz="2000" dirty="0" smtClean="0"/>
              <a:t>。</a:t>
            </a:r>
            <a:endParaRPr lang="zh-CN" altLang="en-US" sz="2000" dirty="0" smtClean="0">
              <a:latin typeface="楷体_GB2312" pitchFamily="49" charset="-122"/>
            </a:endParaRPr>
          </a:p>
          <a:p>
            <a:pPr lvl="1">
              <a:lnSpc>
                <a:spcPct val="90000"/>
              </a:lnSpc>
            </a:pPr>
            <a:r>
              <a:rPr lang="zh-CN" altLang="en-US" sz="2000" dirty="0" smtClean="0"/>
              <a:t>作为群体协同工作时，能够突现出非常复杂的行为特征</a:t>
            </a:r>
            <a:r>
              <a:rPr lang="en-US" altLang="zh-CN" sz="2000" dirty="0" smtClean="0">
                <a:latin typeface="Arial" panose="020B0604020202020204" pitchFamily="34" charset="0"/>
              </a:rPr>
              <a:t>—</a:t>
            </a:r>
            <a:r>
              <a:rPr lang="zh-CN" altLang="en-US" sz="2000" dirty="0" smtClean="0">
                <a:solidFill>
                  <a:srgbClr val="FF0000"/>
                </a:solidFill>
              </a:rPr>
              <a:t>智能行为，群智能</a:t>
            </a:r>
            <a:r>
              <a:rPr lang="zh-CN" altLang="en-US" sz="2000" dirty="0" smtClean="0"/>
              <a:t>。</a:t>
            </a:r>
          </a:p>
        </p:txBody>
      </p:sp>
      <p:pic>
        <p:nvPicPr>
          <p:cNvPr id="4" name="Picture 4" descr="fig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46" y="956949"/>
            <a:ext cx="2431256" cy="1638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46" y="2770585"/>
            <a:ext cx="2431256" cy="1666875"/>
          </a:xfrm>
          <a:prstGeom prst="rect">
            <a:avLst/>
          </a:prstGeom>
          <a:noFill/>
          <a:ln w="9525" algn="ctr">
            <a:solidFill>
              <a:srgbClr val="3333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40189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17"/>
          <p:cNvSpPr>
            <a:spLocks noChangeArrowheads="1"/>
          </p:cNvSpPr>
          <p:nvPr/>
        </p:nvSpPr>
        <p:spPr bwMode="black">
          <a:xfrm>
            <a:off x="284498" y="689300"/>
            <a:ext cx="6474721" cy="701731"/>
          </a:xfrm>
          <a:prstGeom prst="rect">
            <a:avLst/>
          </a:prstGeom>
          <a:noFill/>
          <a:ln>
            <a:noFill/>
          </a:ln>
          <a:effectLst/>
          <a:extLst>
            <a:ext uri="{909E8E84-426E-40DD-AFC4-6F175D3DCCD1}">
              <a14:hiddenFill xmlns:a14="http://schemas.microsoft.com/office/drawing/2010/main">
                <a:gradFill rotWithShape="1">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342900" eaLnBrk="0" hangingPunct="0">
              <a:lnSpc>
                <a:spcPct val="110000"/>
              </a:lnSpc>
            </a:pPr>
            <a:r>
              <a:rPr lang="zh-CN" altLang="en-US" sz="1200" dirty="0">
                <a:latin typeface="黑体" panose="02010609060101010101" pitchFamily="49" charset="-122"/>
                <a:ea typeface="黑体" panose="02010609060101010101" pitchFamily="49" charset="-122"/>
              </a:rPr>
              <a:t>自然界中</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蚁群的这种寻找路径的过程表现为一种</a:t>
            </a:r>
            <a:r>
              <a:rPr lang="zh-CN" altLang="en-US" sz="1200" b="1" dirty="0">
                <a:solidFill>
                  <a:srgbClr val="FF0000"/>
                </a:solidFill>
                <a:latin typeface="黑体" panose="02010609060101010101" pitchFamily="49" charset="-122"/>
                <a:ea typeface="黑体" panose="02010609060101010101" pitchFamily="49" charset="-122"/>
              </a:rPr>
              <a:t>正反馈</a:t>
            </a:r>
            <a:r>
              <a:rPr lang="zh-CN" altLang="en-US" sz="1200" dirty="0">
                <a:latin typeface="黑体" panose="02010609060101010101" pitchFamily="49" charset="-122"/>
                <a:ea typeface="黑体" panose="02010609060101010101" pitchFamily="49" charset="-122"/>
              </a:rPr>
              <a:t>的</a:t>
            </a:r>
            <a:r>
              <a:rPr lang="zh-CN" altLang="en-US" sz="1200" dirty="0" smtClean="0">
                <a:latin typeface="黑体" panose="02010609060101010101" pitchFamily="49" charset="-122"/>
                <a:ea typeface="黑体" panose="02010609060101010101" pitchFamily="49" charset="-122"/>
              </a:rPr>
              <a:t>过程</a:t>
            </a:r>
            <a:r>
              <a:rPr lang="zh-CN" altLang="en-US" sz="1200" dirty="0">
                <a:latin typeface="黑体" panose="02010609060101010101" pitchFamily="49" charset="-122"/>
                <a:ea typeface="黑体" panose="02010609060101010101" pitchFamily="49" charset="-122"/>
              </a:rPr>
              <a:t>。基于蚂蚁寻找食物时的最优路径选择问题，可以构造人工蚁群，来解决最优化问题。如我们把只具备了简单功能的工作单元</a:t>
            </a:r>
            <a:r>
              <a:rPr lang="zh-CN" altLang="en-US" sz="1200" dirty="0" smtClean="0">
                <a:latin typeface="黑体" panose="02010609060101010101" pitchFamily="49" charset="-122"/>
                <a:ea typeface="黑体" panose="02010609060101010101" pitchFamily="49" charset="-122"/>
              </a:rPr>
              <a:t>视为“蚂蚁”</a:t>
            </a:r>
            <a:r>
              <a:rPr lang="en-US" altLang="zh-CN" sz="1200" dirty="0" smtClean="0">
                <a:latin typeface="黑体" panose="02010609060101010101" pitchFamily="49" charset="-122"/>
                <a:ea typeface="黑体" panose="02010609060101010101" pitchFamily="49" charset="-122"/>
              </a:rPr>
              <a:t> </a:t>
            </a:r>
            <a:r>
              <a:rPr lang="zh-CN" altLang="en-US" sz="1200" dirty="0" smtClean="0">
                <a:latin typeface="黑体" panose="02010609060101010101" pitchFamily="49" charset="-122"/>
                <a:ea typeface="黑体" panose="02010609060101010101" pitchFamily="49" charset="-122"/>
              </a:rPr>
              <a:t>，那么</a:t>
            </a:r>
            <a:r>
              <a:rPr lang="zh-CN" altLang="en-US" sz="1200" dirty="0">
                <a:latin typeface="黑体" panose="02010609060101010101" pitchFamily="49" charset="-122"/>
                <a:ea typeface="黑体" panose="02010609060101010101" pitchFamily="49" charset="-122"/>
              </a:rPr>
              <a:t>上述寻找路径的过程可以用于解释人工蚁群的寻优过程。</a:t>
            </a:r>
            <a:endParaRPr lang="en-US" altLang="zh-CN" sz="1200" dirty="0">
              <a:latin typeface="黑体" panose="02010609060101010101" pitchFamily="49" charset="-122"/>
              <a:ea typeface="黑体" panose="02010609060101010101" pitchFamily="49" charset="-122"/>
            </a:endParaRPr>
          </a:p>
        </p:txBody>
      </p:sp>
      <p:sp>
        <p:nvSpPr>
          <p:cNvPr id="61" name="圆角矩形 60"/>
          <p:cNvSpPr/>
          <p:nvPr/>
        </p:nvSpPr>
        <p:spPr>
          <a:xfrm>
            <a:off x="370690" y="1490910"/>
            <a:ext cx="2305050" cy="18954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b="1" dirty="0">
                <a:solidFill>
                  <a:srgbClr val="FF0000"/>
                </a:solidFill>
                <a:latin typeface="黑体" panose="02010609060101010101" pitchFamily="49" charset="-122"/>
                <a:ea typeface="黑体" panose="02010609060101010101" pitchFamily="49" charset="-122"/>
              </a:rPr>
              <a:t>人工蚁群</a:t>
            </a:r>
            <a:r>
              <a:rPr lang="zh-CN" altLang="en-US" sz="1350" dirty="0">
                <a:solidFill>
                  <a:schemeClr val="tx1"/>
                </a:solidFill>
                <a:latin typeface="黑体" panose="02010609060101010101" pitchFamily="49" charset="-122"/>
                <a:ea typeface="黑体" panose="02010609060101010101" pitchFamily="49" charset="-122"/>
              </a:rPr>
              <a:t>具有一定的记忆能力。它能够记忆已经访问过的节点</a:t>
            </a:r>
            <a:r>
              <a:rPr lang="en-US" altLang="zh-CN" sz="1350" dirty="0">
                <a:solidFill>
                  <a:schemeClr val="tx1"/>
                </a:solidFill>
                <a:latin typeface="黑体" panose="02010609060101010101" pitchFamily="49" charset="-122"/>
                <a:ea typeface="黑体" panose="02010609060101010101" pitchFamily="49" charset="-122"/>
              </a:rPr>
              <a:t>;</a:t>
            </a:r>
            <a:r>
              <a:rPr lang="zh-CN" altLang="en-US" sz="1350" dirty="0">
                <a:solidFill>
                  <a:schemeClr val="tx1"/>
                </a:solidFill>
                <a:latin typeface="黑体" panose="02010609060101010101" pitchFamily="49" charset="-122"/>
                <a:ea typeface="黑体" panose="02010609060101010101" pitchFamily="49" charset="-122"/>
              </a:rPr>
              <a:t>另外</a:t>
            </a:r>
            <a:r>
              <a:rPr lang="en-US" altLang="zh-CN" sz="1350" dirty="0">
                <a:solidFill>
                  <a:schemeClr val="tx1"/>
                </a:solidFill>
                <a:latin typeface="黑体" panose="02010609060101010101" pitchFamily="49" charset="-122"/>
                <a:ea typeface="黑体" panose="02010609060101010101" pitchFamily="49" charset="-122"/>
              </a:rPr>
              <a:t>,</a:t>
            </a:r>
            <a:r>
              <a:rPr lang="zh-CN" altLang="en-US" sz="1350" dirty="0">
                <a:solidFill>
                  <a:schemeClr val="tx1"/>
                </a:solidFill>
                <a:latin typeface="黑体" panose="02010609060101010101" pitchFamily="49" charset="-122"/>
                <a:ea typeface="黑体" panose="02010609060101010101" pitchFamily="49" charset="-122"/>
              </a:rPr>
              <a:t>人工蚁群在选择下一条路径的时候并不是完全盲目的</a:t>
            </a:r>
            <a:r>
              <a:rPr lang="en-US" altLang="zh-CN" sz="1350" dirty="0">
                <a:solidFill>
                  <a:schemeClr val="tx1"/>
                </a:solidFill>
                <a:latin typeface="黑体" panose="02010609060101010101" pitchFamily="49" charset="-122"/>
                <a:ea typeface="黑体" panose="02010609060101010101" pitchFamily="49" charset="-122"/>
              </a:rPr>
              <a:t>,</a:t>
            </a:r>
            <a:r>
              <a:rPr lang="zh-CN" altLang="en-US" sz="1350" dirty="0">
                <a:solidFill>
                  <a:schemeClr val="tx1"/>
                </a:solidFill>
                <a:latin typeface="黑体" panose="02010609060101010101" pitchFamily="49" charset="-122"/>
                <a:ea typeface="黑体" panose="02010609060101010101" pitchFamily="49" charset="-122"/>
              </a:rPr>
              <a:t>而是按一定的算法规律有意识地寻找最短路径</a:t>
            </a:r>
          </a:p>
        </p:txBody>
      </p:sp>
      <p:sp>
        <p:nvSpPr>
          <p:cNvPr id="62" name="圆角矩形 61"/>
          <p:cNvSpPr/>
          <p:nvPr/>
        </p:nvSpPr>
        <p:spPr>
          <a:xfrm>
            <a:off x="2864141" y="1490910"/>
            <a:ext cx="2305050" cy="18954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b="1" dirty="0" smtClean="0">
                <a:solidFill>
                  <a:srgbClr val="FF0000"/>
                </a:solidFill>
                <a:latin typeface="黑体" panose="02010609060101010101" pitchFamily="49" charset="-122"/>
                <a:ea typeface="黑体" panose="02010609060101010101" pitchFamily="49" charset="-122"/>
              </a:rPr>
              <a:t>自然蚁</a:t>
            </a:r>
            <a:r>
              <a:rPr lang="zh-CN" altLang="en-US" sz="1350" b="1" dirty="0">
                <a:solidFill>
                  <a:srgbClr val="FF0000"/>
                </a:solidFill>
                <a:latin typeface="黑体" panose="02010609060101010101" pitchFamily="49" charset="-122"/>
                <a:ea typeface="黑体" panose="02010609060101010101" pitchFamily="49" charset="-122"/>
              </a:rPr>
              <a:t>群</a:t>
            </a:r>
            <a:r>
              <a:rPr lang="zh-CN" altLang="en-US" sz="1350" dirty="0">
                <a:solidFill>
                  <a:schemeClr val="tx1"/>
                </a:solidFill>
                <a:latin typeface="黑体" panose="02010609060101010101" pitchFamily="49" charset="-122"/>
                <a:ea typeface="黑体" panose="02010609060101010101" pitchFamily="49" charset="-122"/>
              </a:rPr>
              <a:t>不具有记忆的能力，它们的选路凭借外激素，或者道路的残留信息来选择，更多地体现正反馈的过程</a:t>
            </a:r>
          </a:p>
        </p:txBody>
      </p:sp>
      <p:sp>
        <p:nvSpPr>
          <p:cNvPr id="67" name="圆角矩形 66"/>
          <p:cNvSpPr/>
          <p:nvPr/>
        </p:nvSpPr>
        <p:spPr>
          <a:xfrm>
            <a:off x="370689" y="3511078"/>
            <a:ext cx="4798502" cy="134259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hangingPunct="0">
              <a:buClr>
                <a:srgbClr val="D7181F"/>
              </a:buClr>
            </a:pPr>
            <a:r>
              <a:rPr lang="zh-CN" altLang="en-US" sz="1350" dirty="0">
                <a:solidFill>
                  <a:prstClr val="black"/>
                </a:solidFill>
                <a:latin typeface="黑体" panose="02010609060101010101" pitchFamily="49" charset="-122"/>
                <a:ea typeface="黑体" panose="02010609060101010101" pitchFamily="49" charset="-122"/>
              </a:rPr>
              <a:t>人工蚁群和</a:t>
            </a:r>
            <a:r>
              <a:rPr lang="zh-CN" altLang="en-US" sz="1350" dirty="0" smtClean="0">
                <a:solidFill>
                  <a:prstClr val="black"/>
                </a:solidFill>
                <a:latin typeface="黑体" panose="02010609060101010101" pitchFamily="49" charset="-122"/>
                <a:ea typeface="黑体" panose="02010609060101010101" pitchFamily="49" charset="-122"/>
              </a:rPr>
              <a:t>自然蚁</a:t>
            </a:r>
            <a:r>
              <a:rPr lang="zh-CN" altLang="en-US" sz="1350" dirty="0">
                <a:solidFill>
                  <a:prstClr val="black"/>
                </a:solidFill>
                <a:latin typeface="黑体" panose="02010609060101010101" pitchFamily="49" charset="-122"/>
                <a:ea typeface="黑体" panose="02010609060101010101" pitchFamily="49" charset="-122"/>
              </a:rPr>
              <a:t>群的相似之处在于</a:t>
            </a:r>
            <a:r>
              <a:rPr lang="en-US" altLang="zh-CN" sz="1350" dirty="0">
                <a:solidFill>
                  <a:prstClr val="black"/>
                </a:solidFill>
                <a:latin typeface="黑体" panose="02010609060101010101" pitchFamily="49" charset="-122"/>
                <a:ea typeface="黑体" panose="02010609060101010101" pitchFamily="49" charset="-122"/>
              </a:rPr>
              <a:t>,</a:t>
            </a:r>
            <a:r>
              <a:rPr lang="zh-CN" altLang="en-US" sz="1350" dirty="0">
                <a:solidFill>
                  <a:prstClr val="black"/>
                </a:solidFill>
                <a:latin typeface="黑体" panose="02010609060101010101" pitchFamily="49" charset="-122"/>
                <a:ea typeface="黑体" panose="02010609060101010101" pitchFamily="49" charset="-122"/>
              </a:rPr>
              <a:t>两者优先选择的都是</a:t>
            </a:r>
            <a:r>
              <a:rPr lang="zh-CN" altLang="en-US" sz="1350" dirty="0" smtClean="0">
                <a:solidFill>
                  <a:prstClr val="black"/>
                </a:solidFill>
                <a:latin typeface="黑体" panose="02010609060101010101" pitchFamily="49" charset="-122"/>
                <a:ea typeface="黑体" panose="02010609060101010101" pitchFamily="49" charset="-122"/>
              </a:rPr>
              <a:t>含</a:t>
            </a:r>
            <a:r>
              <a:rPr lang="zh-CN" altLang="en-US" sz="1350" dirty="0">
                <a:solidFill>
                  <a:prstClr val="black"/>
                </a:solidFill>
                <a:latin typeface="黑体" panose="02010609060101010101" pitchFamily="49" charset="-122"/>
                <a:ea typeface="黑体" panose="02010609060101010101" pitchFamily="49" charset="-122"/>
              </a:rPr>
              <a:t>信息素</a:t>
            </a:r>
            <a:r>
              <a:rPr lang="zh-CN" altLang="en-US" sz="1350" dirty="0" smtClean="0">
                <a:solidFill>
                  <a:prstClr val="black"/>
                </a:solidFill>
                <a:latin typeface="黑体" panose="02010609060101010101" pitchFamily="49" charset="-122"/>
                <a:ea typeface="黑体" panose="02010609060101010101" pitchFamily="49" charset="-122"/>
              </a:rPr>
              <a:t>浓度</a:t>
            </a:r>
            <a:r>
              <a:rPr lang="zh-CN" altLang="en-US" sz="1350" dirty="0">
                <a:solidFill>
                  <a:prstClr val="black"/>
                </a:solidFill>
                <a:latin typeface="黑体" panose="02010609060101010101" pitchFamily="49" charset="-122"/>
                <a:ea typeface="黑体" panose="02010609060101010101" pitchFamily="49" charset="-122"/>
              </a:rPr>
              <a:t>较大的路径</a:t>
            </a:r>
            <a:r>
              <a:rPr lang="en-US" altLang="zh-CN" sz="1350" dirty="0">
                <a:solidFill>
                  <a:prstClr val="black"/>
                </a:solidFill>
                <a:latin typeface="黑体" panose="02010609060101010101" pitchFamily="49" charset="-122"/>
                <a:ea typeface="黑体" panose="02010609060101010101" pitchFamily="49" charset="-122"/>
              </a:rPr>
              <a:t>;</a:t>
            </a:r>
            <a:r>
              <a:rPr lang="zh-CN" altLang="en-US" sz="1350" dirty="0">
                <a:solidFill>
                  <a:prstClr val="black"/>
                </a:solidFill>
                <a:latin typeface="黑体" panose="02010609060101010101" pitchFamily="49" charset="-122"/>
                <a:ea typeface="黑体" panose="02010609060101010101" pitchFamily="49" charset="-122"/>
              </a:rPr>
              <a:t> 两者的工作单元</a:t>
            </a:r>
            <a:r>
              <a:rPr lang="en-US" altLang="zh-CN" sz="1350" dirty="0">
                <a:solidFill>
                  <a:prstClr val="black"/>
                </a:solidFill>
                <a:latin typeface="黑体" panose="02010609060101010101" pitchFamily="49" charset="-122"/>
                <a:ea typeface="黑体" panose="02010609060101010101" pitchFamily="49" charset="-122"/>
              </a:rPr>
              <a:t>(</a:t>
            </a:r>
            <a:r>
              <a:rPr lang="zh-CN" altLang="en-US" sz="1350" dirty="0">
                <a:solidFill>
                  <a:prstClr val="black"/>
                </a:solidFill>
                <a:latin typeface="黑体" panose="02010609060101010101" pitchFamily="49" charset="-122"/>
                <a:ea typeface="黑体" panose="02010609060101010101" pitchFamily="49" charset="-122"/>
              </a:rPr>
              <a:t>蚂蚁</a:t>
            </a:r>
            <a:r>
              <a:rPr lang="en-US" altLang="zh-CN" sz="1350" dirty="0">
                <a:solidFill>
                  <a:prstClr val="black"/>
                </a:solidFill>
                <a:latin typeface="黑体" panose="02010609060101010101" pitchFamily="49" charset="-122"/>
                <a:ea typeface="黑体" panose="02010609060101010101" pitchFamily="49" charset="-122"/>
              </a:rPr>
              <a:t>)</a:t>
            </a:r>
            <a:r>
              <a:rPr lang="zh-CN" altLang="en-US" sz="1350" dirty="0">
                <a:solidFill>
                  <a:prstClr val="black"/>
                </a:solidFill>
                <a:latin typeface="黑体" panose="02010609060101010101" pitchFamily="49" charset="-122"/>
                <a:ea typeface="黑体" panose="02010609060101010101" pitchFamily="49" charset="-122"/>
              </a:rPr>
              <a:t>都是通过在其所经过的路径上留下一定信息的方法进行间接的信息传递。</a:t>
            </a:r>
            <a:endParaRPr lang="en-US" altLang="zh-CN" sz="1350" dirty="0">
              <a:solidFill>
                <a:prstClr val="black"/>
              </a:solidFill>
              <a:latin typeface="黑体" panose="02010609060101010101" pitchFamily="49" charset="-122"/>
              <a:ea typeface="黑体" panose="02010609060101010101" pitchFamily="49" charset="-122"/>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9141" y="2857309"/>
            <a:ext cx="1990078" cy="1995926"/>
          </a:xfrm>
          <a:prstGeom prst="rect">
            <a:avLst/>
          </a:prstGeom>
        </p:spPr>
      </p:pic>
      <p:grpSp>
        <p:nvGrpSpPr>
          <p:cNvPr id="82" name="组合 81"/>
          <p:cNvGrpSpPr/>
          <p:nvPr/>
        </p:nvGrpSpPr>
        <p:grpSpPr>
          <a:xfrm>
            <a:off x="284498" y="65586"/>
            <a:ext cx="2480317" cy="563103"/>
            <a:chOff x="379330" y="87448"/>
            <a:chExt cx="3307089" cy="750804"/>
          </a:xfrm>
        </p:grpSpPr>
        <p:sp>
          <p:nvSpPr>
            <p:cNvPr id="75" name="椭圆 74"/>
            <p:cNvSpPr/>
            <p:nvPr/>
          </p:nvSpPr>
          <p:spPr>
            <a:xfrm>
              <a:off x="379330" y="9351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椭圆 75"/>
            <p:cNvSpPr/>
            <p:nvPr/>
          </p:nvSpPr>
          <p:spPr>
            <a:xfrm>
              <a:off x="89603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椭圆 76"/>
            <p:cNvSpPr/>
            <p:nvPr/>
          </p:nvSpPr>
          <p:spPr>
            <a:xfrm>
              <a:off x="140744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8" name="椭圆 77"/>
            <p:cNvSpPr/>
            <p:nvPr/>
          </p:nvSpPr>
          <p:spPr>
            <a:xfrm>
              <a:off x="191885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9" name="椭圆 78"/>
            <p:cNvSpPr/>
            <p:nvPr/>
          </p:nvSpPr>
          <p:spPr>
            <a:xfrm>
              <a:off x="243026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0" name="椭圆 79"/>
            <p:cNvSpPr/>
            <p:nvPr/>
          </p:nvSpPr>
          <p:spPr>
            <a:xfrm>
              <a:off x="2941677"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81" name="文本框 80"/>
          <p:cNvSpPr txBox="1"/>
          <p:nvPr/>
        </p:nvSpPr>
        <p:spPr>
          <a:xfrm>
            <a:off x="335123" y="106962"/>
            <a:ext cx="2661829"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b="1" dirty="0">
                <a:latin typeface="黑体" panose="02010609060101010101" pitchFamily="49" charset="-122"/>
                <a:ea typeface="黑体" panose="02010609060101010101" pitchFamily="49" charset="-122"/>
              </a:rPr>
              <a:t>蚁群算法原理</a:t>
            </a:r>
          </a:p>
        </p:txBody>
      </p:sp>
    </p:spTree>
    <p:custDataLst>
      <p:tags r:id="rId1"/>
    </p:custDataLst>
    <p:extLst>
      <p:ext uri="{BB962C8B-B14F-4D97-AF65-F5344CB8AC3E}">
        <p14:creationId xmlns:p14="http://schemas.microsoft.com/office/powerpoint/2010/main" val="1276262117"/>
      </p:ext>
    </p:extLst>
  </p:cSld>
  <p:clrMapOvr>
    <a:masterClrMapping/>
  </p:clrMapOvr>
  <p:transition spd="slow" advTm="7837">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fade">
                                      <p:cBhvr>
                                        <p:cTn id="7" dur="500"/>
                                        <p:tgtEl>
                                          <p:spTgt spid="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484784" y="987574"/>
            <a:ext cx="4437112" cy="462598"/>
          </a:xfrm>
          <a:prstGeom prst="rect">
            <a:avLst/>
          </a:prstGeom>
          <a:noFill/>
        </p:spPr>
        <p:txBody>
          <a:bodyPr wrap="square" rtlCol="0">
            <a:spAutoFit/>
          </a:bodyPr>
          <a:lstStyle>
            <a:defPPr>
              <a:defRPr lang="ko-KR"/>
            </a:defPPr>
            <a:lvl1pPr marL="342900" indent="-342900">
              <a:buFont typeface="Wingdings" panose="05000000000000000000" pitchFamily="2" charset="2"/>
              <a:buChar char="l"/>
              <a:defRPr sz="2400" b="1">
                <a:latin typeface="黑体" panose="02010609060101010101" pitchFamily="49" charset="-122"/>
                <a:ea typeface="黑体" panose="02010609060101010101" pitchFamily="49" charset="-122"/>
              </a:defRPr>
            </a:lvl1pPr>
          </a:lstStyle>
          <a:p>
            <a:r>
              <a:rPr lang="zh-CN" altLang="en-US" dirty="0"/>
              <a:t>蚂蚁觅食和优化问题对照</a:t>
            </a:r>
          </a:p>
        </p:txBody>
      </p:sp>
      <p:graphicFrame>
        <p:nvGraphicFramePr>
          <p:cNvPr id="3" name="Group 3"/>
          <p:cNvGraphicFramePr>
            <a:graphicFrameLocks/>
          </p:cNvGraphicFramePr>
          <p:nvPr>
            <p:extLst>
              <p:ext uri="{D42A27DB-BD31-4B8C-83A1-F6EECF244321}">
                <p14:modId xmlns:p14="http://schemas.microsoft.com/office/powerpoint/2010/main" val="1143365441"/>
              </p:ext>
            </p:extLst>
          </p:nvPr>
        </p:nvGraphicFramePr>
        <p:xfrm>
          <a:off x="260648" y="1635646"/>
          <a:ext cx="6187008" cy="2600094"/>
        </p:xfrm>
        <a:graphic>
          <a:graphicData uri="http://schemas.openxmlformats.org/drawingml/2006/table">
            <a:tbl>
              <a:tblPr/>
              <a:tblGrid>
                <a:gridCol w="3337844"/>
                <a:gridCol w="2849164"/>
              </a:tblGrid>
              <a:tr h="371442">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sz="1800" b="0" i="0" u="none" strike="noStrike" cap="none" normalizeH="0" baseline="0" dirty="0" smtClean="0">
                          <a:ln>
                            <a:noFill/>
                          </a:ln>
                          <a:solidFill>
                            <a:schemeClr val="hlink"/>
                          </a:solidFill>
                          <a:effectLst/>
                          <a:latin typeface="+mn-ea"/>
                          <a:ea typeface="+mn-ea"/>
                        </a:rPr>
                        <a:t>优化问题</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sz="1800" b="0" i="0" u="none" strike="noStrike" cap="none" normalizeH="0" baseline="0" smtClean="0">
                          <a:ln>
                            <a:noFill/>
                          </a:ln>
                          <a:solidFill>
                            <a:schemeClr val="hlink"/>
                          </a:solidFill>
                          <a:effectLst/>
                          <a:latin typeface="+mn-ea"/>
                          <a:ea typeface="+mn-ea"/>
                        </a:rPr>
                        <a:t>蚂蚁觅食</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42">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sz="1800" b="0" i="0" u="none" strike="noStrike" cap="none" normalizeH="0" baseline="0" smtClean="0">
                          <a:ln>
                            <a:noFill/>
                          </a:ln>
                          <a:solidFill>
                            <a:schemeClr val="tx1"/>
                          </a:solidFill>
                          <a:effectLst/>
                          <a:latin typeface="+mn-ea"/>
                          <a:ea typeface="+mn-ea"/>
                        </a:rPr>
                        <a:t>各个状态</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sz="1800" b="0" i="0" u="none" strike="noStrike" cap="none" normalizeH="0" baseline="0" smtClean="0">
                          <a:ln>
                            <a:noFill/>
                          </a:ln>
                          <a:solidFill>
                            <a:schemeClr val="tx1"/>
                          </a:solidFill>
                          <a:effectLst/>
                          <a:latin typeface="+mn-ea"/>
                          <a:ea typeface="+mn-ea"/>
                        </a:rPr>
                        <a:t>要遍历的各个路径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42">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sz="1800" b="0" i="0" u="none" strike="noStrike" cap="none" normalizeH="0" baseline="0" smtClean="0">
                          <a:ln>
                            <a:noFill/>
                          </a:ln>
                          <a:solidFill>
                            <a:schemeClr val="tx1"/>
                          </a:solidFill>
                          <a:effectLst/>
                          <a:latin typeface="+mn-ea"/>
                          <a:ea typeface="+mn-ea"/>
                        </a:rPr>
                        <a:t>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sz="1800" b="0" i="0" u="none" strike="noStrike" cap="none" normalizeH="0" baseline="0" smtClean="0">
                          <a:ln>
                            <a:noFill/>
                          </a:ln>
                          <a:solidFill>
                            <a:schemeClr val="tx1"/>
                          </a:solidFill>
                          <a:effectLst/>
                          <a:latin typeface="+mn-ea"/>
                          <a:ea typeface="+mn-ea"/>
                        </a:rPr>
                        <a:t>蚂蚁经过的一条完整路径</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42">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sz="1800" b="0" i="0" u="none" strike="noStrike" cap="none" normalizeH="0" baseline="0" smtClean="0">
                          <a:ln>
                            <a:noFill/>
                          </a:ln>
                          <a:solidFill>
                            <a:schemeClr val="tx1"/>
                          </a:solidFill>
                          <a:effectLst/>
                          <a:latin typeface="+mn-ea"/>
                          <a:ea typeface="+mn-ea"/>
                        </a:rPr>
                        <a:t>最优解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sz="1800" b="0" i="0" u="none" strike="noStrike" cap="none" normalizeH="0" baseline="0" smtClean="0">
                          <a:ln>
                            <a:noFill/>
                          </a:ln>
                          <a:solidFill>
                            <a:schemeClr val="tx1"/>
                          </a:solidFill>
                          <a:effectLst/>
                          <a:latin typeface="+mn-ea"/>
                          <a:ea typeface="+mn-ea"/>
                        </a:rPr>
                        <a:t>最短路径</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42">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sz="1800" b="0" i="0" u="none" strike="noStrike" cap="none" normalizeH="0" baseline="0" dirty="0" smtClean="0">
                          <a:ln>
                            <a:noFill/>
                          </a:ln>
                          <a:solidFill>
                            <a:schemeClr val="tx1"/>
                          </a:solidFill>
                          <a:effectLst/>
                          <a:latin typeface="+mn-ea"/>
                          <a:ea typeface="+mn-ea"/>
                        </a:rPr>
                        <a:t>各状态的吸引度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sz="1800" b="0" i="0" u="none" strike="noStrike" cap="none" normalizeH="0" baseline="0" smtClean="0">
                          <a:ln>
                            <a:noFill/>
                          </a:ln>
                          <a:solidFill>
                            <a:schemeClr val="tx1"/>
                          </a:solidFill>
                          <a:effectLst/>
                          <a:latin typeface="+mn-ea"/>
                          <a:ea typeface="+mn-ea"/>
                        </a:rPr>
                        <a:t>信息素的浓度</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42">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sz="1800" b="0" i="0" u="none" strike="noStrike" cap="none" normalizeH="0" baseline="0" smtClean="0">
                          <a:ln>
                            <a:noFill/>
                          </a:ln>
                          <a:solidFill>
                            <a:schemeClr val="tx1"/>
                          </a:solidFill>
                          <a:effectLst/>
                          <a:latin typeface="+mn-ea"/>
                          <a:ea typeface="+mn-ea"/>
                        </a:rPr>
                        <a:t>状态更新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sz="1800" b="0" i="0" u="none" strike="noStrike" cap="none" normalizeH="0" baseline="0" smtClean="0">
                          <a:ln>
                            <a:noFill/>
                          </a:ln>
                          <a:solidFill>
                            <a:schemeClr val="tx1"/>
                          </a:solidFill>
                          <a:effectLst/>
                          <a:latin typeface="+mn-ea"/>
                          <a:ea typeface="+mn-ea"/>
                        </a:rPr>
                        <a:t>信息素更新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42">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sz="1800" b="0" i="0" u="none" strike="noStrike" cap="none" normalizeH="0" baseline="0" dirty="0" smtClean="0">
                          <a:ln>
                            <a:noFill/>
                          </a:ln>
                          <a:solidFill>
                            <a:schemeClr val="tx1"/>
                          </a:solidFill>
                          <a:effectLst/>
                          <a:latin typeface="+mn-ea"/>
                          <a:ea typeface="+mn-ea"/>
                        </a:rPr>
                        <a:t>目标函数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sz="1800" b="0" i="0" u="none" strike="noStrike" cap="none" normalizeH="0" baseline="0" dirty="0" smtClean="0">
                          <a:ln>
                            <a:noFill/>
                          </a:ln>
                          <a:solidFill>
                            <a:schemeClr val="tx1"/>
                          </a:solidFill>
                          <a:effectLst/>
                          <a:latin typeface="+mn-ea"/>
                          <a:ea typeface="+mn-ea"/>
                        </a:rPr>
                        <a:t>路径长度</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1526137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组合 97"/>
          <p:cNvGrpSpPr/>
          <p:nvPr/>
        </p:nvGrpSpPr>
        <p:grpSpPr>
          <a:xfrm>
            <a:off x="2052092" y="819150"/>
            <a:ext cx="4482058" cy="4205923"/>
            <a:chOff x="399141" y="730537"/>
            <a:chExt cx="5906228" cy="5992056"/>
          </a:xfrm>
        </p:grpSpPr>
        <p:sp>
          <p:nvSpPr>
            <p:cNvPr id="25" name="圆角矩形 24"/>
            <p:cNvSpPr/>
            <p:nvPr/>
          </p:nvSpPr>
          <p:spPr>
            <a:xfrm>
              <a:off x="1495697" y="730537"/>
              <a:ext cx="1117600" cy="33626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黑体" panose="02010609060101010101" pitchFamily="49" charset="-122"/>
                  <a:ea typeface="黑体" panose="02010609060101010101" pitchFamily="49" charset="-122"/>
                </a:rPr>
                <a:t>开始</a:t>
              </a:r>
            </a:p>
          </p:txBody>
        </p:sp>
        <p:sp>
          <p:nvSpPr>
            <p:cNvPr id="26" name="圆角矩形 25"/>
            <p:cNvSpPr/>
            <p:nvPr/>
          </p:nvSpPr>
          <p:spPr>
            <a:xfrm>
              <a:off x="1495697" y="1275185"/>
              <a:ext cx="1117600" cy="33626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黑体" panose="02010609060101010101" pitchFamily="49" charset="-122"/>
                  <a:ea typeface="黑体" panose="02010609060101010101" pitchFamily="49" charset="-122"/>
                </a:rPr>
                <a:t>初始化</a:t>
              </a:r>
            </a:p>
          </p:txBody>
        </p:sp>
        <p:sp>
          <p:nvSpPr>
            <p:cNvPr id="27" name="圆角矩形 26"/>
            <p:cNvSpPr/>
            <p:nvPr/>
          </p:nvSpPr>
          <p:spPr>
            <a:xfrm>
              <a:off x="1355634" y="1871722"/>
              <a:ext cx="1397000" cy="46326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黑体" panose="02010609060101010101" pitchFamily="49" charset="-122"/>
                  <a:ea typeface="黑体" panose="02010609060101010101" pitchFamily="49" charset="-122"/>
                </a:rPr>
                <a:t>迭代次数</a:t>
              </a:r>
              <a:r>
                <a:rPr lang="en-US" altLang="zh-CN" sz="1050" dirty="0" err="1">
                  <a:solidFill>
                    <a:schemeClr val="tx1"/>
                  </a:solidFill>
                  <a:latin typeface="黑体" panose="02010609060101010101" pitchFamily="49" charset="-122"/>
                  <a:ea typeface="黑体" panose="02010609060101010101" pitchFamily="49" charset="-122"/>
                </a:rPr>
                <a:t>Nc</a:t>
              </a:r>
              <a:r>
                <a:rPr lang="en-US" altLang="zh-CN" sz="1050" dirty="0">
                  <a:solidFill>
                    <a:schemeClr val="tx1"/>
                  </a:solidFill>
                  <a:latin typeface="黑体" panose="02010609060101010101" pitchFamily="49" charset="-122"/>
                  <a:ea typeface="黑体" panose="02010609060101010101" pitchFamily="49" charset="-122"/>
                </a:rPr>
                <a:t>=Nc+1</a:t>
              </a:r>
              <a:endParaRPr lang="zh-CN" altLang="en-US" sz="1050" dirty="0">
                <a:solidFill>
                  <a:schemeClr val="tx1"/>
                </a:solidFill>
                <a:latin typeface="黑体" panose="02010609060101010101" pitchFamily="49" charset="-122"/>
                <a:ea typeface="黑体" panose="02010609060101010101" pitchFamily="49" charset="-122"/>
              </a:endParaRPr>
            </a:p>
          </p:txBody>
        </p:sp>
        <p:sp>
          <p:nvSpPr>
            <p:cNvPr id="28" name="圆角矩形 27"/>
            <p:cNvSpPr/>
            <p:nvPr/>
          </p:nvSpPr>
          <p:spPr>
            <a:xfrm>
              <a:off x="1495697" y="2585590"/>
              <a:ext cx="1117600" cy="33626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黑体" panose="02010609060101010101" pitchFamily="49" charset="-122"/>
                  <a:ea typeface="黑体" panose="02010609060101010101" pitchFamily="49" charset="-122"/>
                </a:rPr>
                <a:t>蚂蚁</a:t>
              </a:r>
              <a:r>
                <a:rPr lang="en-US" altLang="zh-CN" sz="1050" dirty="0">
                  <a:solidFill>
                    <a:schemeClr val="tx1"/>
                  </a:solidFill>
                  <a:latin typeface="黑体" panose="02010609060101010101" pitchFamily="49" charset="-122"/>
                  <a:ea typeface="黑体" panose="02010609060101010101" pitchFamily="49" charset="-122"/>
                </a:rPr>
                <a:t>k=1</a:t>
              </a:r>
              <a:endParaRPr lang="zh-CN" altLang="en-US" sz="1050" dirty="0">
                <a:solidFill>
                  <a:schemeClr val="tx1"/>
                </a:solidFill>
                <a:latin typeface="黑体" panose="02010609060101010101" pitchFamily="49" charset="-122"/>
                <a:ea typeface="黑体" panose="02010609060101010101" pitchFamily="49" charset="-122"/>
              </a:endParaRPr>
            </a:p>
          </p:txBody>
        </p:sp>
        <p:sp>
          <p:nvSpPr>
            <p:cNvPr id="29" name="圆角矩形 28"/>
            <p:cNvSpPr/>
            <p:nvPr/>
          </p:nvSpPr>
          <p:spPr>
            <a:xfrm>
              <a:off x="1495697" y="3179096"/>
              <a:ext cx="1117600" cy="33626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黑体" panose="02010609060101010101" pitchFamily="49" charset="-122"/>
                  <a:ea typeface="黑体" panose="02010609060101010101" pitchFamily="49" charset="-122"/>
                </a:rPr>
                <a:t>蚂蚁</a:t>
              </a:r>
              <a:r>
                <a:rPr lang="en-US" altLang="zh-CN" sz="1050" dirty="0">
                  <a:solidFill>
                    <a:schemeClr val="tx1"/>
                  </a:solidFill>
                  <a:latin typeface="黑体" panose="02010609060101010101" pitchFamily="49" charset="-122"/>
                  <a:ea typeface="黑体" panose="02010609060101010101" pitchFamily="49" charset="-122"/>
                </a:rPr>
                <a:t>k=k+1</a:t>
              </a:r>
              <a:endParaRPr lang="zh-CN" altLang="en-US" sz="1050" dirty="0">
                <a:solidFill>
                  <a:schemeClr val="tx1"/>
                </a:solidFill>
                <a:latin typeface="黑体" panose="02010609060101010101" pitchFamily="49" charset="-122"/>
                <a:ea typeface="黑体" panose="02010609060101010101" pitchFamily="49" charset="-122"/>
              </a:endParaRPr>
            </a:p>
          </p:txBody>
        </p:sp>
        <p:sp>
          <p:nvSpPr>
            <p:cNvPr id="30" name="圆角矩形 29"/>
            <p:cNvSpPr/>
            <p:nvPr/>
          </p:nvSpPr>
          <p:spPr>
            <a:xfrm>
              <a:off x="809897" y="3720350"/>
              <a:ext cx="2489200" cy="50439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黑体" panose="02010609060101010101" pitchFamily="49" charset="-122"/>
                  <a:ea typeface="黑体" panose="02010609060101010101" pitchFamily="49" charset="-122"/>
                </a:rPr>
                <a:t>按照状态转移概率公式选择下一个元素</a:t>
              </a:r>
            </a:p>
          </p:txBody>
        </p:sp>
        <p:sp>
          <p:nvSpPr>
            <p:cNvPr id="31" name="圆角矩形 30"/>
            <p:cNvSpPr/>
            <p:nvPr/>
          </p:nvSpPr>
          <p:spPr>
            <a:xfrm>
              <a:off x="1495697" y="4465968"/>
              <a:ext cx="1117600" cy="33626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黑体" panose="02010609060101010101" pitchFamily="49" charset="-122"/>
                  <a:ea typeface="黑体" panose="02010609060101010101" pitchFamily="49" charset="-122"/>
                </a:rPr>
                <a:t>修改禁忌表</a:t>
              </a:r>
            </a:p>
          </p:txBody>
        </p:sp>
        <p:sp>
          <p:nvSpPr>
            <p:cNvPr id="32" name="流程图: 决策 31"/>
            <p:cNvSpPr/>
            <p:nvPr/>
          </p:nvSpPr>
          <p:spPr>
            <a:xfrm>
              <a:off x="774972" y="5023241"/>
              <a:ext cx="2559050" cy="800100"/>
            </a:xfrm>
            <a:prstGeom prst="flowChartDecisi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latin typeface="黑体" panose="02010609060101010101" pitchFamily="49" charset="-122"/>
                  <a:ea typeface="黑体" panose="02010609060101010101" pitchFamily="49" charset="-122"/>
                </a:rPr>
                <a:t>K&gt;=</a:t>
              </a:r>
              <a:r>
                <a:rPr lang="zh-CN" altLang="en-US" sz="1050" dirty="0">
                  <a:solidFill>
                    <a:schemeClr val="tx1"/>
                  </a:solidFill>
                  <a:latin typeface="黑体" panose="02010609060101010101" pitchFamily="49" charset="-122"/>
                  <a:ea typeface="黑体" panose="02010609060101010101" pitchFamily="49" charset="-122"/>
                </a:rPr>
                <a:t>蚂蚁总数</a:t>
              </a:r>
              <a:r>
                <a:rPr lang="en-US" altLang="zh-CN" sz="1050" dirty="0">
                  <a:solidFill>
                    <a:schemeClr val="tx1"/>
                  </a:solidFill>
                  <a:latin typeface="黑体" panose="02010609060101010101" pitchFamily="49" charset="-122"/>
                  <a:ea typeface="黑体" panose="02010609060101010101" pitchFamily="49" charset="-122"/>
                </a:rPr>
                <a:t>m</a:t>
              </a:r>
              <a:r>
                <a:rPr lang="zh-CN" altLang="en-US" sz="1050" dirty="0">
                  <a:solidFill>
                    <a:schemeClr val="tx1"/>
                  </a:solidFill>
                  <a:latin typeface="黑体" panose="02010609060101010101" pitchFamily="49" charset="-122"/>
                  <a:ea typeface="黑体" panose="02010609060101010101" pitchFamily="49" charset="-122"/>
                </a:rPr>
                <a:t>？</a:t>
              </a:r>
            </a:p>
          </p:txBody>
        </p:sp>
        <p:sp>
          <p:nvSpPr>
            <p:cNvPr id="33" name="圆角矩形 32"/>
            <p:cNvSpPr/>
            <p:nvPr/>
          </p:nvSpPr>
          <p:spPr>
            <a:xfrm>
              <a:off x="1407886" y="6088873"/>
              <a:ext cx="1295400" cy="46715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黑体" panose="02010609060101010101" pitchFamily="49" charset="-122"/>
                  <a:ea typeface="黑体" panose="02010609060101010101" pitchFamily="49" charset="-122"/>
                </a:rPr>
                <a:t>按照公式进行信息量更新</a:t>
              </a:r>
            </a:p>
          </p:txBody>
        </p:sp>
        <p:sp>
          <p:nvSpPr>
            <p:cNvPr id="34" name="流程图: 决策 33"/>
            <p:cNvSpPr/>
            <p:nvPr/>
          </p:nvSpPr>
          <p:spPr>
            <a:xfrm>
              <a:off x="3161575" y="5922493"/>
              <a:ext cx="2559050" cy="800100"/>
            </a:xfrm>
            <a:prstGeom prst="flowChartDecisi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黑体" panose="02010609060101010101" pitchFamily="49" charset="-122"/>
                  <a:ea typeface="黑体" panose="02010609060101010101" pitchFamily="49" charset="-122"/>
                </a:rPr>
                <a:t>满足结束条件？</a:t>
              </a:r>
            </a:p>
          </p:txBody>
        </p:sp>
        <p:sp>
          <p:nvSpPr>
            <p:cNvPr id="35" name="圆角矩形 34"/>
            <p:cNvSpPr/>
            <p:nvPr/>
          </p:nvSpPr>
          <p:spPr>
            <a:xfrm>
              <a:off x="3887651" y="4963173"/>
              <a:ext cx="1117600" cy="543431"/>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黑体" panose="02010609060101010101" pitchFamily="49" charset="-122"/>
                  <a:ea typeface="黑体" panose="02010609060101010101" pitchFamily="49" charset="-122"/>
                </a:rPr>
                <a:t>输出程序计算结果</a:t>
              </a:r>
            </a:p>
          </p:txBody>
        </p:sp>
        <p:sp>
          <p:nvSpPr>
            <p:cNvPr id="36" name="圆角矩形 35"/>
            <p:cNvSpPr/>
            <p:nvPr/>
          </p:nvSpPr>
          <p:spPr>
            <a:xfrm>
              <a:off x="3887651" y="4290647"/>
              <a:ext cx="1117600" cy="33626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黑体" panose="02010609060101010101" pitchFamily="49" charset="-122"/>
                  <a:ea typeface="黑体" panose="02010609060101010101" pitchFamily="49" charset="-122"/>
                </a:rPr>
                <a:t>结束</a:t>
              </a:r>
            </a:p>
          </p:txBody>
        </p:sp>
        <p:cxnSp>
          <p:nvCxnSpPr>
            <p:cNvPr id="40" name="直接箭头连接符 39"/>
            <p:cNvCxnSpPr>
              <a:stCxn id="25" idx="2"/>
              <a:endCxn id="26" idx="0"/>
            </p:cNvCxnSpPr>
            <p:nvPr/>
          </p:nvCxnSpPr>
          <p:spPr>
            <a:xfrm>
              <a:off x="2054497" y="1066800"/>
              <a:ext cx="0" cy="208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26" idx="2"/>
              <a:endCxn id="27" idx="0"/>
            </p:cNvCxnSpPr>
            <p:nvPr/>
          </p:nvCxnSpPr>
          <p:spPr>
            <a:xfrm flipH="1">
              <a:off x="2054134" y="1611448"/>
              <a:ext cx="363" cy="2602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27" idx="2"/>
              <a:endCxn id="28" idx="0"/>
            </p:cNvCxnSpPr>
            <p:nvPr/>
          </p:nvCxnSpPr>
          <p:spPr>
            <a:xfrm>
              <a:off x="2054134" y="2334985"/>
              <a:ext cx="363" cy="2506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28" idx="2"/>
              <a:endCxn id="29" idx="0"/>
            </p:cNvCxnSpPr>
            <p:nvPr/>
          </p:nvCxnSpPr>
          <p:spPr>
            <a:xfrm>
              <a:off x="2054497" y="2921853"/>
              <a:ext cx="0" cy="2572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29" idx="2"/>
              <a:endCxn id="30" idx="0"/>
            </p:cNvCxnSpPr>
            <p:nvPr/>
          </p:nvCxnSpPr>
          <p:spPr>
            <a:xfrm>
              <a:off x="2054497" y="3515359"/>
              <a:ext cx="0" cy="2049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30" idx="2"/>
              <a:endCxn id="31" idx="0"/>
            </p:cNvCxnSpPr>
            <p:nvPr/>
          </p:nvCxnSpPr>
          <p:spPr>
            <a:xfrm>
              <a:off x="2054497" y="4224744"/>
              <a:ext cx="0" cy="2412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31" idx="2"/>
              <a:endCxn id="32" idx="0"/>
            </p:cNvCxnSpPr>
            <p:nvPr/>
          </p:nvCxnSpPr>
          <p:spPr>
            <a:xfrm>
              <a:off x="2054497" y="4802231"/>
              <a:ext cx="0" cy="2210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32" idx="2"/>
              <a:endCxn id="33" idx="0"/>
            </p:cNvCxnSpPr>
            <p:nvPr/>
          </p:nvCxnSpPr>
          <p:spPr>
            <a:xfrm>
              <a:off x="2054497" y="5823341"/>
              <a:ext cx="1089" cy="2655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33" idx="3"/>
              <a:endCxn id="34" idx="1"/>
            </p:cNvCxnSpPr>
            <p:nvPr/>
          </p:nvCxnSpPr>
          <p:spPr>
            <a:xfrm>
              <a:off x="2703286" y="6322451"/>
              <a:ext cx="458289" cy="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34" idx="0"/>
              <a:endCxn id="35" idx="2"/>
            </p:cNvCxnSpPr>
            <p:nvPr/>
          </p:nvCxnSpPr>
          <p:spPr>
            <a:xfrm flipV="1">
              <a:off x="4441100" y="5506604"/>
              <a:ext cx="5351" cy="4158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35" idx="0"/>
              <a:endCxn id="36" idx="2"/>
            </p:cNvCxnSpPr>
            <p:nvPr/>
          </p:nvCxnSpPr>
          <p:spPr>
            <a:xfrm flipV="1">
              <a:off x="4446451" y="4626910"/>
              <a:ext cx="0" cy="3362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肘形连接符 64"/>
            <p:cNvCxnSpPr>
              <a:stCxn id="32" idx="1"/>
            </p:cNvCxnSpPr>
            <p:nvPr/>
          </p:nvCxnSpPr>
          <p:spPr>
            <a:xfrm rot="10800000" flipH="1">
              <a:off x="774972" y="3050475"/>
              <a:ext cx="1279162" cy="2372817"/>
            </a:xfrm>
            <a:prstGeom prst="bentConnector4">
              <a:avLst>
                <a:gd name="adj1" fmla="val -34210"/>
                <a:gd name="adj2" fmla="val 997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肘形连接符 80"/>
            <p:cNvCxnSpPr>
              <a:stCxn id="34" idx="3"/>
            </p:cNvCxnSpPr>
            <p:nvPr/>
          </p:nvCxnSpPr>
          <p:spPr>
            <a:xfrm flipH="1" flipV="1">
              <a:off x="2054134" y="1691074"/>
              <a:ext cx="3666491" cy="4631469"/>
            </a:xfrm>
            <a:prstGeom prst="bentConnector4">
              <a:avLst>
                <a:gd name="adj1" fmla="val -15498"/>
                <a:gd name="adj2" fmla="val 10001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2153012" y="5706080"/>
              <a:ext cx="521789" cy="427518"/>
            </a:xfrm>
            <a:prstGeom prst="rect">
              <a:avLst/>
            </a:prstGeom>
            <a:noFill/>
          </p:spPr>
          <p:txBody>
            <a:bodyPr wrap="square" rtlCol="0">
              <a:spAutoFit/>
            </a:bodyPr>
            <a:lstStyle/>
            <a:p>
              <a:r>
                <a:rPr lang="en-US" altLang="zh-CN" sz="1350" dirty="0">
                  <a:latin typeface="黑体" panose="02010609060101010101" pitchFamily="49" charset="-122"/>
                  <a:ea typeface="黑体" panose="02010609060101010101" pitchFamily="49" charset="-122"/>
                </a:rPr>
                <a:t>Y</a:t>
              </a:r>
              <a:endParaRPr lang="zh-CN" altLang="en-US" sz="1350" dirty="0">
                <a:latin typeface="黑体" panose="02010609060101010101" pitchFamily="49" charset="-122"/>
                <a:ea typeface="黑体" panose="02010609060101010101" pitchFamily="49" charset="-122"/>
              </a:endParaRPr>
            </a:p>
          </p:txBody>
        </p:sp>
        <p:sp>
          <p:nvSpPr>
            <p:cNvPr id="95" name="文本框 94"/>
            <p:cNvSpPr txBox="1"/>
            <p:nvPr/>
          </p:nvSpPr>
          <p:spPr>
            <a:xfrm>
              <a:off x="4478111" y="5553160"/>
              <a:ext cx="521789" cy="427518"/>
            </a:xfrm>
            <a:prstGeom prst="rect">
              <a:avLst/>
            </a:prstGeom>
            <a:noFill/>
          </p:spPr>
          <p:txBody>
            <a:bodyPr wrap="square" rtlCol="0">
              <a:spAutoFit/>
            </a:bodyPr>
            <a:lstStyle/>
            <a:p>
              <a:r>
                <a:rPr lang="en-US" altLang="zh-CN" sz="1350" dirty="0">
                  <a:latin typeface="黑体" panose="02010609060101010101" pitchFamily="49" charset="-122"/>
                  <a:ea typeface="黑体" panose="02010609060101010101" pitchFamily="49" charset="-122"/>
                </a:rPr>
                <a:t>Y</a:t>
              </a:r>
              <a:endParaRPr lang="zh-CN" altLang="en-US" sz="1350" dirty="0">
                <a:latin typeface="黑体" panose="02010609060101010101" pitchFamily="49" charset="-122"/>
                <a:ea typeface="黑体" panose="02010609060101010101" pitchFamily="49" charset="-122"/>
              </a:endParaRPr>
            </a:p>
          </p:txBody>
        </p:sp>
        <p:sp>
          <p:nvSpPr>
            <p:cNvPr id="96" name="文本框 95"/>
            <p:cNvSpPr txBox="1"/>
            <p:nvPr/>
          </p:nvSpPr>
          <p:spPr>
            <a:xfrm>
              <a:off x="399141" y="5002059"/>
              <a:ext cx="521789" cy="427518"/>
            </a:xfrm>
            <a:prstGeom prst="rect">
              <a:avLst/>
            </a:prstGeom>
            <a:noFill/>
          </p:spPr>
          <p:txBody>
            <a:bodyPr wrap="square" rtlCol="0">
              <a:spAutoFit/>
            </a:bodyPr>
            <a:lstStyle/>
            <a:p>
              <a:r>
                <a:rPr lang="en-US" altLang="zh-CN" sz="1350" dirty="0">
                  <a:latin typeface="黑体" panose="02010609060101010101" pitchFamily="49" charset="-122"/>
                  <a:ea typeface="黑体" panose="02010609060101010101" pitchFamily="49" charset="-122"/>
                </a:rPr>
                <a:t>N</a:t>
              </a:r>
              <a:endParaRPr lang="zh-CN" altLang="en-US" sz="1350" dirty="0">
                <a:latin typeface="黑体" panose="02010609060101010101" pitchFamily="49" charset="-122"/>
                <a:ea typeface="黑体" panose="02010609060101010101" pitchFamily="49" charset="-122"/>
              </a:endParaRPr>
            </a:p>
          </p:txBody>
        </p:sp>
        <p:sp>
          <p:nvSpPr>
            <p:cNvPr id="97" name="文本框 96"/>
            <p:cNvSpPr txBox="1"/>
            <p:nvPr/>
          </p:nvSpPr>
          <p:spPr>
            <a:xfrm>
              <a:off x="5783580" y="5932238"/>
              <a:ext cx="521789" cy="427518"/>
            </a:xfrm>
            <a:prstGeom prst="rect">
              <a:avLst/>
            </a:prstGeom>
            <a:noFill/>
          </p:spPr>
          <p:txBody>
            <a:bodyPr wrap="square" rtlCol="0">
              <a:spAutoFit/>
            </a:bodyPr>
            <a:lstStyle/>
            <a:p>
              <a:r>
                <a:rPr lang="en-US" altLang="zh-CN" sz="1350" dirty="0">
                  <a:latin typeface="黑体" panose="02010609060101010101" pitchFamily="49" charset="-122"/>
                  <a:ea typeface="黑体" panose="02010609060101010101" pitchFamily="49" charset="-122"/>
                </a:rPr>
                <a:t>N</a:t>
              </a:r>
              <a:endParaRPr lang="zh-CN" altLang="en-US" sz="1350" dirty="0">
                <a:latin typeface="黑体" panose="02010609060101010101" pitchFamily="49" charset="-122"/>
                <a:ea typeface="黑体" panose="02010609060101010101" pitchFamily="49" charset="-122"/>
              </a:endParaRPr>
            </a:p>
          </p:txBody>
        </p:sp>
      </p:grpSp>
      <p:pic>
        <p:nvPicPr>
          <p:cNvPr id="100" name="图片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040" y="1257572"/>
            <a:ext cx="1562845" cy="3150300"/>
          </a:xfrm>
          <a:prstGeom prst="rect">
            <a:avLst/>
          </a:prstGeom>
        </p:spPr>
      </p:pic>
      <p:grpSp>
        <p:nvGrpSpPr>
          <p:cNvPr id="110" name="组合 109"/>
          <p:cNvGrpSpPr/>
          <p:nvPr/>
        </p:nvGrpSpPr>
        <p:grpSpPr>
          <a:xfrm>
            <a:off x="284498" y="65586"/>
            <a:ext cx="3245859" cy="563103"/>
            <a:chOff x="379330" y="87448"/>
            <a:chExt cx="4327812" cy="750804"/>
          </a:xfrm>
        </p:grpSpPr>
        <p:sp>
          <p:nvSpPr>
            <p:cNvPr id="101" name="椭圆 100"/>
            <p:cNvSpPr/>
            <p:nvPr/>
          </p:nvSpPr>
          <p:spPr>
            <a:xfrm>
              <a:off x="379330" y="9351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2" name="椭圆 101"/>
            <p:cNvSpPr/>
            <p:nvPr/>
          </p:nvSpPr>
          <p:spPr>
            <a:xfrm>
              <a:off x="89603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3" name="椭圆 102"/>
            <p:cNvSpPr/>
            <p:nvPr/>
          </p:nvSpPr>
          <p:spPr>
            <a:xfrm>
              <a:off x="140744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 name="椭圆 103"/>
            <p:cNvSpPr/>
            <p:nvPr/>
          </p:nvSpPr>
          <p:spPr>
            <a:xfrm>
              <a:off x="191885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5" name="椭圆 104"/>
            <p:cNvSpPr/>
            <p:nvPr/>
          </p:nvSpPr>
          <p:spPr>
            <a:xfrm>
              <a:off x="243026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6" name="椭圆 105"/>
            <p:cNvSpPr/>
            <p:nvPr/>
          </p:nvSpPr>
          <p:spPr>
            <a:xfrm>
              <a:off x="2941677"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8" name="椭圆 107"/>
            <p:cNvSpPr/>
            <p:nvPr/>
          </p:nvSpPr>
          <p:spPr>
            <a:xfrm>
              <a:off x="3454400" y="8890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9" name="椭圆 108"/>
            <p:cNvSpPr/>
            <p:nvPr/>
          </p:nvSpPr>
          <p:spPr>
            <a:xfrm>
              <a:off x="3962400" y="8890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07" name="文本框 106"/>
          <p:cNvSpPr txBox="1"/>
          <p:nvPr/>
        </p:nvSpPr>
        <p:spPr>
          <a:xfrm>
            <a:off x="335123" y="106962"/>
            <a:ext cx="4562475"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b="1" dirty="0">
                <a:latin typeface="黑体" panose="02010609060101010101" pitchFamily="49" charset="-122"/>
                <a:ea typeface="黑体" panose="02010609060101010101" pitchFamily="49" charset="-122"/>
              </a:rPr>
              <a:t>蚁群算法计算步骤</a:t>
            </a:r>
          </a:p>
        </p:txBody>
      </p:sp>
    </p:spTree>
    <p:custDataLst>
      <p:tags r:id="rId1"/>
    </p:custDataLst>
    <p:extLst>
      <p:ext uri="{BB962C8B-B14F-4D97-AF65-F5344CB8AC3E}">
        <p14:creationId xmlns:p14="http://schemas.microsoft.com/office/powerpoint/2010/main" val="896973203"/>
      </p:ext>
    </p:extLst>
  </p:cSld>
  <p:clrMapOvr>
    <a:masterClrMapping/>
  </p:clrMapOvr>
  <p:transition spd="slow" advTm="1695">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additive="base">
                                        <p:cTn id="7" dur="500" fill="hold"/>
                                        <p:tgtEl>
                                          <p:spTgt spid="98"/>
                                        </p:tgtEl>
                                        <p:attrNameLst>
                                          <p:attrName>ppt_x</p:attrName>
                                        </p:attrNameLst>
                                      </p:cBhvr>
                                      <p:tavLst>
                                        <p:tav tm="0">
                                          <p:val>
                                            <p:strVal val="#ppt_x"/>
                                          </p:val>
                                        </p:tav>
                                        <p:tav tm="100000">
                                          <p:val>
                                            <p:strVal val="#ppt_x"/>
                                          </p:val>
                                        </p:tav>
                                      </p:tavLst>
                                    </p:anim>
                                    <p:anim calcmode="lin" valueType="num">
                                      <p:cBhvr additive="base">
                                        <p:cTn id="8" dur="500" fill="hold"/>
                                        <p:tgtEl>
                                          <p:spTgt spid="9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0"/>
                                        </p:tgtEl>
                                        <p:attrNameLst>
                                          <p:attrName>style.visibility</p:attrName>
                                        </p:attrNameLst>
                                      </p:cBhvr>
                                      <p:to>
                                        <p:strVal val="visible"/>
                                      </p:to>
                                    </p:set>
                                    <p:anim calcmode="lin" valueType="num">
                                      <p:cBhvr additive="base">
                                        <p:cTn id="11" dur="500" fill="hold"/>
                                        <p:tgtEl>
                                          <p:spTgt spid="100"/>
                                        </p:tgtEl>
                                        <p:attrNameLst>
                                          <p:attrName>ppt_x</p:attrName>
                                        </p:attrNameLst>
                                      </p:cBhvr>
                                      <p:tavLst>
                                        <p:tav tm="0">
                                          <p:val>
                                            <p:strVal val="#ppt_x"/>
                                          </p:val>
                                        </p:tav>
                                        <p:tav tm="100000">
                                          <p:val>
                                            <p:strVal val="#ppt_x"/>
                                          </p:val>
                                        </p:tav>
                                      </p:tavLst>
                                    </p:anim>
                                    <p:anim calcmode="lin" valueType="num">
                                      <p:cBhvr additive="base">
                                        <p:cTn id="12"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84498" y="65586"/>
            <a:ext cx="2474334" cy="563103"/>
            <a:chOff x="379330" y="87448"/>
            <a:chExt cx="3299112" cy="750804"/>
          </a:xfrm>
        </p:grpSpPr>
        <p:sp>
          <p:nvSpPr>
            <p:cNvPr id="26" name="椭圆 25"/>
            <p:cNvSpPr/>
            <p:nvPr/>
          </p:nvSpPr>
          <p:spPr>
            <a:xfrm>
              <a:off x="379330" y="9351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椭圆 26"/>
            <p:cNvSpPr/>
            <p:nvPr/>
          </p:nvSpPr>
          <p:spPr>
            <a:xfrm>
              <a:off x="89603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椭圆 27"/>
            <p:cNvSpPr/>
            <p:nvPr/>
          </p:nvSpPr>
          <p:spPr>
            <a:xfrm>
              <a:off x="140744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椭圆 28"/>
            <p:cNvSpPr/>
            <p:nvPr/>
          </p:nvSpPr>
          <p:spPr>
            <a:xfrm>
              <a:off x="191885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椭圆 29"/>
            <p:cNvSpPr/>
            <p:nvPr/>
          </p:nvSpPr>
          <p:spPr>
            <a:xfrm>
              <a:off x="243026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椭圆 30"/>
            <p:cNvSpPr/>
            <p:nvPr/>
          </p:nvSpPr>
          <p:spPr>
            <a:xfrm>
              <a:off x="2933700" y="8890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16739" name="Rectangle 3"/>
          <p:cNvSpPr>
            <a:spLocks noGrp="1" noChangeArrowheads="1"/>
          </p:cNvSpPr>
          <p:nvPr>
            <p:ph type="body" sz="quarter" idx="4294967295"/>
          </p:nvPr>
        </p:nvSpPr>
        <p:spPr>
          <a:xfrm>
            <a:off x="1" y="590550"/>
            <a:ext cx="6857999" cy="1229320"/>
          </a:xfrm>
          <a:prstGeom prst="rect">
            <a:avLst/>
          </a:prstGeom>
        </p:spPr>
        <p:txBody>
          <a:bodyPr>
            <a:noAutofit/>
          </a:bodyPr>
          <a:lstStyle/>
          <a:p>
            <a:pPr eaLnBrk="1" hangingPunct="1">
              <a:lnSpc>
                <a:spcPct val="90000"/>
              </a:lnSpc>
            </a:pPr>
            <a:r>
              <a:rPr lang="zh-CN" altLang="en-US" sz="2000" dirty="0"/>
              <a:t>多里戈在其博士论文中提出一种蚂蚁系统（</a:t>
            </a:r>
            <a:r>
              <a:rPr lang="en-US" altLang="zh-CN" sz="2000" dirty="0"/>
              <a:t>Ant System</a:t>
            </a:r>
            <a:r>
              <a:rPr lang="zh-CN" altLang="en-US" sz="2000" dirty="0"/>
              <a:t>，</a:t>
            </a:r>
            <a:r>
              <a:rPr lang="en-US" altLang="zh-CN" sz="2000" dirty="0"/>
              <a:t>AS</a:t>
            </a:r>
            <a:r>
              <a:rPr lang="zh-CN" altLang="en-US" sz="2000" dirty="0"/>
              <a:t>），以解决旅行商问题（</a:t>
            </a:r>
            <a:r>
              <a:rPr lang="en-US" altLang="zh-CN" sz="2000" dirty="0"/>
              <a:t>TSP</a:t>
            </a:r>
            <a:r>
              <a:rPr lang="zh-CN" altLang="en-US" sz="2000" dirty="0"/>
              <a:t>）</a:t>
            </a:r>
          </a:p>
          <a:p>
            <a:pPr eaLnBrk="1" hangingPunct="1">
              <a:lnSpc>
                <a:spcPct val="90000"/>
              </a:lnSpc>
            </a:pPr>
            <a:r>
              <a:rPr lang="en-US" altLang="zh-CN" sz="2000" dirty="0"/>
              <a:t>TSP</a:t>
            </a:r>
            <a:r>
              <a:rPr lang="zh-CN" altLang="en-US" sz="2000" dirty="0"/>
              <a:t>问题</a:t>
            </a:r>
          </a:p>
          <a:p>
            <a:pPr lvl="1" eaLnBrk="1" hangingPunct="1">
              <a:lnSpc>
                <a:spcPct val="90000"/>
              </a:lnSpc>
            </a:pPr>
            <a:r>
              <a:rPr lang="zh-CN" altLang="en-US" sz="2000" dirty="0"/>
              <a:t>一个售货员希望去访问</a:t>
            </a:r>
            <a:r>
              <a:rPr lang="en-US" altLang="zh-CN" sz="2000" i="1" dirty="0"/>
              <a:t>n</a:t>
            </a:r>
            <a:r>
              <a:rPr lang="zh-CN" altLang="en-US" sz="2000" dirty="0"/>
              <a:t>个城市的每一个</a:t>
            </a:r>
            <a:r>
              <a:rPr lang="en-US" altLang="zh-CN" sz="2000" dirty="0"/>
              <a:t>,</a:t>
            </a:r>
            <a:r>
              <a:rPr lang="zh-CN" altLang="en-US" sz="2000" dirty="0"/>
              <a:t>开始和结束于</a:t>
            </a:r>
            <a:r>
              <a:rPr lang="en-US" altLang="zh-CN" sz="2000" i="1" dirty="0"/>
              <a:t>v</a:t>
            </a:r>
            <a:r>
              <a:rPr lang="en-US" altLang="zh-CN" sz="2000" baseline="-25000" dirty="0"/>
              <a:t>1</a:t>
            </a:r>
            <a:r>
              <a:rPr lang="zh-CN" altLang="en-US" sz="2000" dirty="0"/>
              <a:t>城市。每两城市间都有一条直接通路</a:t>
            </a:r>
            <a:r>
              <a:rPr lang="en-US" altLang="zh-CN" sz="2000" dirty="0"/>
              <a:t>, </a:t>
            </a:r>
            <a:r>
              <a:rPr lang="zh-CN" altLang="en-US" sz="2000" dirty="0"/>
              <a:t>怎么走才能使走过的路径最短呢？</a:t>
            </a:r>
          </a:p>
        </p:txBody>
      </p:sp>
      <p:grpSp>
        <p:nvGrpSpPr>
          <p:cNvPr id="753668" name="Group 4"/>
          <p:cNvGrpSpPr>
            <a:grpSpLocks/>
          </p:cNvGrpSpPr>
          <p:nvPr/>
        </p:nvGrpSpPr>
        <p:grpSpPr bwMode="auto">
          <a:xfrm>
            <a:off x="548284" y="2605200"/>
            <a:ext cx="2124075" cy="1753791"/>
            <a:chOff x="325" y="2275"/>
            <a:chExt cx="1784" cy="1473"/>
          </a:xfrm>
        </p:grpSpPr>
        <p:sp>
          <p:nvSpPr>
            <p:cNvPr id="116776" name="Rectangle 5"/>
            <p:cNvSpPr>
              <a:spLocks noChangeArrowheads="1"/>
            </p:cNvSpPr>
            <p:nvPr/>
          </p:nvSpPr>
          <p:spPr bwMode="auto">
            <a:xfrm>
              <a:off x="543" y="2518"/>
              <a:ext cx="1129" cy="11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16777" name="Oval 6"/>
            <p:cNvSpPr>
              <a:spLocks noChangeArrowheads="1"/>
            </p:cNvSpPr>
            <p:nvPr/>
          </p:nvSpPr>
          <p:spPr bwMode="auto">
            <a:xfrm>
              <a:off x="518" y="2487"/>
              <a:ext cx="70" cy="7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16778" name="Oval 7"/>
            <p:cNvSpPr>
              <a:spLocks noChangeArrowheads="1"/>
            </p:cNvSpPr>
            <p:nvPr/>
          </p:nvSpPr>
          <p:spPr bwMode="auto">
            <a:xfrm>
              <a:off x="1641" y="2487"/>
              <a:ext cx="70" cy="7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16779" name="Oval 8"/>
            <p:cNvSpPr>
              <a:spLocks noChangeArrowheads="1"/>
            </p:cNvSpPr>
            <p:nvPr/>
          </p:nvSpPr>
          <p:spPr bwMode="auto">
            <a:xfrm>
              <a:off x="487" y="3602"/>
              <a:ext cx="70" cy="7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16780" name="Oval 9"/>
            <p:cNvSpPr>
              <a:spLocks noChangeArrowheads="1"/>
            </p:cNvSpPr>
            <p:nvPr/>
          </p:nvSpPr>
          <p:spPr bwMode="auto">
            <a:xfrm>
              <a:off x="1656" y="3610"/>
              <a:ext cx="70" cy="7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16781" name="Line 10"/>
            <p:cNvSpPr>
              <a:spLocks noChangeShapeType="1"/>
            </p:cNvSpPr>
            <p:nvPr/>
          </p:nvSpPr>
          <p:spPr bwMode="auto">
            <a:xfrm>
              <a:off x="543" y="2518"/>
              <a:ext cx="1129" cy="11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116782" name="Line 11"/>
            <p:cNvSpPr>
              <a:spLocks noChangeShapeType="1"/>
            </p:cNvSpPr>
            <p:nvPr/>
          </p:nvSpPr>
          <p:spPr bwMode="auto">
            <a:xfrm flipH="1">
              <a:off x="557" y="2487"/>
              <a:ext cx="1129" cy="11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116783" name="Text Box 12"/>
            <p:cNvSpPr txBox="1">
              <a:spLocks noChangeArrowheads="1"/>
            </p:cNvSpPr>
            <p:nvPr/>
          </p:nvSpPr>
          <p:spPr bwMode="auto">
            <a:xfrm>
              <a:off x="325" y="2275"/>
              <a:ext cx="423"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en-US" altLang="zh-CN" sz="1500" i="1">
                  <a:ea typeface="宋体" panose="02010600030101010101" pitchFamily="2" charset="-122"/>
                </a:rPr>
                <a:t>a</a:t>
              </a:r>
            </a:p>
          </p:txBody>
        </p:sp>
        <p:sp>
          <p:nvSpPr>
            <p:cNvPr id="116784" name="Text Box 13"/>
            <p:cNvSpPr txBox="1">
              <a:spLocks noChangeArrowheads="1"/>
            </p:cNvSpPr>
            <p:nvPr/>
          </p:nvSpPr>
          <p:spPr bwMode="auto">
            <a:xfrm>
              <a:off x="1655" y="2275"/>
              <a:ext cx="423"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en-US" altLang="zh-CN" sz="1500" i="1">
                  <a:ea typeface="宋体" panose="02010600030101010101" pitchFamily="2" charset="-122"/>
                </a:rPr>
                <a:t>b</a:t>
              </a:r>
            </a:p>
          </p:txBody>
        </p:sp>
        <p:sp>
          <p:nvSpPr>
            <p:cNvPr id="116785" name="Text Box 14"/>
            <p:cNvSpPr txBox="1">
              <a:spLocks noChangeArrowheads="1"/>
            </p:cNvSpPr>
            <p:nvPr/>
          </p:nvSpPr>
          <p:spPr bwMode="auto">
            <a:xfrm>
              <a:off x="325" y="3477"/>
              <a:ext cx="423"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en-US" altLang="zh-CN" sz="1500" i="1">
                  <a:ea typeface="宋体" panose="02010600030101010101" pitchFamily="2" charset="-122"/>
                </a:rPr>
                <a:t>c</a:t>
              </a:r>
            </a:p>
          </p:txBody>
        </p:sp>
        <p:sp>
          <p:nvSpPr>
            <p:cNvPr id="116786" name="Text Box 15"/>
            <p:cNvSpPr txBox="1">
              <a:spLocks noChangeArrowheads="1"/>
            </p:cNvSpPr>
            <p:nvPr/>
          </p:nvSpPr>
          <p:spPr bwMode="auto">
            <a:xfrm>
              <a:off x="1686" y="3477"/>
              <a:ext cx="423"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en-US" altLang="zh-CN" sz="1500" i="1">
                  <a:ea typeface="宋体" panose="02010600030101010101" pitchFamily="2" charset="-122"/>
                </a:rPr>
                <a:t>d</a:t>
              </a:r>
            </a:p>
          </p:txBody>
        </p:sp>
        <p:sp>
          <p:nvSpPr>
            <p:cNvPr id="116787" name="Text Box 16"/>
            <p:cNvSpPr txBox="1">
              <a:spLocks noChangeArrowheads="1"/>
            </p:cNvSpPr>
            <p:nvPr/>
          </p:nvSpPr>
          <p:spPr bwMode="auto">
            <a:xfrm>
              <a:off x="1006" y="2296"/>
              <a:ext cx="423"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en-US" altLang="zh-CN" sz="1500">
                  <a:ea typeface="宋体" panose="02010600030101010101" pitchFamily="2" charset="-122"/>
                </a:rPr>
                <a:t>2</a:t>
              </a:r>
            </a:p>
          </p:txBody>
        </p:sp>
        <p:sp>
          <p:nvSpPr>
            <p:cNvPr id="116788" name="Text Box 17"/>
            <p:cNvSpPr txBox="1">
              <a:spLocks noChangeArrowheads="1"/>
            </p:cNvSpPr>
            <p:nvPr/>
          </p:nvSpPr>
          <p:spPr bwMode="auto">
            <a:xfrm>
              <a:off x="325" y="2983"/>
              <a:ext cx="423"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en-US" altLang="zh-CN" sz="1500">
                  <a:ea typeface="宋体" panose="02010600030101010101" pitchFamily="2" charset="-122"/>
                </a:rPr>
                <a:t>5</a:t>
              </a:r>
            </a:p>
          </p:txBody>
        </p:sp>
        <p:sp>
          <p:nvSpPr>
            <p:cNvPr id="116789" name="Text Box 18"/>
            <p:cNvSpPr txBox="1">
              <a:spLocks noChangeArrowheads="1"/>
            </p:cNvSpPr>
            <p:nvPr/>
          </p:nvSpPr>
          <p:spPr bwMode="auto">
            <a:xfrm>
              <a:off x="733" y="3089"/>
              <a:ext cx="423"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en-US" altLang="zh-CN" sz="1500">
                  <a:ea typeface="宋体" panose="02010600030101010101" pitchFamily="2" charset="-122"/>
                </a:rPr>
                <a:t>8</a:t>
              </a:r>
            </a:p>
          </p:txBody>
        </p:sp>
        <p:sp>
          <p:nvSpPr>
            <p:cNvPr id="116790" name="Text Box 19"/>
            <p:cNvSpPr txBox="1">
              <a:spLocks noChangeArrowheads="1"/>
            </p:cNvSpPr>
            <p:nvPr/>
          </p:nvSpPr>
          <p:spPr bwMode="auto">
            <a:xfrm>
              <a:off x="1247" y="3089"/>
              <a:ext cx="423"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en-US" altLang="zh-CN" sz="1500">
                  <a:ea typeface="宋体" panose="02010600030101010101" pitchFamily="2" charset="-122"/>
                </a:rPr>
                <a:t>7</a:t>
              </a:r>
            </a:p>
          </p:txBody>
        </p:sp>
        <p:sp>
          <p:nvSpPr>
            <p:cNvPr id="116791" name="Text Box 20"/>
            <p:cNvSpPr txBox="1">
              <a:spLocks noChangeArrowheads="1"/>
            </p:cNvSpPr>
            <p:nvPr/>
          </p:nvSpPr>
          <p:spPr bwMode="auto">
            <a:xfrm>
              <a:off x="1641" y="2913"/>
              <a:ext cx="423"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en-US" altLang="zh-CN" sz="1500">
                  <a:ea typeface="宋体" panose="02010600030101010101" pitchFamily="2" charset="-122"/>
                </a:rPr>
                <a:t>3</a:t>
              </a:r>
            </a:p>
          </p:txBody>
        </p:sp>
        <p:sp>
          <p:nvSpPr>
            <p:cNvPr id="116792" name="Text Box 21"/>
            <p:cNvSpPr txBox="1">
              <a:spLocks noChangeArrowheads="1"/>
            </p:cNvSpPr>
            <p:nvPr/>
          </p:nvSpPr>
          <p:spPr bwMode="auto">
            <a:xfrm>
              <a:off x="910" y="3452"/>
              <a:ext cx="423"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en-US" altLang="zh-CN" sz="1500">
                  <a:ea typeface="宋体" panose="02010600030101010101" pitchFamily="2" charset="-122"/>
                </a:rPr>
                <a:t>1</a:t>
              </a:r>
            </a:p>
          </p:txBody>
        </p:sp>
      </p:grpSp>
      <p:graphicFrame>
        <p:nvGraphicFramePr>
          <p:cNvPr id="753686" name="Group 22"/>
          <p:cNvGraphicFramePr>
            <a:graphicFrameLocks noGrp="1"/>
          </p:cNvGraphicFramePr>
          <p:nvPr>
            <p:extLst>
              <p:ext uri="{D42A27DB-BD31-4B8C-83A1-F6EECF244321}">
                <p14:modId xmlns:p14="http://schemas.microsoft.com/office/powerpoint/2010/main" val="4059279046"/>
              </p:ext>
            </p:extLst>
          </p:nvPr>
        </p:nvGraphicFramePr>
        <p:xfrm>
          <a:off x="2703316" y="2491493"/>
          <a:ext cx="3942160" cy="2391970"/>
        </p:xfrm>
        <a:graphic>
          <a:graphicData uri="http://schemas.openxmlformats.org/drawingml/2006/table">
            <a:tbl>
              <a:tblPr/>
              <a:tblGrid>
                <a:gridCol w="776288"/>
                <a:gridCol w="1812131"/>
                <a:gridCol w="1353741"/>
              </a:tblGrid>
              <a:tr h="341710">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500" b="0" i="0" u="none" strike="noStrike" cap="none" normalizeH="0" baseline="0" dirty="0" smtClean="0">
                          <a:ln>
                            <a:noFill/>
                          </a:ln>
                          <a:solidFill>
                            <a:schemeClr val="tx1"/>
                          </a:solidFill>
                          <a:effectLst/>
                          <a:latin typeface="Times New Roman" panose="02020603050405020304" pitchFamily="18" charset="0"/>
                          <a:ea typeface="楷体_GB2312" pitchFamily="49" charset="-122"/>
                        </a:rPr>
                        <a:t>序号</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500" b="0" i="0" u="none" strike="noStrike" cap="none" normalizeH="0" baseline="0" smtClean="0">
                          <a:ln>
                            <a:noFill/>
                          </a:ln>
                          <a:solidFill>
                            <a:schemeClr val="tx1"/>
                          </a:solidFill>
                          <a:effectLst/>
                          <a:latin typeface="Times New Roman" panose="02020603050405020304" pitchFamily="18" charset="0"/>
                          <a:ea typeface="楷体_GB2312" pitchFamily="49" charset="-122"/>
                        </a:rPr>
                        <a:t>路径</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500" b="0" i="0" u="none" strike="noStrike" cap="none" normalizeH="0" baseline="0" smtClean="0">
                          <a:ln>
                            <a:noFill/>
                          </a:ln>
                          <a:solidFill>
                            <a:schemeClr val="tx1"/>
                          </a:solidFill>
                          <a:effectLst/>
                          <a:latin typeface="Times New Roman" panose="02020603050405020304" pitchFamily="18" charset="0"/>
                          <a:ea typeface="楷体_GB2312" pitchFamily="49" charset="-122"/>
                        </a:rPr>
                        <a:t>长度</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1710">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500" b="0" i="0" u="none" strike="noStrike" cap="none" normalizeH="0" baseline="0" smtClean="0">
                          <a:ln>
                            <a:noFill/>
                          </a:ln>
                          <a:solidFill>
                            <a:schemeClr val="tx1"/>
                          </a:solidFill>
                          <a:effectLst/>
                          <a:latin typeface="Times New Roman" panose="02020603050405020304" pitchFamily="18" charset="0"/>
                          <a:ea typeface="楷体_GB2312" pitchFamily="49"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500" b="0" i="1" u="none" strike="noStrike" cap="none" normalizeH="0" baseline="0" dirty="0" err="1" smtClean="0">
                          <a:ln>
                            <a:noFill/>
                          </a:ln>
                          <a:solidFill>
                            <a:schemeClr val="tx1"/>
                          </a:solidFill>
                          <a:effectLst/>
                          <a:latin typeface="Times New Roman" panose="02020603050405020304" pitchFamily="18" charset="0"/>
                          <a:ea typeface="楷体_GB2312" pitchFamily="49" charset="-122"/>
                        </a:rPr>
                        <a:t>a</a:t>
                      </a:r>
                      <a:r>
                        <a:rPr kumimoji="0" lang="en-US" altLang="zh-CN" sz="1500" b="0" i="1" u="none" strike="noStrike" cap="none" normalizeH="0" baseline="0" dirty="0" err="1" smtClean="0">
                          <a:ln>
                            <a:noFill/>
                          </a:ln>
                          <a:solidFill>
                            <a:schemeClr val="tx1"/>
                          </a:solidFill>
                          <a:effectLst/>
                          <a:latin typeface="宋体" panose="02010600030101010101" pitchFamily="2" charset="-122"/>
                          <a:ea typeface="楷体_GB2312" pitchFamily="49" charset="-122"/>
                        </a:rPr>
                        <a:t>→</a:t>
                      </a:r>
                      <a:r>
                        <a:rPr kumimoji="0" lang="en-US" altLang="zh-CN" sz="1500" b="0" i="1" u="none" strike="noStrike" cap="none" normalizeH="0" baseline="0" dirty="0" err="1" smtClean="0">
                          <a:ln>
                            <a:noFill/>
                          </a:ln>
                          <a:solidFill>
                            <a:schemeClr val="tx1"/>
                          </a:solidFill>
                          <a:effectLst/>
                          <a:latin typeface="Times New Roman" panose="02020603050405020304" pitchFamily="18" charset="0"/>
                          <a:ea typeface="楷体_GB2312" pitchFamily="49" charset="-122"/>
                        </a:rPr>
                        <a:t>b</a:t>
                      </a:r>
                      <a:r>
                        <a:rPr kumimoji="0" lang="en-US" altLang="zh-CN" sz="1500" b="0" i="1" u="none" strike="noStrike" cap="none" normalizeH="0" baseline="0" dirty="0" err="1" smtClean="0">
                          <a:ln>
                            <a:noFill/>
                          </a:ln>
                          <a:solidFill>
                            <a:schemeClr val="tx1"/>
                          </a:solidFill>
                          <a:effectLst/>
                          <a:latin typeface="宋体" panose="02010600030101010101" pitchFamily="2" charset="-122"/>
                          <a:ea typeface="楷体_GB2312" pitchFamily="49" charset="-122"/>
                        </a:rPr>
                        <a:t>→</a:t>
                      </a:r>
                      <a:r>
                        <a:rPr kumimoji="0" lang="en-US" altLang="zh-CN" sz="1500" b="0" i="1" u="none" strike="noStrike" cap="none" normalizeH="0" baseline="0" dirty="0" err="1" smtClean="0">
                          <a:ln>
                            <a:noFill/>
                          </a:ln>
                          <a:solidFill>
                            <a:schemeClr val="tx1"/>
                          </a:solidFill>
                          <a:effectLst/>
                          <a:latin typeface="Times New Roman" panose="02020603050405020304" pitchFamily="18" charset="0"/>
                          <a:ea typeface="楷体_GB2312" pitchFamily="49" charset="-122"/>
                        </a:rPr>
                        <a:t>c</a:t>
                      </a:r>
                      <a:r>
                        <a:rPr kumimoji="0" lang="en-US" altLang="zh-CN" sz="1500" b="0" i="1" u="none" strike="noStrike" cap="none" normalizeH="0" baseline="0" dirty="0" err="1" smtClean="0">
                          <a:ln>
                            <a:noFill/>
                          </a:ln>
                          <a:solidFill>
                            <a:schemeClr val="tx1"/>
                          </a:solidFill>
                          <a:effectLst/>
                          <a:latin typeface="宋体" panose="02010600030101010101" pitchFamily="2" charset="-122"/>
                          <a:ea typeface="楷体_GB2312" pitchFamily="49" charset="-122"/>
                        </a:rPr>
                        <a:t>→</a:t>
                      </a:r>
                      <a:r>
                        <a:rPr kumimoji="0" lang="en-US" altLang="zh-CN" sz="1500" b="0" i="1" u="none" strike="noStrike" cap="none" normalizeH="0" baseline="0" dirty="0" err="1" smtClean="0">
                          <a:ln>
                            <a:noFill/>
                          </a:ln>
                          <a:solidFill>
                            <a:schemeClr val="tx1"/>
                          </a:solidFill>
                          <a:effectLst/>
                          <a:latin typeface="Times New Roman" panose="02020603050405020304" pitchFamily="18" charset="0"/>
                          <a:ea typeface="楷体_GB2312" pitchFamily="49" charset="-122"/>
                        </a:rPr>
                        <a:t>d</a:t>
                      </a:r>
                      <a:r>
                        <a:rPr kumimoji="0" lang="en-US" altLang="zh-CN" sz="1500" b="0" i="1" u="none" strike="noStrike" cap="none" normalizeH="0" baseline="0" dirty="0" err="1" smtClean="0">
                          <a:ln>
                            <a:noFill/>
                          </a:ln>
                          <a:solidFill>
                            <a:schemeClr val="tx1"/>
                          </a:solidFill>
                          <a:effectLst/>
                          <a:latin typeface="宋体" panose="02010600030101010101" pitchFamily="2" charset="-122"/>
                          <a:ea typeface="楷体_GB2312" pitchFamily="49" charset="-122"/>
                        </a:rPr>
                        <a:t>→</a:t>
                      </a:r>
                      <a:r>
                        <a:rPr kumimoji="0" lang="en-US" altLang="zh-CN" sz="1500" b="0" i="1" u="none" strike="noStrike" cap="none" normalizeH="0" baseline="0" dirty="0" err="1" smtClean="0">
                          <a:ln>
                            <a:noFill/>
                          </a:ln>
                          <a:solidFill>
                            <a:schemeClr val="tx1"/>
                          </a:solidFill>
                          <a:effectLst/>
                          <a:latin typeface="Times New Roman" panose="02020603050405020304" pitchFamily="18" charset="0"/>
                          <a:ea typeface="楷体_GB2312" pitchFamily="49" charset="-122"/>
                        </a:rPr>
                        <a:t>a</a:t>
                      </a:r>
                      <a:endParaRPr kumimoji="0" lang="en-US" altLang="zh-CN" sz="1500" b="0" i="1"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500" b="0" i="0" u="none" strike="noStrike" cap="none" normalizeH="0" baseline="0" smtClean="0">
                          <a:ln>
                            <a:noFill/>
                          </a:ln>
                          <a:solidFill>
                            <a:schemeClr val="tx1"/>
                          </a:solidFill>
                          <a:effectLst/>
                          <a:latin typeface="Times New Roman" panose="02020603050405020304" pitchFamily="18" charset="0"/>
                          <a:ea typeface="楷体_GB2312" pitchFamily="49" charset="-122"/>
                        </a:rPr>
                        <a:t>18</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1710">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500" b="0" i="0" u="none" strike="noStrike" cap="none" normalizeH="0" baseline="0" smtClean="0">
                          <a:ln>
                            <a:noFill/>
                          </a:ln>
                          <a:solidFill>
                            <a:schemeClr val="tx1"/>
                          </a:solidFill>
                          <a:effectLst/>
                          <a:latin typeface="Times New Roman" panose="02020603050405020304" pitchFamily="18" charset="0"/>
                          <a:ea typeface="楷体_GB2312" pitchFamily="49" charset="-122"/>
                        </a:rPr>
                        <a:t>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500" b="0" i="1" u="none" strike="noStrike" cap="none" normalizeH="0" baseline="0" smtClean="0">
                          <a:ln>
                            <a:noFill/>
                          </a:ln>
                          <a:solidFill>
                            <a:srgbClr val="0000FF"/>
                          </a:solidFill>
                          <a:effectLst/>
                          <a:latin typeface="Times New Roman" panose="02020603050405020304" pitchFamily="18" charset="0"/>
                          <a:ea typeface="楷体_GB2312" pitchFamily="49" charset="-122"/>
                        </a:rPr>
                        <a:t>a</a:t>
                      </a:r>
                      <a:r>
                        <a:rPr kumimoji="0" lang="en-US" altLang="zh-CN" sz="1500" b="0" i="1" u="none" strike="noStrike" cap="none" normalizeH="0" baseline="0" smtClean="0">
                          <a:ln>
                            <a:noFill/>
                          </a:ln>
                          <a:solidFill>
                            <a:srgbClr val="0000FF"/>
                          </a:solidFill>
                          <a:effectLst/>
                          <a:latin typeface="宋体" panose="02010600030101010101" pitchFamily="2" charset="-122"/>
                          <a:ea typeface="楷体_GB2312" pitchFamily="49" charset="-122"/>
                        </a:rPr>
                        <a:t>→</a:t>
                      </a:r>
                      <a:r>
                        <a:rPr kumimoji="0" lang="en-US" altLang="zh-CN" sz="1500" b="0" i="1" u="none" strike="noStrike" cap="none" normalizeH="0" baseline="0" smtClean="0">
                          <a:ln>
                            <a:noFill/>
                          </a:ln>
                          <a:solidFill>
                            <a:srgbClr val="0000FF"/>
                          </a:solidFill>
                          <a:effectLst/>
                          <a:latin typeface="Times New Roman" panose="02020603050405020304" pitchFamily="18" charset="0"/>
                          <a:ea typeface="楷体_GB2312" pitchFamily="49" charset="-122"/>
                        </a:rPr>
                        <a:t>b</a:t>
                      </a:r>
                      <a:r>
                        <a:rPr kumimoji="0" lang="en-US" altLang="zh-CN" sz="1500" b="0" i="1" u="none" strike="noStrike" cap="none" normalizeH="0" baseline="0" smtClean="0">
                          <a:ln>
                            <a:noFill/>
                          </a:ln>
                          <a:solidFill>
                            <a:srgbClr val="0000FF"/>
                          </a:solidFill>
                          <a:effectLst/>
                          <a:latin typeface="宋体" panose="02010600030101010101" pitchFamily="2" charset="-122"/>
                          <a:ea typeface="楷体_GB2312" pitchFamily="49" charset="-122"/>
                        </a:rPr>
                        <a:t>→</a:t>
                      </a:r>
                      <a:r>
                        <a:rPr kumimoji="0" lang="en-US" altLang="zh-CN" sz="1500" b="0" i="1" u="none" strike="noStrike" cap="none" normalizeH="0" baseline="0" smtClean="0">
                          <a:ln>
                            <a:noFill/>
                          </a:ln>
                          <a:solidFill>
                            <a:srgbClr val="0000FF"/>
                          </a:solidFill>
                          <a:effectLst/>
                          <a:latin typeface="Times New Roman" panose="02020603050405020304" pitchFamily="18" charset="0"/>
                          <a:ea typeface="楷体_GB2312" pitchFamily="49" charset="-122"/>
                        </a:rPr>
                        <a:t>d</a:t>
                      </a:r>
                      <a:r>
                        <a:rPr kumimoji="0" lang="en-US" altLang="zh-CN" sz="1500" b="0" i="1" u="none" strike="noStrike" cap="none" normalizeH="0" baseline="0" smtClean="0">
                          <a:ln>
                            <a:noFill/>
                          </a:ln>
                          <a:solidFill>
                            <a:srgbClr val="0000FF"/>
                          </a:solidFill>
                          <a:effectLst/>
                          <a:latin typeface="宋体" panose="02010600030101010101" pitchFamily="2" charset="-122"/>
                          <a:ea typeface="楷体_GB2312" pitchFamily="49" charset="-122"/>
                        </a:rPr>
                        <a:t>→</a:t>
                      </a:r>
                      <a:r>
                        <a:rPr kumimoji="0" lang="en-US" altLang="zh-CN" sz="1500" b="0" i="1" u="none" strike="noStrike" cap="none" normalizeH="0" baseline="0" smtClean="0">
                          <a:ln>
                            <a:noFill/>
                          </a:ln>
                          <a:solidFill>
                            <a:srgbClr val="0000FF"/>
                          </a:solidFill>
                          <a:effectLst/>
                          <a:latin typeface="Times New Roman" panose="02020603050405020304" pitchFamily="18" charset="0"/>
                          <a:ea typeface="楷体_GB2312" pitchFamily="49" charset="-122"/>
                        </a:rPr>
                        <a:t>c</a:t>
                      </a:r>
                      <a:r>
                        <a:rPr kumimoji="0" lang="en-US" altLang="zh-CN" sz="1500" b="0" i="1" u="none" strike="noStrike" cap="none" normalizeH="0" baseline="0" smtClean="0">
                          <a:ln>
                            <a:noFill/>
                          </a:ln>
                          <a:solidFill>
                            <a:srgbClr val="0000FF"/>
                          </a:solidFill>
                          <a:effectLst/>
                          <a:latin typeface="宋体" panose="02010600030101010101" pitchFamily="2" charset="-122"/>
                          <a:ea typeface="楷体_GB2312" pitchFamily="49" charset="-122"/>
                        </a:rPr>
                        <a:t>→</a:t>
                      </a:r>
                      <a:r>
                        <a:rPr kumimoji="0" lang="en-US" altLang="zh-CN" sz="1500" b="0" i="1" u="none" strike="noStrike" cap="none" normalizeH="0" baseline="0" smtClean="0">
                          <a:ln>
                            <a:noFill/>
                          </a:ln>
                          <a:solidFill>
                            <a:srgbClr val="0000FF"/>
                          </a:solidFill>
                          <a:effectLst/>
                          <a:latin typeface="Times New Roman" panose="02020603050405020304" pitchFamily="18" charset="0"/>
                          <a:ea typeface="楷体_GB2312" pitchFamily="49" charset="-122"/>
                        </a:rPr>
                        <a:t>a</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500" b="0" i="0" u="none" strike="noStrike" cap="none" normalizeH="0" baseline="0" smtClean="0">
                          <a:ln>
                            <a:noFill/>
                          </a:ln>
                          <a:solidFill>
                            <a:schemeClr val="tx1"/>
                          </a:solidFill>
                          <a:effectLst/>
                          <a:latin typeface="Times New Roman" panose="02020603050405020304" pitchFamily="18" charset="0"/>
                          <a:ea typeface="楷体_GB2312" pitchFamily="49" charset="-122"/>
                        </a:rPr>
                        <a:t>11</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1710">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500" b="0" i="0" u="none" strike="noStrike" cap="none" normalizeH="0" baseline="0" smtClean="0">
                          <a:ln>
                            <a:noFill/>
                          </a:ln>
                          <a:solidFill>
                            <a:schemeClr val="tx1"/>
                          </a:solidFill>
                          <a:effectLst/>
                          <a:latin typeface="Times New Roman" panose="02020603050405020304" pitchFamily="18" charset="0"/>
                          <a:ea typeface="楷体_GB2312" pitchFamily="49" charset="-122"/>
                        </a:rPr>
                        <a:t>3</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500" b="0" i="1" u="none" strike="noStrike" cap="none" normalizeH="0" baseline="0" smtClean="0">
                          <a:ln>
                            <a:noFill/>
                          </a:ln>
                          <a:solidFill>
                            <a:srgbClr val="FF0000"/>
                          </a:solidFill>
                          <a:effectLst/>
                          <a:latin typeface="Times New Roman" panose="02020603050405020304" pitchFamily="18" charset="0"/>
                          <a:ea typeface="楷体_GB2312" pitchFamily="49" charset="-122"/>
                        </a:rPr>
                        <a:t>a</a:t>
                      </a:r>
                      <a:r>
                        <a:rPr kumimoji="0" lang="en-US" altLang="zh-CN" sz="1500" b="0" i="1" u="none" strike="noStrike" cap="none" normalizeH="0" baseline="0" smtClean="0">
                          <a:ln>
                            <a:noFill/>
                          </a:ln>
                          <a:solidFill>
                            <a:srgbClr val="FF0000"/>
                          </a:solidFill>
                          <a:effectLst/>
                          <a:latin typeface="宋体" panose="02010600030101010101" pitchFamily="2" charset="-122"/>
                          <a:ea typeface="楷体_GB2312" pitchFamily="49" charset="-122"/>
                        </a:rPr>
                        <a:t>→</a:t>
                      </a:r>
                      <a:r>
                        <a:rPr kumimoji="0" lang="en-US" altLang="zh-CN" sz="1500" b="0" i="1" u="none" strike="noStrike" cap="none" normalizeH="0" baseline="0" smtClean="0">
                          <a:ln>
                            <a:noFill/>
                          </a:ln>
                          <a:solidFill>
                            <a:srgbClr val="FF0000"/>
                          </a:solidFill>
                          <a:effectLst/>
                          <a:latin typeface="Times New Roman" panose="02020603050405020304" pitchFamily="18" charset="0"/>
                          <a:ea typeface="楷体_GB2312" pitchFamily="49" charset="-122"/>
                        </a:rPr>
                        <a:t>c</a:t>
                      </a:r>
                      <a:r>
                        <a:rPr kumimoji="0" lang="en-US" altLang="zh-CN" sz="1500" b="0" i="1" u="none" strike="noStrike" cap="none" normalizeH="0" baseline="0" smtClean="0">
                          <a:ln>
                            <a:noFill/>
                          </a:ln>
                          <a:solidFill>
                            <a:srgbClr val="FF0000"/>
                          </a:solidFill>
                          <a:effectLst/>
                          <a:latin typeface="宋体" panose="02010600030101010101" pitchFamily="2" charset="-122"/>
                          <a:ea typeface="楷体_GB2312" pitchFamily="49" charset="-122"/>
                        </a:rPr>
                        <a:t>→</a:t>
                      </a:r>
                      <a:r>
                        <a:rPr kumimoji="0" lang="en-US" altLang="zh-CN" sz="1500" b="0" i="1" u="none" strike="noStrike" cap="none" normalizeH="0" baseline="0" smtClean="0">
                          <a:ln>
                            <a:noFill/>
                          </a:ln>
                          <a:solidFill>
                            <a:srgbClr val="FF0000"/>
                          </a:solidFill>
                          <a:effectLst/>
                          <a:latin typeface="Times New Roman" panose="02020603050405020304" pitchFamily="18" charset="0"/>
                          <a:ea typeface="楷体_GB2312" pitchFamily="49" charset="-122"/>
                        </a:rPr>
                        <a:t>b</a:t>
                      </a:r>
                      <a:r>
                        <a:rPr kumimoji="0" lang="en-US" altLang="zh-CN" sz="1500" b="0" i="1" u="none" strike="noStrike" cap="none" normalizeH="0" baseline="0" smtClean="0">
                          <a:ln>
                            <a:noFill/>
                          </a:ln>
                          <a:solidFill>
                            <a:srgbClr val="FF0000"/>
                          </a:solidFill>
                          <a:effectLst/>
                          <a:latin typeface="宋体" panose="02010600030101010101" pitchFamily="2" charset="-122"/>
                          <a:ea typeface="楷体_GB2312" pitchFamily="49" charset="-122"/>
                        </a:rPr>
                        <a:t>→</a:t>
                      </a:r>
                      <a:r>
                        <a:rPr kumimoji="0" lang="en-US" altLang="zh-CN" sz="1500" b="0" i="1" u="none" strike="noStrike" cap="none" normalizeH="0" baseline="0" smtClean="0">
                          <a:ln>
                            <a:noFill/>
                          </a:ln>
                          <a:solidFill>
                            <a:srgbClr val="FF0000"/>
                          </a:solidFill>
                          <a:effectLst/>
                          <a:latin typeface="Times New Roman" panose="02020603050405020304" pitchFamily="18" charset="0"/>
                          <a:ea typeface="楷体_GB2312" pitchFamily="49" charset="-122"/>
                        </a:rPr>
                        <a:t>d</a:t>
                      </a:r>
                      <a:r>
                        <a:rPr kumimoji="0" lang="en-US" altLang="zh-CN" sz="1500" b="0" i="1" u="none" strike="noStrike" cap="none" normalizeH="0" baseline="0" smtClean="0">
                          <a:ln>
                            <a:noFill/>
                          </a:ln>
                          <a:solidFill>
                            <a:srgbClr val="FF0000"/>
                          </a:solidFill>
                          <a:effectLst/>
                          <a:latin typeface="宋体" panose="02010600030101010101" pitchFamily="2" charset="-122"/>
                          <a:ea typeface="楷体_GB2312" pitchFamily="49" charset="-122"/>
                        </a:rPr>
                        <a:t>→</a:t>
                      </a:r>
                      <a:r>
                        <a:rPr kumimoji="0" lang="en-US" altLang="zh-CN" sz="1500" b="0" i="1" u="none" strike="noStrike" cap="none" normalizeH="0" baseline="0" smtClean="0">
                          <a:ln>
                            <a:noFill/>
                          </a:ln>
                          <a:solidFill>
                            <a:srgbClr val="FF0000"/>
                          </a:solidFill>
                          <a:effectLst/>
                          <a:latin typeface="Times New Roman" panose="02020603050405020304" pitchFamily="18" charset="0"/>
                          <a:ea typeface="楷体_GB2312" pitchFamily="49" charset="-122"/>
                        </a:rPr>
                        <a:t>a</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500" b="0" i="0" u="none" strike="noStrike" cap="none" normalizeH="0" baseline="0" smtClean="0">
                          <a:ln>
                            <a:noFill/>
                          </a:ln>
                          <a:solidFill>
                            <a:schemeClr val="tx1"/>
                          </a:solidFill>
                          <a:effectLst/>
                          <a:latin typeface="Times New Roman" panose="02020603050405020304" pitchFamily="18" charset="0"/>
                          <a:ea typeface="楷体_GB2312" pitchFamily="49" charset="-122"/>
                        </a:rPr>
                        <a:t>23</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1710">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500" b="0" i="0" u="none" strike="noStrike" cap="none" normalizeH="0" baseline="0" smtClean="0">
                          <a:ln>
                            <a:noFill/>
                          </a:ln>
                          <a:solidFill>
                            <a:schemeClr val="tx1"/>
                          </a:solidFill>
                          <a:effectLst/>
                          <a:latin typeface="Times New Roman" panose="02020603050405020304" pitchFamily="18" charset="0"/>
                          <a:ea typeface="楷体_GB2312" pitchFamily="49" charset="-122"/>
                        </a:rPr>
                        <a:t>4</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500" b="0" i="1" u="none" strike="noStrike" cap="none" normalizeH="0" baseline="0" smtClean="0">
                          <a:ln>
                            <a:noFill/>
                          </a:ln>
                          <a:solidFill>
                            <a:srgbClr val="0000FF"/>
                          </a:solidFill>
                          <a:effectLst/>
                          <a:latin typeface="Times New Roman" panose="02020603050405020304" pitchFamily="18" charset="0"/>
                          <a:ea typeface="楷体_GB2312" pitchFamily="49" charset="-122"/>
                        </a:rPr>
                        <a:t>a</a:t>
                      </a:r>
                      <a:r>
                        <a:rPr kumimoji="0" lang="en-US" altLang="zh-CN" sz="1500" b="0" i="1" u="none" strike="noStrike" cap="none" normalizeH="0" baseline="0" smtClean="0">
                          <a:ln>
                            <a:noFill/>
                          </a:ln>
                          <a:solidFill>
                            <a:srgbClr val="0000FF"/>
                          </a:solidFill>
                          <a:effectLst/>
                          <a:latin typeface="宋体" panose="02010600030101010101" pitchFamily="2" charset="-122"/>
                          <a:ea typeface="楷体_GB2312" pitchFamily="49" charset="-122"/>
                        </a:rPr>
                        <a:t>→</a:t>
                      </a:r>
                      <a:r>
                        <a:rPr kumimoji="0" lang="en-US" altLang="zh-CN" sz="1500" b="0" i="1" u="none" strike="noStrike" cap="none" normalizeH="0" baseline="0" smtClean="0">
                          <a:ln>
                            <a:noFill/>
                          </a:ln>
                          <a:solidFill>
                            <a:srgbClr val="0000FF"/>
                          </a:solidFill>
                          <a:effectLst/>
                          <a:latin typeface="Times New Roman" panose="02020603050405020304" pitchFamily="18" charset="0"/>
                          <a:ea typeface="楷体_GB2312" pitchFamily="49" charset="-122"/>
                        </a:rPr>
                        <a:t>b</a:t>
                      </a:r>
                      <a:r>
                        <a:rPr kumimoji="0" lang="en-US" altLang="zh-CN" sz="1500" b="0" i="1" u="none" strike="noStrike" cap="none" normalizeH="0" baseline="0" smtClean="0">
                          <a:ln>
                            <a:noFill/>
                          </a:ln>
                          <a:solidFill>
                            <a:srgbClr val="0000FF"/>
                          </a:solidFill>
                          <a:effectLst/>
                          <a:latin typeface="宋体" panose="02010600030101010101" pitchFamily="2" charset="-122"/>
                          <a:ea typeface="楷体_GB2312" pitchFamily="49" charset="-122"/>
                        </a:rPr>
                        <a:t>→</a:t>
                      </a:r>
                      <a:r>
                        <a:rPr kumimoji="0" lang="en-US" altLang="zh-CN" sz="1500" b="0" i="1" u="none" strike="noStrike" cap="none" normalizeH="0" baseline="0" smtClean="0">
                          <a:ln>
                            <a:noFill/>
                          </a:ln>
                          <a:solidFill>
                            <a:srgbClr val="0000FF"/>
                          </a:solidFill>
                          <a:effectLst/>
                          <a:latin typeface="Times New Roman" panose="02020603050405020304" pitchFamily="18" charset="0"/>
                          <a:ea typeface="楷体_GB2312" pitchFamily="49" charset="-122"/>
                        </a:rPr>
                        <a:t>d</a:t>
                      </a:r>
                      <a:r>
                        <a:rPr kumimoji="0" lang="en-US" altLang="zh-CN" sz="1500" b="0" i="1" u="none" strike="noStrike" cap="none" normalizeH="0" baseline="0" smtClean="0">
                          <a:ln>
                            <a:noFill/>
                          </a:ln>
                          <a:solidFill>
                            <a:srgbClr val="0000FF"/>
                          </a:solidFill>
                          <a:effectLst/>
                          <a:latin typeface="宋体" panose="02010600030101010101" pitchFamily="2" charset="-122"/>
                          <a:ea typeface="楷体_GB2312" pitchFamily="49" charset="-122"/>
                        </a:rPr>
                        <a:t>→</a:t>
                      </a:r>
                      <a:r>
                        <a:rPr kumimoji="0" lang="en-US" altLang="zh-CN" sz="1500" b="0" i="1" u="none" strike="noStrike" cap="none" normalizeH="0" baseline="0" smtClean="0">
                          <a:ln>
                            <a:noFill/>
                          </a:ln>
                          <a:solidFill>
                            <a:srgbClr val="0000FF"/>
                          </a:solidFill>
                          <a:effectLst/>
                          <a:latin typeface="Times New Roman" panose="02020603050405020304" pitchFamily="18" charset="0"/>
                          <a:ea typeface="楷体_GB2312" pitchFamily="49" charset="-122"/>
                        </a:rPr>
                        <a:t>b</a:t>
                      </a:r>
                      <a:r>
                        <a:rPr kumimoji="0" lang="en-US" altLang="zh-CN" sz="1500" b="0" i="1" u="none" strike="noStrike" cap="none" normalizeH="0" baseline="0" smtClean="0">
                          <a:ln>
                            <a:noFill/>
                          </a:ln>
                          <a:solidFill>
                            <a:srgbClr val="0000FF"/>
                          </a:solidFill>
                          <a:effectLst/>
                          <a:latin typeface="宋体" panose="02010600030101010101" pitchFamily="2" charset="-122"/>
                          <a:ea typeface="楷体_GB2312" pitchFamily="49" charset="-122"/>
                        </a:rPr>
                        <a:t>→</a:t>
                      </a:r>
                      <a:r>
                        <a:rPr kumimoji="0" lang="en-US" altLang="zh-CN" sz="1500" b="0" i="1" u="none" strike="noStrike" cap="none" normalizeH="0" baseline="0" smtClean="0">
                          <a:ln>
                            <a:noFill/>
                          </a:ln>
                          <a:solidFill>
                            <a:srgbClr val="0000FF"/>
                          </a:solidFill>
                          <a:effectLst/>
                          <a:latin typeface="Times New Roman" panose="02020603050405020304" pitchFamily="18" charset="0"/>
                          <a:ea typeface="楷体_GB2312" pitchFamily="49" charset="-122"/>
                        </a:rPr>
                        <a:t>a</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500" b="0" i="0" u="none" strike="noStrike" cap="none" normalizeH="0" baseline="0" smtClean="0">
                          <a:ln>
                            <a:noFill/>
                          </a:ln>
                          <a:solidFill>
                            <a:schemeClr val="tx1"/>
                          </a:solidFill>
                          <a:effectLst/>
                          <a:latin typeface="Times New Roman" panose="02020603050405020304" pitchFamily="18" charset="0"/>
                          <a:ea typeface="楷体_GB2312" pitchFamily="49" charset="-122"/>
                        </a:rPr>
                        <a:t>11</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1710">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500" b="0" i="0" u="none" strike="noStrike" cap="none" normalizeH="0" baseline="0" smtClean="0">
                          <a:ln>
                            <a:noFill/>
                          </a:ln>
                          <a:solidFill>
                            <a:schemeClr val="tx1"/>
                          </a:solidFill>
                          <a:effectLst/>
                          <a:latin typeface="Times New Roman" panose="02020603050405020304" pitchFamily="18" charset="0"/>
                          <a:ea typeface="楷体_GB2312" pitchFamily="49" charset="-122"/>
                        </a:rPr>
                        <a:t>5</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500" b="0" i="1" u="none" strike="noStrike" cap="none" normalizeH="0" baseline="0" smtClean="0">
                          <a:ln>
                            <a:noFill/>
                          </a:ln>
                          <a:solidFill>
                            <a:srgbClr val="FF0000"/>
                          </a:solidFill>
                          <a:effectLst/>
                          <a:latin typeface="Times New Roman" panose="02020603050405020304" pitchFamily="18" charset="0"/>
                          <a:ea typeface="楷体_GB2312" pitchFamily="49" charset="-122"/>
                        </a:rPr>
                        <a:t>a</a:t>
                      </a:r>
                      <a:r>
                        <a:rPr kumimoji="0" lang="en-US" altLang="zh-CN" sz="1500" b="0" i="1" u="none" strike="noStrike" cap="none" normalizeH="0" baseline="0" smtClean="0">
                          <a:ln>
                            <a:noFill/>
                          </a:ln>
                          <a:solidFill>
                            <a:srgbClr val="FF0000"/>
                          </a:solidFill>
                          <a:effectLst/>
                          <a:latin typeface="宋体" panose="02010600030101010101" pitchFamily="2" charset="-122"/>
                          <a:ea typeface="楷体_GB2312" pitchFamily="49" charset="-122"/>
                        </a:rPr>
                        <a:t>→</a:t>
                      </a:r>
                      <a:r>
                        <a:rPr kumimoji="0" lang="en-US" altLang="zh-CN" sz="1500" b="0" i="1" u="none" strike="noStrike" cap="none" normalizeH="0" baseline="0" smtClean="0">
                          <a:ln>
                            <a:noFill/>
                          </a:ln>
                          <a:solidFill>
                            <a:srgbClr val="FF0000"/>
                          </a:solidFill>
                          <a:effectLst/>
                          <a:latin typeface="Times New Roman" panose="02020603050405020304" pitchFamily="18" charset="0"/>
                          <a:ea typeface="楷体_GB2312" pitchFamily="49" charset="-122"/>
                        </a:rPr>
                        <a:t>d</a:t>
                      </a:r>
                      <a:r>
                        <a:rPr kumimoji="0" lang="en-US" altLang="zh-CN" sz="1500" b="0" i="1" u="none" strike="noStrike" cap="none" normalizeH="0" baseline="0" smtClean="0">
                          <a:ln>
                            <a:noFill/>
                          </a:ln>
                          <a:solidFill>
                            <a:srgbClr val="FF0000"/>
                          </a:solidFill>
                          <a:effectLst/>
                          <a:latin typeface="宋体" panose="02010600030101010101" pitchFamily="2" charset="-122"/>
                          <a:ea typeface="楷体_GB2312" pitchFamily="49" charset="-122"/>
                        </a:rPr>
                        <a:t>→</a:t>
                      </a:r>
                      <a:r>
                        <a:rPr kumimoji="0" lang="en-US" altLang="zh-CN" sz="1500" b="0" i="1" u="none" strike="noStrike" cap="none" normalizeH="0" baseline="0" smtClean="0">
                          <a:ln>
                            <a:noFill/>
                          </a:ln>
                          <a:solidFill>
                            <a:srgbClr val="FF0000"/>
                          </a:solidFill>
                          <a:effectLst/>
                          <a:latin typeface="Times New Roman" panose="02020603050405020304" pitchFamily="18" charset="0"/>
                          <a:ea typeface="楷体_GB2312" pitchFamily="49" charset="-122"/>
                        </a:rPr>
                        <a:t>b</a:t>
                      </a:r>
                      <a:r>
                        <a:rPr kumimoji="0" lang="en-US" altLang="zh-CN" sz="1500" b="0" i="1" u="none" strike="noStrike" cap="none" normalizeH="0" baseline="0" smtClean="0">
                          <a:ln>
                            <a:noFill/>
                          </a:ln>
                          <a:solidFill>
                            <a:srgbClr val="FF0000"/>
                          </a:solidFill>
                          <a:effectLst/>
                          <a:latin typeface="宋体" panose="02010600030101010101" pitchFamily="2" charset="-122"/>
                          <a:ea typeface="楷体_GB2312" pitchFamily="49" charset="-122"/>
                        </a:rPr>
                        <a:t>→</a:t>
                      </a:r>
                      <a:r>
                        <a:rPr kumimoji="0" lang="en-US" altLang="zh-CN" sz="1500" b="0" i="1" u="none" strike="noStrike" cap="none" normalizeH="0" baseline="0" smtClean="0">
                          <a:ln>
                            <a:noFill/>
                          </a:ln>
                          <a:solidFill>
                            <a:srgbClr val="FF0000"/>
                          </a:solidFill>
                          <a:effectLst/>
                          <a:latin typeface="Times New Roman" panose="02020603050405020304" pitchFamily="18" charset="0"/>
                          <a:ea typeface="楷体_GB2312" pitchFamily="49" charset="-122"/>
                        </a:rPr>
                        <a:t>c</a:t>
                      </a:r>
                      <a:r>
                        <a:rPr kumimoji="0" lang="en-US" altLang="zh-CN" sz="1500" b="0" i="1" u="none" strike="noStrike" cap="none" normalizeH="0" baseline="0" smtClean="0">
                          <a:ln>
                            <a:noFill/>
                          </a:ln>
                          <a:solidFill>
                            <a:srgbClr val="FF0000"/>
                          </a:solidFill>
                          <a:effectLst/>
                          <a:latin typeface="宋体" panose="02010600030101010101" pitchFamily="2" charset="-122"/>
                          <a:ea typeface="楷体_GB2312" pitchFamily="49" charset="-122"/>
                        </a:rPr>
                        <a:t>→</a:t>
                      </a:r>
                      <a:r>
                        <a:rPr kumimoji="0" lang="en-US" altLang="zh-CN" sz="1500" b="0" i="1" u="none" strike="noStrike" cap="none" normalizeH="0" baseline="0" smtClean="0">
                          <a:ln>
                            <a:noFill/>
                          </a:ln>
                          <a:solidFill>
                            <a:srgbClr val="FF0000"/>
                          </a:solidFill>
                          <a:effectLst/>
                          <a:latin typeface="Times New Roman" panose="02020603050405020304" pitchFamily="18" charset="0"/>
                          <a:ea typeface="楷体_GB2312" pitchFamily="49" charset="-122"/>
                        </a:rPr>
                        <a:t>a</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500" b="0" i="0" u="none" strike="noStrike" cap="none" normalizeH="0" baseline="0" smtClean="0">
                          <a:ln>
                            <a:noFill/>
                          </a:ln>
                          <a:solidFill>
                            <a:schemeClr val="tx1"/>
                          </a:solidFill>
                          <a:effectLst/>
                          <a:latin typeface="Times New Roman" panose="02020603050405020304" pitchFamily="18" charset="0"/>
                          <a:ea typeface="楷体_GB2312" pitchFamily="49" charset="-122"/>
                        </a:rPr>
                        <a:t>23</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1710">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500" b="0" i="0" u="none" strike="noStrike" cap="none" normalizeH="0" baseline="0" smtClean="0">
                          <a:ln>
                            <a:noFill/>
                          </a:ln>
                          <a:solidFill>
                            <a:schemeClr val="tx1"/>
                          </a:solidFill>
                          <a:effectLst/>
                          <a:latin typeface="Times New Roman" panose="02020603050405020304" pitchFamily="18" charset="0"/>
                          <a:ea typeface="楷体_GB2312" pitchFamily="49" charset="-122"/>
                        </a:rPr>
                        <a:t>6</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500" b="0" i="1" u="none" strike="noStrike" cap="none" normalizeH="0" baseline="0" dirty="0" err="1" smtClean="0">
                          <a:ln>
                            <a:noFill/>
                          </a:ln>
                          <a:solidFill>
                            <a:schemeClr val="tx1"/>
                          </a:solidFill>
                          <a:effectLst/>
                          <a:latin typeface="Times New Roman" panose="02020603050405020304" pitchFamily="18" charset="0"/>
                          <a:ea typeface="楷体_GB2312" pitchFamily="49" charset="-122"/>
                        </a:rPr>
                        <a:t>a</a:t>
                      </a:r>
                      <a:r>
                        <a:rPr kumimoji="0" lang="en-US" altLang="zh-CN" sz="1500" b="0" i="1" u="none" strike="noStrike" cap="none" normalizeH="0" baseline="0" dirty="0" err="1" smtClean="0">
                          <a:ln>
                            <a:noFill/>
                          </a:ln>
                          <a:solidFill>
                            <a:schemeClr val="tx1"/>
                          </a:solidFill>
                          <a:effectLst/>
                          <a:latin typeface="宋体" panose="02010600030101010101" pitchFamily="2" charset="-122"/>
                          <a:ea typeface="楷体_GB2312" pitchFamily="49" charset="-122"/>
                        </a:rPr>
                        <a:t>→</a:t>
                      </a:r>
                      <a:r>
                        <a:rPr kumimoji="0" lang="en-US" altLang="zh-CN" sz="1500" b="0" i="1" u="none" strike="noStrike" cap="none" normalizeH="0" baseline="0" dirty="0" err="1" smtClean="0">
                          <a:ln>
                            <a:noFill/>
                          </a:ln>
                          <a:solidFill>
                            <a:schemeClr val="tx1"/>
                          </a:solidFill>
                          <a:effectLst/>
                          <a:latin typeface="Times New Roman" panose="02020603050405020304" pitchFamily="18" charset="0"/>
                          <a:ea typeface="楷体_GB2312" pitchFamily="49" charset="-122"/>
                        </a:rPr>
                        <a:t>d</a:t>
                      </a:r>
                      <a:r>
                        <a:rPr kumimoji="0" lang="en-US" altLang="zh-CN" sz="1500" b="0" i="1" u="none" strike="noStrike" cap="none" normalizeH="0" baseline="0" dirty="0" err="1" smtClean="0">
                          <a:ln>
                            <a:noFill/>
                          </a:ln>
                          <a:solidFill>
                            <a:schemeClr val="tx1"/>
                          </a:solidFill>
                          <a:effectLst/>
                          <a:latin typeface="宋体" panose="02010600030101010101" pitchFamily="2" charset="-122"/>
                          <a:ea typeface="楷体_GB2312" pitchFamily="49" charset="-122"/>
                        </a:rPr>
                        <a:t>→</a:t>
                      </a:r>
                      <a:r>
                        <a:rPr kumimoji="0" lang="en-US" altLang="zh-CN" sz="1500" b="0" i="1" u="none" strike="noStrike" cap="none" normalizeH="0" baseline="0" dirty="0" err="1" smtClean="0">
                          <a:ln>
                            <a:noFill/>
                          </a:ln>
                          <a:solidFill>
                            <a:schemeClr val="tx1"/>
                          </a:solidFill>
                          <a:effectLst/>
                          <a:latin typeface="Times New Roman" panose="02020603050405020304" pitchFamily="18" charset="0"/>
                          <a:ea typeface="楷体_GB2312" pitchFamily="49" charset="-122"/>
                        </a:rPr>
                        <a:t>c</a:t>
                      </a:r>
                      <a:r>
                        <a:rPr kumimoji="0" lang="en-US" altLang="zh-CN" sz="1500" b="0" i="1" u="none" strike="noStrike" cap="none" normalizeH="0" baseline="0" dirty="0" err="1" smtClean="0">
                          <a:ln>
                            <a:noFill/>
                          </a:ln>
                          <a:solidFill>
                            <a:schemeClr val="tx1"/>
                          </a:solidFill>
                          <a:effectLst/>
                          <a:latin typeface="宋体" panose="02010600030101010101" pitchFamily="2" charset="-122"/>
                          <a:ea typeface="楷体_GB2312" pitchFamily="49" charset="-122"/>
                        </a:rPr>
                        <a:t>→</a:t>
                      </a:r>
                      <a:r>
                        <a:rPr kumimoji="0" lang="en-US" altLang="zh-CN" sz="1500" b="0" i="1" u="none" strike="noStrike" cap="none" normalizeH="0" baseline="0" dirty="0" err="1" smtClean="0">
                          <a:ln>
                            <a:noFill/>
                          </a:ln>
                          <a:solidFill>
                            <a:schemeClr val="tx1"/>
                          </a:solidFill>
                          <a:effectLst/>
                          <a:latin typeface="Times New Roman" panose="02020603050405020304" pitchFamily="18" charset="0"/>
                          <a:ea typeface="楷体_GB2312" pitchFamily="49" charset="-122"/>
                        </a:rPr>
                        <a:t>b</a:t>
                      </a:r>
                      <a:r>
                        <a:rPr kumimoji="0" lang="en-US" altLang="zh-CN" sz="1500" b="0" i="1" u="none" strike="noStrike" cap="none" normalizeH="0" baseline="0" dirty="0" err="1" smtClean="0">
                          <a:ln>
                            <a:noFill/>
                          </a:ln>
                          <a:solidFill>
                            <a:schemeClr val="tx1"/>
                          </a:solidFill>
                          <a:effectLst/>
                          <a:latin typeface="宋体" panose="02010600030101010101" pitchFamily="2" charset="-122"/>
                          <a:ea typeface="楷体_GB2312" pitchFamily="49" charset="-122"/>
                        </a:rPr>
                        <a:t>→</a:t>
                      </a:r>
                      <a:r>
                        <a:rPr kumimoji="0" lang="en-US" altLang="zh-CN" sz="1500" b="0" i="1" u="none" strike="noStrike" cap="none" normalizeH="0" baseline="0" dirty="0" err="1" smtClean="0">
                          <a:ln>
                            <a:noFill/>
                          </a:ln>
                          <a:solidFill>
                            <a:schemeClr val="tx1"/>
                          </a:solidFill>
                          <a:effectLst/>
                          <a:latin typeface="Times New Roman" panose="02020603050405020304" pitchFamily="18" charset="0"/>
                          <a:ea typeface="楷体_GB2312" pitchFamily="49" charset="-122"/>
                        </a:rPr>
                        <a:t>a</a:t>
                      </a:r>
                      <a:endParaRPr kumimoji="0" lang="en-US" altLang="zh-CN" sz="1500" b="0" i="1"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500" b="0" i="0" u="none" strike="noStrike" cap="none" normalizeH="0" baseline="0" dirty="0" smtClean="0">
                          <a:ln>
                            <a:noFill/>
                          </a:ln>
                          <a:solidFill>
                            <a:schemeClr val="tx1"/>
                          </a:solidFill>
                          <a:effectLst/>
                          <a:latin typeface="Times New Roman" panose="02020603050405020304" pitchFamily="18" charset="0"/>
                          <a:ea typeface="楷体_GB2312" pitchFamily="49" charset="-122"/>
                        </a:rPr>
                        <a:t>18</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753720" name="Rectangle 56"/>
          <p:cNvSpPr>
            <a:spLocks noChangeArrowheads="1"/>
          </p:cNvSpPr>
          <p:nvPr/>
        </p:nvSpPr>
        <p:spPr bwMode="auto">
          <a:xfrm>
            <a:off x="188120" y="4556404"/>
            <a:ext cx="4968479"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kumimoji="1" lang="zh-CN" altLang="en-US" sz="1800" b="1">
                <a:solidFill>
                  <a:srgbClr val="FF0000"/>
                </a:solidFill>
                <a:ea typeface="宋体" panose="02010600030101010101" pitchFamily="2" charset="-122"/>
              </a:rPr>
              <a:t>可能的解有</a:t>
            </a:r>
            <a:r>
              <a:rPr kumimoji="1" lang="en-US" altLang="zh-CN" sz="1800" b="1">
                <a:solidFill>
                  <a:srgbClr val="FF0000"/>
                </a:solidFill>
                <a:ea typeface="宋体" panose="02010600030101010101" pitchFamily="2" charset="-122"/>
              </a:rPr>
              <a:t>(</a:t>
            </a:r>
            <a:r>
              <a:rPr kumimoji="1" lang="en-US" altLang="zh-CN" sz="1800" b="1" i="1">
                <a:solidFill>
                  <a:srgbClr val="FF0000"/>
                </a:solidFill>
                <a:ea typeface="宋体" panose="02010600030101010101" pitchFamily="2" charset="-122"/>
              </a:rPr>
              <a:t>n</a:t>
            </a:r>
            <a:r>
              <a:rPr kumimoji="1" lang="en-US" altLang="zh-CN" sz="1800" b="1">
                <a:solidFill>
                  <a:srgbClr val="FF0000"/>
                </a:solidFill>
                <a:ea typeface="宋体" panose="02010600030101010101" pitchFamily="2" charset="-122"/>
              </a:rPr>
              <a:t>-1)!/2</a:t>
            </a:r>
            <a:r>
              <a:rPr kumimoji="1" lang="zh-CN" altLang="en-US" sz="1800" b="1">
                <a:solidFill>
                  <a:srgbClr val="FF0000"/>
                </a:solidFill>
                <a:ea typeface="宋体" panose="02010600030101010101" pitchFamily="2" charset="-122"/>
              </a:rPr>
              <a:t>个 ， </a:t>
            </a:r>
            <a:r>
              <a:rPr kumimoji="1" lang="en-US" altLang="zh-CN" sz="1800" b="1">
                <a:solidFill>
                  <a:srgbClr val="FF0000"/>
                </a:solidFill>
                <a:ea typeface="宋体" panose="02010600030101010101" pitchFamily="2" charset="-122"/>
              </a:rPr>
              <a:t>(</a:t>
            </a:r>
            <a:r>
              <a:rPr kumimoji="1" lang="en-US" altLang="zh-CN" sz="1800" b="1" i="1">
                <a:solidFill>
                  <a:srgbClr val="FF0000"/>
                </a:solidFill>
                <a:ea typeface="宋体" panose="02010600030101010101" pitchFamily="2" charset="-122"/>
              </a:rPr>
              <a:t>n</a:t>
            </a:r>
            <a:r>
              <a:rPr kumimoji="1" lang="en-US" altLang="zh-CN" sz="1800" b="1">
                <a:solidFill>
                  <a:srgbClr val="FF0000"/>
                </a:solidFill>
                <a:ea typeface="宋体" panose="02010600030101010101" pitchFamily="2" charset="-122"/>
              </a:rPr>
              <a:t>-1)!/2&gt;2</a:t>
            </a:r>
            <a:r>
              <a:rPr kumimoji="1" lang="en-US" altLang="zh-CN" sz="1800" b="1" i="1" baseline="30000">
                <a:solidFill>
                  <a:srgbClr val="FF0000"/>
                </a:solidFill>
                <a:ea typeface="宋体" panose="02010600030101010101" pitchFamily="2" charset="-122"/>
              </a:rPr>
              <a:t>n</a:t>
            </a:r>
            <a:r>
              <a:rPr kumimoji="1" lang="en-US" altLang="zh-CN" sz="1800" b="1" baseline="30000">
                <a:solidFill>
                  <a:srgbClr val="FF0000"/>
                </a:solidFill>
                <a:ea typeface="宋体" panose="02010600030101010101" pitchFamily="2" charset="-122"/>
              </a:rPr>
              <a:t>-2</a:t>
            </a:r>
            <a:r>
              <a:rPr kumimoji="1" lang="en-US" altLang="zh-CN" sz="1800" b="1">
                <a:solidFill>
                  <a:srgbClr val="FF0000"/>
                </a:solidFill>
                <a:latin typeface="Arial" panose="020B0604020202020204" pitchFamily="34" charset="0"/>
                <a:ea typeface="宋体" panose="02010600030101010101" pitchFamily="2" charset="-122"/>
              </a:rPr>
              <a:t> </a:t>
            </a:r>
            <a:r>
              <a:rPr kumimoji="1" lang="zh-CN" altLang="en-US" sz="1800" b="1">
                <a:solidFill>
                  <a:srgbClr val="FF0000"/>
                </a:solidFill>
                <a:latin typeface="Arial" panose="020B0604020202020204" pitchFamily="34" charset="0"/>
                <a:ea typeface="宋体" panose="02010600030101010101" pitchFamily="2" charset="-122"/>
              </a:rPr>
              <a:t>，</a:t>
            </a:r>
            <a:r>
              <a:rPr kumimoji="1" lang="en-US" altLang="zh-CN" sz="1800" b="1">
                <a:solidFill>
                  <a:srgbClr val="FF0000"/>
                </a:solidFill>
                <a:latin typeface="Arial" panose="020B0604020202020204" pitchFamily="34" charset="0"/>
                <a:ea typeface="宋体" panose="02010600030101010101" pitchFamily="2" charset="-122"/>
              </a:rPr>
              <a:t>(</a:t>
            </a:r>
            <a:r>
              <a:rPr kumimoji="1" lang="en-US" altLang="zh-CN" sz="1800" b="1" i="1">
                <a:solidFill>
                  <a:srgbClr val="FF0000"/>
                </a:solidFill>
                <a:ea typeface="宋体" panose="02010600030101010101" pitchFamily="2" charset="-122"/>
              </a:rPr>
              <a:t>n</a:t>
            </a:r>
            <a:r>
              <a:rPr kumimoji="1" lang="en-US" altLang="zh-CN" sz="1800" b="1">
                <a:solidFill>
                  <a:srgbClr val="FF0000"/>
                </a:solidFill>
                <a:ea typeface="宋体" panose="02010600030101010101" pitchFamily="2" charset="-122"/>
              </a:rPr>
              <a:t>≥4)</a:t>
            </a:r>
          </a:p>
        </p:txBody>
      </p:sp>
      <p:sp>
        <p:nvSpPr>
          <p:cNvPr id="24" name="文本框 23"/>
          <p:cNvSpPr txBox="1"/>
          <p:nvPr/>
        </p:nvSpPr>
        <p:spPr>
          <a:xfrm>
            <a:off x="335123" y="106962"/>
            <a:ext cx="4562475"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b="1" dirty="0" smtClean="0">
                <a:latin typeface="黑体" panose="02010609060101010101" pitchFamily="49" charset="-122"/>
                <a:ea typeface="黑体" panose="02010609060101010101" pitchFamily="49" charset="-122"/>
              </a:rPr>
              <a:t>蚁群算法举例</a:t>
            </a:r>
            <a:endParaRPr lang="zh-CN" altLang="en-US" sz="2400" b="1" dirty="0">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44704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53668"/>
                                        </p:tgtEl>
                                        <p:attrNameLst>
                                          <p:attrName>style.visibility</p:attrName>
                                        </p:attrNameLst>
                                      </p:cBhvr>
                                      <p:to>
                                        <p:strVal val="visible"/>
                                      </p:to>
                                    </p:set>
                                    <p:animEffect transition="in" filter="blinds(horizontal)">
                                      <p:cBhvr>
                                        <p:cTn id="7" dur="500"/>
                                        <p:tgtEl>
                                          <p:spTgt spid="7536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53686"/>
                                        </p:tgtEl>
                                        <p:attrNameLst>
                                          <p:attrName>style.visibility</p:attrName>
                                        </p:attrNameLst>
                                      </p:cBhvr>
                                      <p:to>
                                        <p:strVal val="visible"/>
                                      </p:to>
                                    </p:set>
                                    <p:animEffect transition="in" filter="blinds(horizontal)">
                                      <p:cBhvr>
                                        <p:cTn id="12" dur="500"/>
                                        <p:tgtEl>
                                          <p:spTgt spid="7536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53720"/>
                                        </p:tgtEl>
                                        <p:attrNameLst>
                                          <p:attrName>style.visibility</p:attrName>
                                        </p:attrNameLst>
                                      </p:cBhvr>
                                      <p:to>
                                        <p:strVal val="visible"/>
                                      </p:to>
                                    </p:set>
                                    <p:animEffect transition="in" filter="blinds(horizontal)">
                                      <p:cBhvr>
                                        <p:cTn id="17" dur="500"/>
                                        <p:tgtEl>
                                          <p:spTgt spid="753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72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84498" y="65586"/>
            <a:ext cx="2474334" cy="563103"/>
            <a:chOff x="379330" y="87448"/>
            <a:chExt cx="3299112" cy="750804"/>
          </a:xfrm>
        </p:grpSpPr>
        <p:sp>
          <p:nvSpPr>
            <p:cNvPr id="5" name="椭圆 4"/>
            <p:cNvSpPr/>
            <p:nvPr/>
          </p:nvSpPr>
          <p:spPr>
            <a:xfrm>
              <a:off x="379330" y="9351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椭圆 5"/>
            <p:cNvSpPr/>
            <p:nvPr/>
          </p:nvSpPr>
          <p:spPr>
            <a:xfrm>
              <a:off x="89603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椭圆 6"/>
            <p:cNvSpPr/>
            <p:nvPr/>
          </p:nvSpPr>
          <p:spPr>
            <a:xfrm>
              <a:off x="140744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椭圆 7"/>
            <p:cNvSpPr/>
            <p:nvPr/>
          </p:nvSpPr>
          <p:spPr>
            <a:xfrm>
              <a:off x="191885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p:nvPr/>
          </p:nvSpPr>
          <p:spPr>
            <a:xfrm>
              <a:off x="243026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nvSpPr>
          <p:spPr>
            <a:xfrm>
              <a:off x="2933700" y="8890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1" name="文本框 10"/>
          <p:cNvSpPr txBox="1"/>
          <p:nvPr/>
        </p:nvSpPr>
        <p:spPr>
          <a:xfrm>
            <a:off x="335123" y="106962"/>
            <a:ext cx="4562475"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b="1" dirty="0">
                <a:latin typeface="黑体" panose="02010609060101010101" pitchFamily="49" charset="-122"/>
                <a:ea typeface="黑体" panose="02010609060101010101" pitchFamily="49" charset="-122"/>
              </a:rPr>
              <a:t>TSP</a:t>
            </a:r>
            <a:r>
              <a:rPr lang="zh-CN" altLang="en-US" sz="2400" b="1" dirty="0">
                <a:latin typeface="黑体" panose="02010609060101010101" pitchFamily="49" charset="-122"/>
                <a:ea typeface="黑体" panose="02010609060101010101" pitchFamily="49" charset="-122"/>
              </a:rPr>
              <a:t>算例分析</a:t>
            </a:r>
          </a:p>
        </p:txBody>
      </p:sp>
      <p:grpSp>
        <p:nvGrpSpPr>
          <p:cNvPr id="18" name="组合 17"/>
          <p:cNvGrpSpPr/>
          <p:nvPr/>
        </p:nvGrpSpPr>
        <p:grpSpPr>
          <a:xfrm>
            <a:off x="92212" y="698376"/>
            <a:ext cx="4578092" cy="2105350"/>
            <a:chOff x="122949" y="931167"/>
            <a:chExt cx="6104122" cy="2807133"/>
          </a:xfrm>
        </p:grpSpPr>
        <p:sp>
          <p:nvSpPr>
            <p:cNvPr id="14" name="云形标注 13"/>
            <p:cNvSpPr/>
            <p:nvPr/>
          </p:nvSpPr>
          <p:spPr>
            <a:xfrm>
              <a:off x="122949" y="931167"/>
              <a:ext cx="6104122" cy="2807133"/>
            </a:xfrm>
            <a:prstGeom prst="cloudCallout">
              <a:avLst>
                <a:gd name="adj1" fmla="val 63822"/>
                <a:gd name="adj2" fmla="val 629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571516" y="1776779"/>
              <a:ext cx="5206990" cy="1508105"/>
            </a:xfrm>
            <a:prstGeom prst="rect">
              <a:avLst/>
            </a:prstGeom>
          </p:spPr>
          <p:txBody>
            <a:bodyPr wrap="square">
              <a:spAutoFit/>
            </a:bodyPr>
            <a:lstStyle/>
            <a:p>
              <a:pPr indent="342900" algn="just">
                <a:lnSpc>
                  <a:spcPct val="150000"/>
                </a:lnSpc>
              </a:pPr>
              <a:r>
                <a:rPr lang="zh-CN" altLang="en-US" sz="1500" dirty="0">
                  <a:latin typeface="黑体" panose="02010609060101010101" pitchFamily="49" charset="-122"/>
                  <a:ea typeface="黑体" panose="02010609060101010101" pitchFamily="49" charset="-122"/>
                </a:rPr>
                <a:t>给定</a:t>
              </a:r>
              <a:r>
                <a:rPr lang="en-US" altLang="zh-CN" sz="1500" dirty="0">
                  <a:latin typeface="黑体" panose="02010609060101010101" pitchFamily="49" charset="-122"/>
                  <a:ea typeface="黑体" panose="02010609060101010101" pitchFamily="49" charset="-122"/>
                </a:rPr>
                <a:t>n</a:t>
              </a:r>
              <a:r>
                <a:rPr lang="zh-CN" altLang="en-US" sz="1500" dirty="0">
                  <a:latin typeface="黑体" panose="02010609060101010101" pitchFamily="49" charset="-122"/>
                  <a:ea typeface="黑体" panose="02010609060101010101" pitchFamily="49" charset="-122"/>
                </a:rPr>
                <a:t>个城市和两个两个城市之间的距离，要求确定一条经过各个城市一次当且仅当一次的最短路径。</a:t>
              </a:r>
            </a:p>
          </p:txBody>
        </p:sp>
        <p:sp>
          <p:nvSpPr>
            <p:cNvPr id="4" name="矩形 3"/>
            <p:cNvSpPr/>
            <p:nvPr/>
          </p:nvSpPr>
          <p:spPr>
            <a:xfrm>
              <a:off x="1045208" y="1218496"/>
              <a:ext cx="3319712" cy="553997"/>
            </a:xfrm>
            <a:prstGeom prst="rect">
              <a:avLst/>
            </a:prstGeom>
          </p:spPr>
          <p:txBody>
            <a:bodyPr wrap="none">
              <a:spAutoFit/>
            </a:bodyPr>
            <a:lstStyle/>
            <a:p>
              <a:r>
                <a:rPr lang="zh-CN" altLang="en-US" sz="2100" b="1" dirty="0">
                  <a:solidFill>
                    <a:srgbClr val="FF0000"/>
                  </a:solidFill>
                  <a:latin typeface="黑体" panose="02010609060101010101" pitchFamily="49" charset="-122"/>
                  <a:ea typeface="黑体" panose="02010609060101010101" pitchFamily="49" charset="-122"/>
                </a:rPr>
                <a:t>旅行商问题（</a:t>
              </a:r>
              <a:r>
                <a:rPr lang="en-US" altLang="zh-CN" sz="2100" b="1" dirty="0">
                  <a:solidFill>
                    <a:srgbClr val="FF0000"/>
                  </a:solidFill>
                  <a:latin typeface="黑体" panose="02010609060101010101" pitchFamily="49" charset="-122"/>
                  <a:ea typeface="黑体" panose="02010609060101010101" pitchFamily="49" charset="-122"/>
                </a:rPr>
                <a:t>TSP</a:t>
              </a:r>
              <a:r>
                <a:rPr lang="zh-CN" altLang="en-US" sz="2100" b="1" dirty="0">
                  <a:solidFill>
                    <a:srgbClr val="FF0000"/>
                  </a:solidFill>
                  <a:latin typeface="黑体" panose="02010609060101010101" pitchFamily="49" charset="-122"/>
                  <a:ea typeface="黑体" panose="02010609060101010101" pitchFamily="49" charset="-122"/>
                </a:rPr>
                <a:t>）</a:t>
              </a:r>
            </a:p>
          </p:txBody>
        </p:sp>
      </p:gr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771814" y="1474366"/>
            <a:ext cx="1838325" cy="1329359"/>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47270" y="3146952"/>
            <a:ext cx="802634" cy="1367550"/>
          </a:xfrm>
          <a:prstGeom prst="rect">
            <a:avLst/>
          </a:prstGeom>
        </p:spPr>
      </p:pic>
      <mc:AlternateContent xmlns:mc="http://schemas.openxmlformats.org/markup-compatibility/2006" xmlns:a14="http://schemas.microsoft.com/office/drawing/2010/main">
        <mc:Choice Requires="a14">
          <p:sp>
            <p:nvSpPr>
              <p:cNvPr id="17" name="圆角矩形 16"/>
              <p:cNvSpPr/>
              <p:nvPr/>
            </p:nvSpPr>
            <p:spPr>
              <a:xfrm>
                <a:off x="1439144" y="3219822"/>
                <a:ext cx="5170995" cy="158417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黑体" panose="02010609060101010101" pitchFamily="49" charset="-122"/>
                    <a:ea typeface="黑体" panose="02010609060101010101" pitchFamily="49" charset="-122"/>
                  </a:rPr>
                  <a:t>第一步</a:t>
                </a:r>
                <a:r>
                  <a:rPr lang="en-US" altLang="zh-CN" sz="1400" b="1" dirty="0">
                    <a:solidFill>
                      <a:schemeClr val="tx1"/>
                    </a:solidFill>
                    <a:latin typeface="黑体" panose="02010609060101010101" pitchFamily="49" charset="-122"/>
                    <a:ea typeface="黑体" panose="02010609060101010101" pitchFamily="49" charset="-122"/>
                  </a:rPr>
                  <a:t>:</a:t>
                </a:r>
                <a:r>
                  <a:rPr lang="zh-CN" altLang="en-US" sz="1400" b="1" dirty="0">
                    <a:solidFill>
                      <a:schemeClr val="tx1"/>
                    </a:solidFill>
                    <a:latin typeface="黑体" panose="02010609060101010101" pitchFamily="49" charset="-122"/>
                    <a:ea typeface="黑体" panose="02010609060101010101" pitchFamily="49" charset="-122"/>
                  </a:rPr>
                  <a:t>初始化</a:t>
                </a:r>
                <a:endParaRPr lang="en-US" altLang="zh-CN" sz="1400" b="1" dirty="0">
                  <a:solidFill>
                    <a:schemeClr val="tx1"/>
                  </a:solidFill>
                  <a:latin typeface="黑体" panose="02010609060101010101" pitchFamily="49" charset="-122"/>
                  <a:ea typeface="黑体" panose="02010609060101010101" pitchFamily="49" charset="-122"/>
                </a:endParaRPr>
              </a:p>
              <a:p>
                <a:r>
                  <a:rPr lang="zh-CN" altLang="en-US" sz="1400" dirty="0">
                    <a:solidFill>
                      <a:schemeClr val="tx1"/>
                    </a:solidFill>
                    <a:latin typeface="黑体" panose="02010609060101010101" pitchFamily="49" charset="-122"/>
                    <a:ea typeface="黑体" panose="02010609060101010101" pitchFamily="49" charset="-122"/>
                  </a:rPr>
                  <a:t>将</a:t>
                </a:r>
                <a:r>
                  <a:rPr lang="en-US" altLang="zh-CN" sz="1400" dirty="0">
                    <a:solidFill>
                      <a:schemeClr val="tx1"/>
                    </a:solidFill>
                    <a:latin typeface="黑体" panose="02010609060101010101" pitchFamily="49" charset="-122"/>
                    <a:ea typeface="黑体" panose="02010609060101010101" pitchFamily="49" charset="-122"/>
                  </a:rPr>
                  <a:t>m</a:t>
                </a:r>
                <a:r>
                  <a:rPr lang="zh-CN" altLang="en-US" sz="1400" dirty="0">
                    <a:solidFill>
                      <a:schemeClr val="tx1"/>
                    </a:solidFill>
                    <a:latin typeface="黑体" panose="02010609060101010101" pitchFamily="49" charset="-122"/>
                    <a:ea typeface="黑体" panose="02010609060101010101" pitchFamily="49" charset="-122"/>
                  </a:rPr>
                  <a:t>只蚂蚁随机放到</a:t>
                </a:r>
                <a:r>
                  <a:rPr lang="en-US" altLang="zh-CN" sz="1400" dirty="0">
                    <a:solidFill>
                      <a:schemeClr val="tx1"/>
                    </a:solidFill>
                    <a:latin typeface="黑体" panose="02010609060101010101" pitchFamily="49" charset="-122"/>
                    <a:ea typeface="黑体" panose="02010609060101010101" pitchFamily="49" charset="-122"/>
                  </a:rPr>
                  <a:t>n</a:t>
                </a:r>
                <a:r>
                  <a:rPr lang="zh-CN" altLang="en-US" sz="1400" dirty="0">
                    <a:solidFill>
                      <a:schemeClr val="tx1"/>
                    </a:solidFill>
                    <a:latin typeface="黑体" panose="02010609060101010101" pitchFamily="49" charset="-122"/>
                    <a:ea typeface="黑体" panose="02010609060101010101" pitchFamily="49" charset="-122"/>
                  </a:rPr>
                  <a:t>个城市，每只蚂蚁的禁忌表为蚂蚁当前所在</a:t>
                </a:r>
                <a:r>
                  <a:rPr lang="zh-CN" altLang="en-US" sz="1400" dirty="0" smtClean="0">
                    <a:solidFill>
                      <a:schemeClr val="tx1"/>
                    </a:solidFill>
                    <a:latin typeface="黑体" panose="02010609060101010101" pitchFamily="49" charset="-122"/>
                    <a:ea typeface="黑体" panose="02010609060101010101" pitchFamily="49" charset="-122"/>
                  </a:rPr>
                  <a:t>城市</a:t>
                </a:r>
                <a:r>
                  <a:rPr lang="zh-CN" altLang="en-US" sz="1400" dirty="0">
                    <a:solidFill>
                      <a:schemeClr val="tx1"/>
                    </a:solidFill>
                    <a:latin typeface="黑体" panose="02010609060101010101" pitchFamily="49" charset="-122"/>
                    <a:ea typeface="黑体" panose="02010609060101010101" pitchFamily="49" charset="-122"/>
                  </a:rPr>
                  <a:t>，禁忌表长度为</a:t>
                </a:r>
                <a:r>
                  <a:rPr lang="en-US" altLang="zh-CN" sz="1400" dirty="0">
                    <a:solidFill>
                      <a:schemeClr val="tx1"/>
                    </a:solidFill>
                    <a:latin typeface="黑体" panose="02010609060101010101" pitchFamily="49" charset="-122"/>
                    <a:ea typeface="黑体" panose="02010609060101010101" pitchFamily="49" charset="-122"/>
                  </a:rPr>
                  <a:t>l</a:t>
                </a:r>
                <a:r>
                  <a:rPr lang="zh-CN" altLang="en-US" sz="1400" dirty="0" smtClean="0">
                    <a:solidFill>
                      <a:schemeClr val="tx1"/>
                    </a:solidFill>
                    <a:latin typeface="黑体" panose="02010609060101010101" pitchFamily="49" charset="-122"/>
                    <a:ea typeface="黑体" panose="02010609060101010101" pitchFamily="49" charset="-122"/>
                  </a:rPr>
                  <a:t>。</a:t>
                </a:r>
                <a:r>
                  <a:rPr lang="zh-CN" altLang="en-US" sz="1400" dirty="0">
                    <a:latin typeface="楷体_GB2312" pitchFamily="49" charset="-122"/>
                    <a:ea typeface="楷体_GB2312" pitchFamily="49" charset="-122"/>
                  </a:rPr>
                  <a:t>各边信息初始化为</a:t>
                </a:r>
                <a:r>
                  <a:rPr lang="en-US" altLang="zh-CN" sz="1400" dirty="0">
                    <a:latin typeface="楷体_GB2312" pitchFamily="49" charset="-122"/>
                    <a:ea typeface="楷体_GB2312" pitchFamily="49" charset="-122"/>
                  </a:rPr>
                  <a:t>C</a:t>
                </a:r>
                <a:r>
                  <a:rPr lang="zh-CN" altLang="en-US" sz="1400" dirty="0">
                    <a:latin typeface="楷体_GB2312" pitchFamily="49" charset="-122"/>
                    <a:ea typeface="楷体_GB2312" pitchFamily="49" charset="-122"/>
                  </a:rPr>
                  <a:t>。</a:t>
                </a:r>
                <a14:m>
                  <m:oMath xmlns:m="http://schemas.openxmlformats.org/officeDocument/2006/math">
                    <m:sSub>
                      <m:sSubPr>
                        <m:ctrlPr>
                          <a:rPr lang="en-US" altLang="zh-CN" sz="1400" i="1">
                            <a:latin typeface="Cambria Math" panose="02040503050406030204" pitchFamily="18" charset="0"/>
                            <a:ea typeface="楷体_GB2312" pitchFamily="49" charset="-122"/>
                            <a:sym typeface="Arial" panose="020B0604020202020204" pitchFamily="34" charset="0"/>
                          </a:rPr>
                        </m:ctrlPr>
                      </m:sSubPr>
                      <m:e>
                        <m:r>
                          <a:rPr lang="zh-CN" altLang="en-US" sz="1400" i="1">
                            <a:latin typeface="Cambria Math" panose="02040503050406030204" pitchFamily="18" charset="0"/>
                            <a:ea typeface="楷体_GB2312" pitchFamily="49" charset="-122"/>
                            <a:sym typeface="Arial" panose="020B0604020202020204" pitchFamily="34" charset="0"/>
                          </a:rPr>
                          <m:t>𝜏</m:t>
                        </m:r>
                      </m:e>
                      <m:sub>
                        <m:r>
                          <a:rPr lang="en-US" altLang="zh-CN" sz="1400" i="1">
                            <a:latin typeface="Cambria Math" panose="02040503050406030204" pitchFamily="18" charset="0"/>
                            <a:ea typeface="楷体_GB2312" pitchFamily="49" charset="-122"/>
                            <a:sym typeface="Arial" panose="020B0604020202020204" pitchFamily="34" charset="0"/>
                          </a:rPr>
                          <m:t>𝑖𝑗</m:t>
                        </m:r>
                      </m:sub>
                    </m:sSub>
                    <m:r>
                      <a:rPr lang="en-US" altLang="zh-CN" sz="1400" i="1">
                        <a:latin typeface="Cambria Math" panose="02040503050406030204" pitchFamily="18" charset="0"/>
                        <a:ea typeface="楷体_GB2312" pitchFamily="49" charset="-122"/>
                        <a:sym typeface="Arial" panose="020B0604020202020204" pitchFamily="34" charset="0"/>
                      </a:rPr>
                      <m:t>(</m:t>
                    </m:r>
                    <m:r>
                      <m:rPr>
                        <m:sty m:val="p"/>
                      </m:rPr>
                      <a:rPr lang="en-US" altLang="zh-CN" sz="1400" i="1">
                        <a:latin typeface="Cambria Math" panose="02040503050406030204" pitchFamily="18" charset="0"/>
                        <a:ea typeface="楷体_GB2312" pitchFamily="49" charset="-122"/>
                        <a:sym typeface="Arial" panose="020B0604020202020204" pitchFamily="34" charset="0"/>
                      </a:rPr>
                      <m:t>t</m:t>
                    </m:r>
                    <m:r>
                      <a:rPr lang="en-US" altLang="zh-CN" sz="1400" i="1">
                        <a:latin typeface="Cambria Math" panose="02040503050406030204" pitchFamily="18" charset="0"/>
                        <a:ea typeface="楷体_GB2312" pitchFamily="49" charset="-122"/>
                        <a:sym typeface="Arial" panose="020B0604020202020204" pitchFamily="34" charset="0"/>
                      </a:rPr>
                      <m:t>)</m:t>
                    </m:r>
                  </m:oMath>
                </a14:m>
                <a:r>
                  <a:rPr lang="zh-CN" altLang="en-US" sz="1400" dirty="0">
                    <a:latin typeface="楷体_GB2312" pitchFamily="49" charset="-122"/>
                    <a:ea typeface="楷体_GB2312" pitchFamily="49" charset="-122"/>
                    <a:sym typeface="Arial" panose="020B0604020202020204" pitchFamily="34" charset="0"/>
                  </a:rPr>
                  <a:t>表示在</a:t>
                </a:r>
                <a:r>
                  <a:rPr lang="en-US" altLang="zh-CN" sz="1400" i="1" dirty="0">
                    <a:latin typeface="楷体_GB2312" pitchFamily="49" charset="-122"/>
                    <a:ea typeface="楷体_GB2312" pitchFamily="49" charset="-122"/>
                    <a:sym typeface="Arial" panose="020B0604020202020204" pitchFamily="34" charset="0"/>
                  </a:rPr>
                  <a:t>t</a:t>
                </a:r>
                <a:r>
                  <a:rPr lang="zh-CN" altLang="en-US" sz="1400" dirty="0">
                    <a:latin typeface="楷体_GB2312" pitchFamily="49" charset="-122"/>
                    <a:ea typeface="楷体_GB2312" pitchFamily="49" charset="-122"/>
                    <a:sym typeface="Arial" panose="020B0604020202020204" pitchFamily="34" charset="0"/>
                  </a:rPr>
                  <a:t>时刻在</a:t>
                </a:r>
                <a:r>
                  <a:rPr lang="en-US" altLang="zh-CN" sz="1400" i="1" dirty="0" err="1">
                    <a:latin typeface="Times New Roman" panose="02020603050405020304" pitchFamily="18" charset="0"/>
                    <a:ea typeface="楷体_GB2312" pitchFamily="49" charset="-122"/>
                    <a:cs typeface="Times New Roman" panose="02020603050405020304" pitchFamily="18" charset="0"/>
                    <a:sym typeface="Arial" panose="020B0604020202020204" pitchFamily="34" charset="0"/>
                  </a:rPr>
                  <a:t>ij</a:t>
                </a:r>
                <a:r>
                  <a:rPr lang="zh-CN" altLang="en-US" sz="1400" dirty="0">
                    <a:latin typeface="Times New Roman" panose="02020603050405020304" pitchFamily="18" charset="0"/>
                    <a:ea typeface="楷体_GB2312" pitchFamily="49" charset="-122"/>
                    <a:cs typeface="Times New Roman" panose="02020603050405020304" pitchFamily="18" charset="0"/>
                    <a:sym typeface="Arial" panose="020B0604020202020204" pitchFamily="34" charset="0"/>
                  </a:rPr>
                  <a:t>连线</a:t>
                </a:r>
                <a:r>
                  <a:rPr lang="zh-CN" altLang="en-US" sz="1400" dirty="0">
                    <a:latin typeface="楷体_GB2312" pitchFamily="49" charset="-122"/>
                    <a:ea typeface="楷体_GB2312" pitchFamily="49" charset="-122"/>
                    <a:sym typeface="Arial" panose="020B0604020202020204" pitchFamily="34" charset="0"/>
                  </a:rPr>
                  <a:t>上的信息素，在初始时刻，各条路径上信息量相等，设</a:t>
                </a:r>
                <a14:m>
                  <m:oMath xmlns:m="http://schemas.openxmlformats.org/officeDocument/2006/math">
                    <m:sSub>
                      <m:sSubPr>
                        <m:ctrlPr>
                          <a:rPr lang="en-US" altLang="zh-CN" sz="1400" i="1">
                            <a:latin typeface="Cambria Math" panose="02040503050406030204" pitchFamily="18" charset="0"/>
                            <a:ea typeface="楷体_GB2312" pitchFamily="49" charset="-122"/>
                            <a:sym typeface="Arial" panose="020B0604020202020204" pitchFamily="34" charset="0"/>
                          </a:rPr>
                        </m:ctrlPr>
                      </m:sSubPr>
                      <m:e>
                        <m:r>
                          <a:rPr lang="zh-CN" altLang="en-US" sz="1400" i="1">
                            <a:latin typeface="Cambria Math" panose="02040503050406030204" pitchFamily="18" charset="0"/>
                            <a:ea typeface="楷体_GB2312" pitchFamily="49" charset="-122"/>
                            <a:sym typeface="Arial" panose="020B0604020202020204" pitchFamily="34" charset="0"/>
                          </a:rPr>
                          <m:t>𝜏</m:t>
                        </m:r>
                      </m:e>
                      <m:sub>
                        <m:r>
                          <a:rPr lang="en-US" altLang="zh-CN" sz="1400" i="1">
                            <a:latin typeface="Cambria Math" panose="02040503050406030204" pitchFamily="18" charset="0"/>
                            <a:ea typeface="楷体_GB2312" pitchFamily="49" charset="-122"/>
                            <a:sym typeface="Arial" panose="020B0604020202020204" pitchFamily="34" charset="0"/>
                          </a:rPr>
                          <m:t>𝑖𝑗</m:t>
                        </m:r>
                      </m:sub>
                    </m:sSub>
                    <m:r>
                      <a:rPr lang="en-US" altLang="zh-CN" sz="1400" i="1">
                        <a:latin typeface="Cambria Math" panose="02040503050406030204" pitchFamily="18" charset="0"/>
                        <a:ea typeface="楷体_GB2312" pitchFamily="49" charset="-122"/>
                        <a:sym typeface="Arial" panose="020B0604020202020204" pitchFamily="34" charset="0"/>
                      </a:rPr>
                      <m:t>(0)=</m:t>
                    </m:r>
                  </m:oMath>
                </a14:m>
                <a:r>
                  <a:rPr lang="en-US" altLang="zh-CN" sz="1400" dirty="0">
                    <a:latin typeface="楷体_GB2312" pitchFamily="49" charset="-122"/>
                    <a:ea typeface="楷体_GB2312" pitchFamily="49" charset="-122"/>
                  </a:rPr>
                  <a:t>C</a:t>
                </a:r>
                <a:r>
                  <a:rPr lang="zh-CN" altLang="en-US" sz="1400" dirty="0">
                    <a:latin typeface="楷体_GB2312" pitchFamily="49" charset="-122"/>
                    <a:ea typeface="楷体_GB2312" pitchFamily="49" charset="-122"/>
                  </a:rPr>
                  <a:t>（</a:t>
                </a:r>
                <a:r>
                  <a:rPr lang="en-US" altLang="zh-CN" sz="1400" dirty="0">
                    <a:latin typeface="楷体_GB2312" pitchFamily="49" charset="-122"/>
                    <a:ea typeface="楷体_GB2312" pitchFamily="49" charset="-122"/>
                  </a:rPr>
                  <a:t>C</a:t>
                </a:r>
                <a:r>
                  <a:rPr lang="zh-CN" altLang="en-US" sz="1400" dirty="0">
                    <a:latin typeface="楷体_GB2312" pitchFamily="49" charset="-122"/>
                    <a:ea typeface="楷体_GB2312" pitchFamily="49" charset="-122"/>
                  </a:rPr>
                  <a:t>为常数）</a:t>
                </a:r>
                <a:r>
                  <a:rPr lang="zh-CN" altLang="en-US" sz="1400" dirty="0" smtClean="0">
                    <a:latin typeface="楷体_GB2312" pitchFamily="49" charset="-122"/>
                    <a:ea typeface="楷体_GB2312" pitchFamily="49" charset="-122"/>
                  </a:rPr>
                  <a:t>。</a:t>
                </a:r>
                <a:r>
                  <a:rPr lang="zh-CN" altLang="en-US" sz="1400" dirty="0">
                    <a:latin typeface="楷体_GB2312" pitchFamily="49" charset="-122"/>
                    <a:ea typeface="楷体_GB2312" pitchFamily="49" charset="-122"/>
                  </a:rPr>
                  <a:t>蚂蚁在各边上释放信息素的量被初始化为</a:t>
                </a:r>
                <a:r>
                  <a:rPr lang="en-US" altLang="zh-CN" sz="1400" dirty="0">
                    <a:latin typeface="楷体_GB2312" pitchFamily="49" charset="-122"/>
                    <a:ea typeface="楷体_GB2312" pitchFamily="49" charset="-122"/>
                  </a:rPr>
                  <a:t>0</a:t>
                </a:r>
                <a:r>
                  <a:rPr lang="zh-CN" altLang="en-US" sz="1400" dirty="0">
                    <a:latin typeface="楷体_GB2312" pitchFamily="49" charset="-122"/>
                    <a:ea typeface="楷体_GB2312" pitchFamily="49" charset="-122"/>
                  </a:rPr>
                  <a:t>，</a:t>
                </a:r>
                <a14:m>
                  <m:oMath xmlns:m="http://schemas.openxmlformats.org/officeDocument/2006/math">
                    <m:r>
                      <m:rPr>
                        <m:sty m:val="p"/>
                      </m:rPr>
                      <a:rPr lang="el-GR" altLang="zh-CN" sz="1400" i="1">
                        <a:latin typeface="Cambria Math" panose="02040503050406030204" pitchFamily="18" charset="0"/>
                        <a:ea typeface="Cambria Math" panose="02040503050406030204" pitchFamily="18" charset="0"/>
                        <a:sym typeface="Arial" panose="020B0604020202020204" pitchFamily="34" charset="0"/>
                      </a:rPr>
                      <m:t>Δ</m:t>
                    </m:r>
                    <m:sSub>
                      <m:sSubPr>
                        <m:ctrlPr>
                          <a:rPr lang="en-US" altLang="zh-CN" sz="1400" i="1">
                            <a:latin typeface="Cambria Math" panose="02040503050406030204" pitchFamily="18" charset="0"/>
                            <a:ea typeface="楷体_GB2312" pitchFamily="49" charset="-122"/>
                            <a:sym typeface="Arial" panose="020B0604020202020204" pitchFamily="34" charset="0"/>
                          </a:rPr>
                        </m:ctrlPr>
                      </m:sSubPr>
                      <m:e>
                        <m:r>
                          <a:rPr lang="zh-CN" altLang="en-US" sz="1400" i="1">
                            <a:latin typeface="Cambria Math" panose="02040503050406030204" pitchFamily="18" charset="0"/>
                            <a:ea typeface="楷体_GB2312" pitchFamily="49" charset="-122"/>
                            <a:sym typeface="Arial" panose="020B0604020202020204" pitchFamily="34" charset="0"/>
                          </a:rPr>
                          <m:t>𝜏</m:t>
                        </m:r>
                      </m:e>
                      <m:sub>
                        <m:r>
                          <a:rPr lang="en-US" altLang="zh-CN" sz="1400" i="1">
                            <a:latin typeface="Cambria Math" panose="02040503050406030204" pitchFamily="18" charset="0"/>
                            <a:ea typeface="楷体_GB2312" pitchFamily="49" charset="-122"/>
                            <a:sym typeface="Arial" panose="020B0604020202020204" pitchFamily="34" charset="0"/>
                          </a:rPr>
                          <m:t>𝑖𝑗</m:t>
                        </m:r>
                      </m:sub>
                    </m:sSub>
                    <m:r>
                      <a:rPr lang="en-US" altLang="zh-CN" sz="1400" i="1">
                        <a:latin typeface="Cambria Math" panose="02040503050406030204" pitchFamily="18" charset="0"/>
                        <a:ea typeface="楷体_GB2312" pitchFamily="49" charset="-122"/>
                        <a:sym typeface="Arial" panose="020B0604020202020204" pitchFamily="34" charset="0"/>
                      </a:rPr>
                      <m:t>=0</m:t>
                    </m:r>
                    <m:r>
                      <a:rPr lang="zh-CN" altLang="en-US" sz="1400" i="1">
                        <a:latin typeface="Cambria Math" panose="02040503050406030204" pitchFamily="18" charset="0"/>
                        <a:ea typeface="楷体_GB2312" pitchFamily="49" charset="-122"/>
                        <a:sym typeface="Arial" panose="020B0604020202020204" pitchFamily="34" charset="0"/>
                      </a:rPr>
                      <m:t>。</m:t>
                    </m:r>
                  </m:oMath>
                </a14:m>
                <a:r>
                  <a:rPr lang="zh-CN" altLang="en-US" sz="1400" dirty="0">
                    <a:solidFill>
                      <a:schemeClr val="tx1"/>
                    </a:solidFill>
                    <a:latin typeface="黑体" panose="02010609060101010101" pitchFamily="49" charset="-122"/>
                    <a:ea typeface="黑体" panose="02010609060101010101" pitchFamily="49" charset="-122"/>
                  </a:rPr>
                  <a:t>禁忌表体现了人工蚂蚁的记忆性，使得蚂蚁不会走重复道路，提高了效率。</a:t>
                </a:r>
                <a:endParaRPr lang="en-US" altLang="zh-CN" sz="1400" dirty="0">
                  <a:solidFill>
                    <a:schemeClr val="tx1"/>
                  </a:solidFill>
                  <a:latin typeface="黑体" panose="02010609060101010101" pitchFamily="49" charset="-122"/>
                  <a:ea typeface="黑体" panose="02010609060101010101" pitchFamily="49" charset="-122"/>
                </a:endParaRPr>
              </a:p>
            </p:txBody>
          </p:sp>
        </mc:Choice>
        <mc:Fallback xmlns="">
          <p:sp>
            <p:nvSpPr>
              <p:cNvPr id="17" name="圆角矩形 16"/>
              <p:cNvSpPr>
                <a:spLocks noRot="1" noChangeAspect="1" noMove="1" noResize="1" noEditPoints="1" noAdjustHandles="1" noChangeArrowheads="1" noChangeShapeType="1" noTextEdit="1"/>
              </p:cNvSpPr>
              <p:nvPr/>
            </p:nvSpPr>
            <p:spPr>
              <a:xfrm>
                <a:off x="1439144" y="3219822"/>
                <a:ext cx="5170995" cy="1584176"/>
              </a:xfrm>
              <a:prstGeom prst="roundRect">
                <a:avLst/>
              </a:prstGeom>
              <a:blipFill rotWithShape="0">
                <a:blip r:embed="rId6"/>
                <a:stretch>
                  <a:fillRect t="-2308" b="-5769"/>
                </a:stretch>
              </a:blipFill>
              <a:ln>
                <a:noFill/>
              </a:ln>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77144993"/>
      </p:ext>
    </p:extLst>
  </p:cSld>
  <p:clrMapOvr>
    <a:masterClrMapping/>
  </p:clrMapOvr>
  <p:transition spd="slow" advTm="4305">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84498" y="65586"/>
            <a:ext cx="2474334" cy="563103"/>
            <a:chOff x="379330" y="87448"/>
            <a:chExt cx="3299112" cy="750804"/>
          </a:xfrm>
        </p:grpSpPr>
        <p:sp>
          <p:nvSpPr>
            <p:cNvPr id="5" name="椭圆 4"/>
            <p:cNvSpPr/>
            <p:nvPr/>
          </p:nvSpPr>
          <p:spPr>
            <a:xfrm>
              <a:off x="379330" y="9351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椭圆 5"/>
            <p:cNvSpPr/>
            <p:nvPr/>
          </p:nvSpPr>
          <p:spPr>
            <a:xfrm>
              <a:off x="89603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椭圆 6"/>
            <p:cNvSpPr/>
            <p:nvPr/>
          </p:nvSpPr>
          <p:spPr>
            <a:xfrm>
              <a:off x="140744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椭圆 7"/>
            <p:cNvSpPr/>
            <p:nvPr/>
          </p:nvSpPr>
          <p:spPr>
            <a:xfrm>
              <a:off x="191885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p:nvPr/>
          </p:nvSpPr>
          <p:spPr>
            <a:xfrm>
              <a:off x="243026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nvSpPr>
          <p:spPr>
            <a:xfrm>
              <a:off x="2933700" y="8890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1" name="文本框 10"/>
          <p:cNvSpPr txBox="1"/>
          <p:nvPr/>
        </p:nvSpPr>
        <p:spPr>
          <a:xfrm>
            <a:off x="335123" y="106962"/>
            <a:ext cx="4562475"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b="1" dirty="0">
                <a:latin typeface="黑体" panose="02010609060101010101" pitchFamily="49" charset="-122"/>
                <a:ea typeface="黑体" panose="02010609060101010101" pitchFamily="49" charset="-122"/>
              </a:rPr>
              <a:t>TSP</a:t>
            </a:r>
            <a:r>
              <a:rPr lang="zh-CN" altLang="en-US" sz="2400" b="1" dirty="0">
                <a:latin typeface="黑体" panose="02010609060101010101" pitchFamily="49" charset="-122"/>
                <a:ea typeface="黑体" panose="02010609060101010101" pitchFamily="49" charset="-122"/>
              </a:rPr>
              <a:t>算例分析</a:t>
            </a: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1208" y="627966"/>
            <a:ext cx="1399771" cy="1830607"/>
          </a:xfrm>
          <a:prstGeom prst="rect">
            <a:avLst/>
          </a:prstGeom>
        </p:spPr>
      </p:pic>
      <mc:AlternateContent xmlns:mc="http://schemas.openxmlformats.org/markup-compatibility/2006" xmlns:a14="http://schemas.microsoft.com/office/drawing/2010/main">
        <mc:Choice Requires="a14">
          <p:sp>
            <p:nvSpPr>
              <p:cNvPr id="13" name="圆角矩形 12"/>
              <p:cNvSpPr/>
              <p:nvPr/>
            </p:nvSpPr>
            <p:spPr>
              <a:xfrm>
                <a:off x="347798" y="903071"/>
                <a:ext cx="4822069" cy="155550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黑体" panose="02010609060101010101" pitchFamily="49" charset="-122"/>
                    <a:ea typeface="黑体" panose="02010609060101010101" pitchFamily="49" charset="-122"/>
                  </a:rPr>
                  <a:t>第二步：构造路径</a:t>
                </a:r>
                <a:endParaRPr lang="en-US" altLang="zh-CN" sz="1400" b="1" dirty="0">
                  <a:solidFill>
                    <a:schemeClr val="tx1"/>
                  </a:solidFill>
                  <a:latin typeface="黑体" panose="02010609060101010101" pitchFamily="49" charset="-122"/>
                  <a:ea typeface="黑体" panose="02010609060101010101" pitchFamily="49" charset="-122"/>
                </a:endParaRPr>
              </a:p>
              <a:p>
                <a:r>
                  <a:rPr lang="zh-CN" altLang="en-US" sz="1400" dirty="0">
                    <a:solidFill>
                      <a:schemeClr val="tx1"/>
                    </a:solidFill>
                    <a:latin typeface="黑体" panose="02010609060101010101" pitchFamily="49" charset="-122"/>
                    <a:ea typeface="黑体" panose="02010609060101010101" pitchFamily="49" charset="-122"/>
                  </a:rPr>
                  <a:t>在</a:t>
                </a:r>
                <a:r>
                  <a:rPr lang="en-US" altLang="zh-CN" sz="1400" dirty="0">
                    <a:solidFill>
                      <a:schemeClr val="tx1"/>
                    </a:solidFill>
                    <a:latin typeface="黑体" panose="02010609060101010101" pitchFamily="49" charset="-122"/>
                    <a:ea typeface="黑体" panose="02010609060101010101" pitchFamily="49" charset="-122"/>
                  </a:rPr>
                  <a:t>t</a:t>
                </a:r>
                <a:r>
                  <a:rPr lang="zh-CN" altLang="en-US" sz="1400" dirty="0">
                    <a:solidFill>
                      <a:schemeClr val="tx1"/>
                    </a:solidFill>
                    <a:latin typeface="黑体" panose="02010609060101010101" pitchFamily="49" charset="-122"/>
                    <a:ea typeface="黑体" panose="02010609060101010101" pitchFamily="49" charset="-122"/>
                  </a:rPr>
                  <a:t>时刻，蚂蚁</a:t>
                </a:r>
                <a:r>
                  <a:rPr lang="en-US" altLang="zh-CN" sz="1400" dirty="0">
                    <a:solidFill>
                      <a:schemeClr val="tx1"/>
                    </a:solidFill>
                    <a:latin typeface="黑体" panose="02010609060101010101" pitchFamily="49" charset="-122"/>
                    <a:ea typeface="黑体" panose="02010609060101010101" pitchFamily="49" charset="-122"/>
                  </a:rPr>
                  <a:t>k</a:t>
                </a:r>
                <a:r>
                  <a:rPr lang="zh-CN" altLang="en-US" sz="1400" dirty="0">
                    <a:solidFill>
                      <a:schemeClr val="tx1"/>
                    </a:solidFill>
                    <a:latin typeface="黑体" panose="02010609060101010101" pitchFamily="49" charset="-122"/>
                    <a:ea typeface="黑体" panose="02010609060101010101" pitchFamily="49" charset="-122"/>
                  </a:rPr>
                  <a:t>从城市</a:t>
                </a:r>
                <a:r>
                  <a:rPr lang="en-US" altLang="zh-CN" sz="1400" dirty="0" err="1">
                    <a:solidFill>
                      <a:schemeClr val="tx1"/>
                    </a:solidFill>
                    <a:latin typeface="黑体" panose="02010609060101010101" pitchFamily="49" charset="-122"/>
                    <a:ea typeface="黑体" panose="02010609060101010101" pitchFamily="49" charset="-122"/>
                  </a:rPr>
                  <a:t>i</a:t>
                </a:r>
                <a:r>
                  <a:rPr lang="zh-CN" altLang="en-US" sz="1400" dirty="0">
                    <a:solidFill>
                      <a:schemeClr val="tx1"/>
                    </a:solidFill>
                    <a:latin typeface="黑体" panose="02010609060101010101" pitchFamily="49" charset="-122"/>
                    <a:ea typeface="黑体" panose="02010609060101010101" pitchFamily="49" charset="-122"/>
                  </a:rPr>
                  <a:t>转移到城市</a:t>
                </a:r>
                <a:r>
                  <a:rPr lang="en-US" altLang="zh-CN" sz="1400" dirty="0">
                    <a:solidFill>
                      <a:schemeClr val="tx1"/>
                    </a:solidFill>
                    <a:latin typeface="黑体" panose="02010609060101010101" pitchFamily="49" charset="-122"/>
                    <a:ea typeface="黑体" panose="02010609060101010101" pitchFamily="49" charset="-122"/>
                  </a:rPr>
                  <a:t>j</a:t>
                </a:r>
                <a:r>
                  <a:rPr lang="zh-CN" altLang="en-US" sz="1400" dirty="0">
                    <a:solidFill>
                      <a:schemeClr val="tx1"/>
                    </a:solidFill>
                    <a:latin typeface="黑体" panose="02010609060101010101" pitchFamily="49" charset="-122"/>
                    <a:ea typeface="黑体" panose="02010609060101010101" pitchFamily="49" charset="-122"/>
                  </a:rPr>
                  <a:t>的概率为：</a:t>
                </a:r>
              </a:p>
              <a:p>
                <a:pPr/>
                <a14:m>
                  <m:oMathPara xmlns:m="http://schemas.openxmlformats.org/officeDocument/2006/math">
                    <m:oMathParaPr>
                      <m:jc m:val="centerGroup"/>
                    </m:oMathParaPr>
                    <m:oMath xmlns:m="http://schemas.openxmlformats.org/officeDocument/2006/math">
                      <m:sSup>
                        <m:sSupPr>
                          <m:ctrlPr>
                            <a:rPr lang="zh-CN" altLang="zh-CN" sz="1400" i="1">
                              <a:solidFill>
                                <a:schemeClr val="tx1"/>
                              </a:solidFill>
                              <a:latin typeface="Cambria Math" panose="02040503050406030204" pitchFamily="18" charset="0"/>
                            </a:rPr>
                          </m:ctrlPr>
                        </m:sSupPr>
                        <m:e>
                          <m:r>
                            <a:rPr lang="en-US" altLang="zh-CN" sz="1400" i="1">
                              <a:solidFill>
                                <a:schemeClr val="tx1"/>
                              </a:solidFill>
                              <a:latin typeface="Cambria Math" panose="02040503050406030204" pitchFamily="18" charset="0"/>
                            </a:rPr>
                            <m:t>𝑝</m:t>
                          </m:r>
                        </m:e>
                        <m:sup>
                          <m:r>
                            <a:rPr lang="en-US" altLang="zh-CN" sz="1400" i="1">
                              <a:solidFill>
                                <a:schemeClr val="tx1"/>
                              </a:solidFill>
                              <a:latin typeface="Cambria Math" panose="02040503050406030204" pitchFamily="18" charset="0"/>
                            </a:rPr>
                            <m:t>𝑘</m:t>
                          </m:r>
                        </m:sup>
                      </m:sSup>
                      <m:d>
                        <m:dPr>
                          <m:ctrlPr>
                            <a:rPr lang="zh-CN"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𝑗</m:t>
                          </m:r>
                        </m:e>
                      </m:d>
                      <m:r>
                        <a:rPr lang="en-US" altLang="zh-CN" sz="1400" i="1">
                          <a:solidFill>
                            <a:schemeClr val="tx1"/>
                          </a:solidFill>
                          <a:latin typeface="Cambria Math" panose="02040503050406030204" pitchFamily="18" charset="0"/>
                        </a:rPr>
                        <m:t>=</m:t>
                      </m:r>
                      <m:d>
                        <m:dPr>
                          <m:begChr m:val="{"/>
                          <m:endChr m:val=""/>
                          <m:ctrlPr>
                            <a:rPr lang="zh-CN" altLang="zh-CN" sz="1400" i="1">
                              <a:solidFill>
                                <a:schemeClr val="tx1"/>
                              </a:solidFill>
                              <a:latin typeface="Cambria Math" panose="02040503050406030204" pitchFamily="18" charset="0"/>
                            </a:rPr>
                          </m:ctrlPr>
                        </m:dPr>
                        <m:e>
                          <m:eqArr>
                            <m:eqArrPr>
                              <m:ctrlPr>
                                <a:rPr lang="zh-CN" altLang="zh-CN" sz="1400" i="1">
                                  <a:solidFill>
                                    <a:schemeClr val="tx1"/>
                                  </a:solidFill>
                                  <a:latin typeface="Cambria Math" panose="02040503050406030204" pitchFamily="18" charset="0"/>
                                </a:rPr>
                              </m:ctrlPr>
                            </m:eqArrPr>
                            <m:e>
                              <m:f>
                                <m:fPr>
                                  <m:ctrlPr>
                                    <a:rPr lang="zh-CN" altLang="zh-CN" sz="1400" i="1">
                                      <a:solidFill>
                                        <a:schemeClr val="tx1"/>
                                      </a:solidFill>
                                      <a:latin typeface="Cambria Math" panose="02040503050406030204" pitchFamily="18" charset="0"/>
                                    </a:rPr>
                                  </m:ctrlPr>
                                </m:fPr>
                                <m:num>
                                  <m:sSup>
                                    <m:sSupPr>
                                      <m:ctrlPr>
                                        <a:rPr lang="zh-CN" altLang="zh-CN" sz="1400" i="1">
                                          <a:solidFill>
                                            <a:schemeClr val="tx1"/>
                                          </a:solidFill>
                                          <a:latin typeface="Cambria Math" panose="02040503050406030204" pitchFamily="18" charset="0"/>
                                        </a:rPr>
                                      </m:ctrlPr>
                                    </m:sSupPr>
                                    <m:e>
                                      <m:d>
                                        <m:dPr>
                                          <m:begChr m:val="["/>
                                          <m:endChr m:val="]"/>
                                          <m:ctrlPr>
                                            <a:rPr lang="zh-CN"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𝜏</m:t>
                                          </m:r>
                                          <m:d>
                                            <m:dPr>
                                              <m:ctrlPr>
                                                <a:rPr lang="zh-CN"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𝑗</m:t>
                                              </m:r>
                                            </m:e>
                                          </m:d>
                                        </m:e>
                                      </m:d>
                                    </m:e>
                                    <m:sup>
                                      <m:r>
                                        <a:rPr lang="en-US" altLang="zh-CN" sz="1400" i="1">
                                          <a:solidFill>
                                            <a:schemeClr val="tx1"/>
                                          </a:solidFill>
                                          <a:latin typeface="Cambria Math" panose="02040503050406030204" pitchFamily="18" charset="0"/>
                                        </a:rPr>
                                        <m:t>𝛼</m:t>
                                      </m:r>
                                    </m:sup>
                                  </m:sSup>
                                  <m:r>
                                    <a:rPr lang="en-US" altLang="zh-CN" sz="1400" i="1">
                                      <a:solidFill>
                                        <a:schemeClr val="tx1"/>
                                      </a:solidFill>
                                      <a:latin typeface="Cambria Math" panose="02040503050406030204" pitchFamily="18" charset="0"/>
                                    </a:rPr>
                                    <m:t>∗</m:t>
                                  </m:r>
                                  <m:sSup>
                                    <m:sSupPr>
                                      <m:ctrlPr>
                                        <a:rPr lang="zh-CN" altLang="zh-CN" sz="1400" i="1">
                                          <a:solidFill>
                                            <a:schemeClr val="tx1"/>
                                          </a:solidFill>
                                          <a:latin typeface="Cambria Math" panose="02040503050406030204" pitchFamily="18" charset="0"/>
                                        </a:rPr>
                                      </m:ctrlPr>
                                    </m:sSupPr>
                                    <m:e>
                                      <m:d>
                                        <m:dPr>
                                          <m:begChr m:val="["/>
                                          <m:endChr m:val="]"/>
                                          <m:ctrlPr>
                                            <a:rPr lang="zh-CN"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𝜑</m:t>
                                          </m:r>
                                          <m:d>
                                            <m:dPr>
                                              <m:ctrlPr>
                                                <a:rPr lang="zh-CN"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𝑗</m:t>
                                              </m:r>
                                            </m:e>
                                          </m:d>
                                        </m:e>
                                      </m:d>
                                    </m:e>
                                    <m:sup>
                                      <m:r>
                                        <a:rPr lang="en-US" altLang="zh-CN" sz="1400" i="1">
                                          <a:solidFill>
                                            <a:schemeClr val="tx1"/>
                                          </a:solidFill>
                                          <a:latin typeface="Cambria Math" panose="02040503050406030204" pitchFamily="18" charset="0"/>
                                        </a:rPr>
                                        <m:t>𝛽</m:t>
                                      </m:r>
                                    </m:sup>
                                  </m:sSup>
                                </m:num>
                                <m:den>
                                  <m:nary>
                                    <m:naryPr>
                                      <m:chr m:val="∑"/>
                                      <m:limLoc m:val="subSup"/>
                                      <m:supHide m:val="on"/>
                                      <m:ctrlPr>
                                        <a:rPr lang="zh-CN" altLang="zh-CN" sz="1400" i="1">
                                          <a:solidFill>
                                            <a:schemeClr val="tx1"/>
                                          </a:solidFill>
                                          <a:latin typeface="Cambria Math" panose="02040503050406030204" pitchFamily="18" charset="0"/>
                                        </a:rPr>
                                      </m:ctrlPr>
                                    </m:naryPr>
                                    <m:sub>
                                      <m:r>
                                        <a:rPr lang="en-US" altLang="zh-CN" sz="1400" i="1">
                                          <a:solidFill>
                                            <a:schemeClr val="tx1"/>
                                          </a:solidFill>
                                          <a:latin typeface="Cambria Math" panose="02040503050406030204" pitchFamily="18" charset="0"/>
                                        </a:rPr>
                                        <m:t>𝑠</m:t>
                                      </m:r>
                                      <m:r>
                                        <a:rPr lang="en-US" altLang="zh-CN" sz="1400" i="1">
                                          <a:solidFill>
                                            <a:schemeClr val="tx1"/>
                                          </a:solidFill>
                                          <a:latin typeface="Cambria Math" panose="02040503050406030204" pitchFamily="18" charset="0"/>
                                        </a:rPr>
                                        <m:t>𝜖</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𝐽</m:t>
                                          </m:r>
                                        </m:e>
                                        <m:sub>
                                          <m:r>
                                            <a:rPr lang="en-US" altLang="zh-CN" sz="1400" i="1">
                                              <a:solidFill>
                                                <a:schemeClr val="tx1"/>
                                              </a:solidFill>
                                              <a:latin typeface="Cambria Math" panose="02040503050406030204" pitchFamily="18" charset="0"/>
                                            </a:rPr>
                                            <m:t>𝑘</m:t>
                                          </m:r>
                                        </m:sub>
                                      </m:sSub>
                                      <m:d>
                                        <m:dPr>
                                          <m:ctrlPr>
                                            <a:rPr lang="zh-CN"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𝑖</m:t>
                                          </m:r>
                                        </m:e>
                                      </m:d>
                                    </m:sub>
                                    <m:sup/>
                                    <m:e>
                                      <m:sSup>
                                        <m:sSupPr>
                                          <m:ctrlPr>
                                            <a:rPr lang="zh-CN" altLang="zh-CN" sz="1400" i="1">
                                              <a:solidFill>
                                                <a:schemeClr val="tx1"/>
                                              </a:solidFill>
                                              <a:latin typeface="Cambria Math" panose="02040503050406030204" pitchFamily="18" charset="0"/>
                                            </a:rPr>
                                          </m:ctrlPr>
                                        </m:sSupPr>
                                        <m:e>
                                          <m:d>
                                            <m:dPr>
                                              <m:begChr m:val="["/>
                                              <m:endChr m:val="]"/>
                                              <m:ctrlPr>
                                                <a:rPr lang="zh-CN"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𝜏</m:t>
                                              </m:r>
                                              <m:d>
                                                <m:dPr>
                                                  <m:ctrlPr>
                                                    <a:rPr lang="zh-CN"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𝑠</m:t>
                                                  </m:r>
                                                </m:e>
                                              </m:d>
                                            </m:e>
                                          </m:d>
                                        </m:e>
                                        <m:sup>
                                          <m:r>
                                            <a:rPr lang="en-US" altLang="zh-CN" sz="1400" i="1">
                                              <a:solidFill>
                                                <a:schemeClr val="tx1"/>
                                              </a:solidFill>
                                              <a:latin typeface="Cambria Math" panose="02040503050406030204" pitchFamily="18" charset="0"/>
                                            </a:rPr>
                                            <m:t>𝛼</m:t>
                                          </m:r>
                                        </m:sup>
                                      </m:sSup>
                                      <m:r>
                                        <a:rPr lang="en-US" altLang="zh-CN" sz="1400" i="1">
                                          <a:solidFill>
                                            <a:schemeClr val="tx1"/>
                                          </a:solidFill>
                                          <a:latin typeface="Cambria Math" panose="02040503050406030204" pitchFamily="18" charset="0"/>
                                        </a:rPr>
                                        <m:t>∗</m:t>
                                      </m:r>
                                      <m:sSup>
                                        <m:sSupPr>
                                          <m:ctrlPr>
                                            <a:rPr lang="zh-CN" altLang="zh-CN" sz="1400" i="1">
                                              <a:solidFill>
                                                <a:schemeClr val="tx1"/>
                                              </a:solidFill>
                                              <a:latin typeface="Cambria Math" panose="02040503050406030204" pitchFamily="18" charset="0"/>
                                            </a:rPr>
                                          </m:ctrlPr>
                                        </m:sSupPr>
                                        <m:e>
                                          <m:d>
                                            <m:dPr>
                                              <m:begChr m:val="["/>
                                              <m:endChr m:val="]"/>
                                              <m:ctrlPr>
                                                <a:rPr lang="zh-CN"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𝜑</m:t>
                                              </m:r>
                                              <m:d>
                                                <m:dPr>
                                                  <m:ctrlPr>
                                                    <a:rPr lang="zh-CN"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𝑠</m:t>
                                                  </m:r>
                                                </m:e>
                                              </m:d>
                                            </m:e>
                                          </m:d>
                                        </m:e>
                                        <m:sup>
                                          <m:r>
                                            <a:rPr lang="en-US" altLang="zh-CN" sz="1400" i="1">
                                              <a:solidFill>
                                                <a:schemeClr val="tx1"/>
                                              </a:solidFill>
                                              <a:latin typeface="Cambria Math" panose="02040503050406030204" pitchFamily="18" charset="0"/>
                                            </a:rPr>
                                            <m:t>𝛽</m:t>
                                          </m:r>
                                        </m:sup>
                                      </m:sSup>
                                    </m:e>
                                  </m:nary>
                                </m:den>
                              </m:f>
                              <m:r>
                                <a:rPr lang="en-US" altLang="zh-CN" sz="1400" i="1">
                                  <a:solidFill>
                                    <a:schemeClr val="tx1"/>
                                  </a:solidFill>
                                  <a:latin typeface="Cambria Math" panose="02040503050406030204" pitchFamily="18" charset="0"/>
                                </a:rPr>
                                <m:t>,</m:t>
                              </m:r>
                              <m:r>
                                <a:rPr lang="zh-CN" altLang="zh-CN" sz="1400">
                                  <a:solidFill>
                                    <a:schemeClr val="tx1"/>
                                  </a:solidFill>
                                  <a:latin typeface="Cambria Math" panose="02040503050406030204" pitchFamily="18" charset="0"/>
                                </a:rPr>
                                <m:t>如果</m:t>
                              </m:r>
                              <m:r>
                                <a:rPr lang="en-US" altLang="zh-CN" sz="1400" i="1">
                                  <a:solidFill>
                                    <a:schemeClr val="tx1"/>
                                  </a:solidFill>
                                  <a:latin typeface="Cambria Math" panose="02040503050406030204" pitchFamily="18" charset="0"/>
                                </a:rPr>
                                <m:t>𝑗</m:t>
                              </m:r>
                              <m:r>
                                <a:rPr lang="en-US" altLang="zh-CN" sz="1400" i="1">
                                  <a:solidFill>
                                    <a:schemeClr val="tx1"/>
                                  </a:solidFill>
                                  <a:latin typeface="Cambria Math" panose="02040503050406030204" pitchFamily="18" charset="0"/>
                                </a:rPr>
                                <m:t>𝜖</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𝐽</m:t>
                                  </m:r>
                                </m:e>
                                <m:sub>
                                  <m:r>
                                    <a:rPr lang="en-US" altLang="zh-CN" sz="1400" i="1">
                                      <a:solidFill>
                                        <a:schemeClr val="tx1"/>
                                      </a:solidFill>
                                      <a:latin typeface="Cambria Math" panose="02040503050406030204" pitchFamily="18" charset="0"/>
                                    </a:rPr>
                                    <m:t>𝑘</m:t>
                                  </m:r>
                                </m:sub>
                              </m:sSub>
                            </m:e>
                            <m:e>
                              <m:r>
                                <a:rPr lang="en-US" altLang="zh-CN" sz="1400" i="1">
                                  <a:solidFill>
                                    <a:schemeClr val="tx1"/>
                                  </a:solidFill>
                                  <a:latin typeface="Cambria Math" panose="02040503050406030204" pitchFamily="18" charset="0"/>
                                </a:rPr>
                                <m:t>0                               </m:t>
                              </m:r>
                              <m:r>
                                <a:rPr lang="zh-CN" altLang="zh-CN" sz="1400">
                                  <a:solidFill>
                                    <a:schemeClr val="tx1"/>
                                  </a:solidFill>
                                  <a:latin typeface="Cambria Math" panose="02040503050406030204" pitchFamily="18" charset="0"/>
                                </a:rPr>
                                <m:t>否则</m:t>
                              </m:r>
                            </m:e>
                          </m:eqArr>
                        </m:e>
                      </m:d>
                    </m:oMath>
                  </m:oMathPara>
                </a14:m>
                <a:endParaRPr lang="zh-CN" altLang="en-US" sz="1400" dirty="0">
                  <a:solidFill>
                    <a:schemeClr val="tx1"/>
                  </a:solidFill>
                  <a:latin typeface="黑体" panose="02010609060101010101" pitchFamily="49" charset="-122"/>
                  <a:ea typeface="黑体" panose="02010609060101010101" pitchFamily="49" charset="-122"/>
                </a:endParaRPr>
              </a:p>
            </p:txBody>
          </p:sp>
        </mc:Choice>
        <mc:Fallback xmlns="">
          <p:sp>
            <p:nvSpPr>
              <p:cNvPr id="13" name="圆角矩形 12"/>
              <p:cNvSpPr>
                <a:spLocks noRot="1" noChangeAspect="1" noMove="1" noResize="1" noEditPoints="1" noAdjustHandles="1" noChangeArrowheads="1" noChangeShapeType="1" noTextEdit="1"/>
              </p:cNvSpPr>
              <p:nvPr/>
            </p:nvSpPr>
            <p:spPr>
              <a:xfrm>
                <a:off x="347798" y="903071"/>
                <a:ext cx="4822069" cy="1555502"/>
              </a:xfrm>
              <a:prstGeom prst="roundRect">
                <a:avLst/>
              </a:prstGeom>
              <a:blipFill rotWithShape="0">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60648" y="2859782"/>
                <a:ext cx="6141473" cy="1388778"/>
              </a:xfrm>
              <a:prstGeom prst="rect">
                <a:avLst/>
              </a:prstGeom>
            </p:spPr>
            <p:txBody>
              <a:bodyPr wrap="square">
                <a:spAutoFit/>
              </a:bodyPr>
              <a:lstStyle/>
              <a:p>
                <a:pPr indent="342900" algn="just">
                  <a:lnSpc>
                    <a:spcPct val="110000"/>
                  </a:lnSpc>
                </a:pPr>
                <a14:m>
                  <m:oMath xmlns:m="http://schemas.openxmlformats.org/officeDocument/2006/math">
                    <m:r>
                      <a:rPr lang="en-US" altLang="zh-CN" sz="1350" i="1" kern="100">
                        <a:latin typeface="Cambria Math" panose="02040503050406030204" pitchFamily="18" charset="0"/>
                        <a:cs typeface="Times New Roman" panose="02020603050405020304" pitchFamily="18" charset="0"/>
                      </a:rPr>
                      <m:t>𝑇𝑎𝑏</m:t>
                    </m:r>
                    <m:sSub>
                      <m:sSubPr>
                        <m:ctrlPr>
                          <a:rPr lang="zh-CN" altLang="zh-CN" sz="135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50" i="1" kern="100">
                            <a:latin typeface="Cambria Math" panose="02040503050406030204" pitchFamily="18" charset="0"/>
                            <a:cs typeface="Times New Roman" panose="02020603050405020304" pitchFamily="18" charset="0"/>
                          </a:rPr>
                          <m:t>𝑢</m:t>
                        </m:r>
                      </m:e>
                      <m:sub>
                        <m:r>
                          <a:rPr lang="en-US" altLang="zh-CN" sz="1350" i="1" kern="100">
                            <a:latin typeface="Cambria Math" panose="02040503050406030204" pitchFamily="18" charset="0"/>
                            <a:cs typeface="Times New Roman" panose="02020603050405020304" pitchFamily="18" charset="0"/>
                          </a:rPr>
                          <m:t>𝑘</m:t>
                        </m:r>
                      </m:sub>
                    </m:sSub>
                  </m:oMath>
                </a14:m>
                <a:r>
                  <a:rPr lang="zh-CN" altLang="zh-CN" sz="1350" kern="100" dirty="0">
                    <a:latin typeface="黑体" panose="02010609060101010101" pitchFamily="49" charset="-122"/>
                    <a:ea typeface="黑体" panose="02010609060101010101" pitchFamily="49" charset="-122"/>
                    <a:cs typeface="Times New Roman" panose="02020603050405020304" pitchFamily="18" charset="0"/>
                  </a:rPr>
                  <a:t>是保存了每</a:t>
                </a:r>
                <a:r>
                  <a:rPr lang="zh-CN" altLang="en-US" sz="1350" kern="100" dirty="0">
                    <a:latin typeface="黑体" panose="02010609060101010101" pitchFamily="49" charset="-122"/>
                    <a:ea typeface="黑体" panose="02010609060101010101" pitchFamily="49" charset="-122"/>
                    <a:cs typeface="Times New Roman" panose="02020603050405020304" pitchFamily="18" charset="0"/>
                  </a:rPr>
                  <a:t>只</a:t>
                </a:r>
                <a:r>
                  <a:rPr lang="zh-CN" altLang="zh-CN" sz="1350" kern="100" dirty="0">
                    <a:latin typeface="黑体" panose="02010609060101010101" pitchFamily="49" charset="-122"/>
                    <a:ea typeface="黑体" panose="02010609060101010101" pitchFamily="49" charset="-122"/>
                    <a:cs typeface="Times New Roman" panose="02020603050405020304" pitchFamily="18" charset="0"/>
                  </a:rPr>
                  <a:t>蚂蚁</a:t>
                </a:r>
                <a:r>
                  <a:rPr lang="en-US" altLang="zh-CN" sz="1350" i="1" kern="100" dirty="0">
                    <a:latin typeface="黑体" panose="02010609060101010101" pitchFamily="49" charset="-122"/>
                    <a:ea typeface="黑体" panose="02010609060101010101" pitchFamily="49" charset="-122"/>
                    <a:cs typeface="Times New Roman" panose="02020603050405020304" pitchFamily="18" charset="0"/>
                  </a:rPr>
                  <a:t>k</a:t>
                </a:r>
                <a:r>
                  <a:rPr lang="zh-CN" altLang="zh-CN" sz="1350" b="1"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已经访问过的城市集合</a:t>
                </a:r>
                <a:r>
                  <a:rPr lang="zh-CN" altLang="zh-CN" sz="1350" kern="100" dirty="0">
                    <a:latin typeface="黑体" panose="02010609060101010101" pitchFamily="49" charset="-122"/>
                    <a:ea typeface="黑体" panose="02010609060101010101" pitchFamily="49" charset="-122"/>
                    <a:cs typeface="Times New Roman" panose="02020603050405020304" pitchFamily="18" charset="0"/>
                  </a:rPr>
                  <a:t>，</a:t>
                </a:r>
                <a14:m>
                  <m:oMath xmlns:m="http://schemas.openxmlformats.org/officeDocument/2006/math">
                    <m:sSub>
                      <m:sSubPr>
                        <m:ctrlPr>
                          <a:rPr lang="zh-CN" altLang="zh-CN" sz="135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50" i="1" kern="100">
                            <a:latin typeface="Cambria Math" panose="02040503050406030204" pitchFamily="18" charset="0"/>
                            <a:cs typeface="Times New Roman" panose="02020603050405020304" pitchFamily="18" charset="0"/>
                          </a:rPr>
                          <m:t>𝐽</m:t>
                        </m:r>
                      </m:e>
                      <m:sub>
                        <m:r>
                          <a:rPr lang="en-US" altLang="zh-CN" sz="1350" i="1" kern="100">
                            <a:latin typeface="Cambria Math" panose="02040503050406030204" pitchFamily="18" charset="0"/>
                            <a:cs typeface="Times New Roman" panose="02020603050405020304" pitchFamily="18" charset="0"/>
                          </a:rPr>
                          <m:t>𝑘</m:t>
                        </m:r>
                      </m:sub>
                    </m:sSub>
                    <m:r>
                      <a:rPr lang="en-US" altLang="zh-CN" sz="1350" i="1" kern="100">
                        <a:latin typeface="Cambria Math" panose="02040503050406030204" pitchFamily="18" charset="0"/>
                        <a:cs typeface="Times New Roman" panose="02020603050405020304" pitchFamily="18" charset="0"/>
                      </a:rPr>
                      <m:t>=</m:t>
                    </m:r>
                    <m:d>
                      <m:dPr>
                        <m:begChr m:val="{"/>
                        <m:endChr m:val="}"/>
                        <m:ctrlPr>
                          <a:rPr lang="zh-CN" altLang="zh-CN" sz="135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350" i="1" kern="100">
                            <a:latin typeface="Cambria Math" panose="02040503050406030204" pitchFamily="18" charset="0"/>
                            <a:cs typeface="Times New Roman" panose="02020603050405020304" pitchFamily="18" charset="0"/>
                          </a:rPr>
                          <m:t>𝑁</m:t>
                        </m:r>
                        <m:r>
                          <a:rPr lang="en-US" altLang="zh-CN" sz="1350" i="1" kern="100">
                            <a:latin typeface="Cambria Math" panose="02040503050406030204" pitchFamily="18" charset="0"/>
                            <a:cs typeface="Times New Roman" panose="02020603050405020304" pitchFamily="18" charset="0"/>
                          </a:rPr>
                          <m:t>−</m:t>
                        </m:r>
                        <m:r>
                          <a:rPr lang="en-US" altLang="zh-CN" sz="1350" i="1" kern="100">
                            <a:latin typeface="Cambria Math" panose="02040503050406030204" pitchFamily="18" charset="0"/>
                            <a:cs typeface="Times New Roman" panose="02020603050405020304" pitchFamily="18" charset="0"/>
                          </a:rPr>
                          <m:t>𝑇𝑎𝑏</m:t>
                        </m:r>
                        <m:sSub>
                          <m:sSubPr>
                            <m:ctrlPr>
                              <a:rPr lang="zh-CN" altLang="zh-CN" sz="135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50" i="1" kern="100">
                                <a:latin typeface="Cambria Math" panose="02040503050406030204" pitchFamily="18" charset="0"/>
                                <a:cs typeface="Times New Roman" panose="02020603050405020304" pitchFamily="18" charset="0"/>
                              </a:rPr>
                              <m:t>𝑢</m:t>
                            </m:r>
                          </m:e>
                          <m:sub>
                            <m:r>
                              <a:rPr lang="en-US" altLang="zh-CN" sz="1350" i="1" kern="100">
                                <a:latin typeface="Cambria Math" panose="02040503050406030204" pitchFamily="18" charset="0"/>
                                <a:cs typeface="Times New Roman" panose="02020603050405020304" pitchFamily="18" charset="0"/>
                              </a:rPr>
                              <m:t>𝑘</m:t>
                            </m:r>
                          </m:sub>
                        </m:sSub>
                      </m:e>
                    </m:d>
                  </m:oMath>
                </a14:m>
                <a:endParaRPr lang="zh-CN" altLang="zh-CN" sz="900" kern="100" dirty="0">
                  <a:latin typeface="黑体" panose="02010609060101010101" pitchFamily="49" charset="-122"/>
                  <a:ea typeface="黑体" panose="02010609060101010101" pitchFamily="49" charset="-122"/>
                  <a:cs typeface="Times New Roman" panose="02020603050405020304" pitchFamily="18" charset="0"/>
                </a:endParaRPr>
              </a:p>
              <a:p>
                <a:pPr indent="342900" algn="just">
                  <a:lnSpc>
                    <a:spcPct val="110000"/>
                  </a:lnSpc>
                </a:pPr>
                <a14:m>
                  <m:oMath xmlns:m="http://schemas.openxmlformats.org/officeDocument/2006/math">
                    <m:r>
                      <a:rPr lang="en-US" altLang="zh-CN" sz="1350" i="1" kern="100">
                        <a:latin typeface="Cambria Math" panose="02040503050406030204" pitchFamily="18" charset="0"/>
                        <a:cs typeface="Times New Roman" panose="02020603050405020304" pitchFamily="18" charset="0"/>
                      </a:rPr>
                      <m:t>𝜏</m:t>
                    </m:r>
                    <m:d>
                      <m:dPr>
                        <m:ctrlPr>
                          <a:rPr lang="zh-CN" altLang="zh-CN" sz="135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350" i="1" kern="100">
                            <a:latin typeface="Cambria Math" panose="02040503050406030204" pitchFamily="18" charset="0"/>
                            <a:cs typeface="Times New Roman" panose="02020603050405020304" pitchFamily="18" charset="0"/>
                          </a:rPr>
                          <m:t>𝑖</m:t>
                        </m:r>
                        <m:r>
                          <a:rPr lang="en-US" altLang="zh-CN" sz="1350" i="1" kern="100">
                            <a:latin typeface="Cambria Math" panose="02040503050406030204" pitchFamily="18" charset="0"/>
                            <a:cs typeface="Times New Roman" panose="02020603050405020304" pitchFamily="18" charset="0"/>
                          </a:rPr>
                          <m:t>,</m:t>
                        </m:r>
                        <m:r>
                          <a:rPr lang="en-US" altLang="zh-CN" sz="1350" i="1" kern="100">
                            <a:latin typeface="Cambria Math" panose="02040503050406030204" pitchFamily="18" charset="0"/>
                            <a:cs typeface="Times New Roman" panose="02020603050405020304" pitchFamily="18" charset="0"/>
                          </a:rPr>
                          <m:t>𝑗</m:t>
                        </m:r>
                      </m:e>
                    </m:d>
                    <m:r>
                      <a:rPr lang="en-US" altLang="zh-CN" sz="1350" i="1" kern="100">
                        <a:latin typeface="Cambria Math" panose="02040503050406030204" pitchFamily="18" charset="0"/>
                        <a:cs typeface="Times New Roman" panose="02020603050405020304" pitchFamily="18" charset="0"/>
                      </a:rPr>
                      <m:t> </m:t>
                    </m:r>
                  </m:oMath>
                </a14:m>
                <a:r>
                  <a:rPr lang="en-US" altLang="zh-CN" sz="1350" kern="100" dirty="0">
                    <a:latin typeface="黑体" panose="02010609060101010101" pitchFamily="49" charset="-122"/>
                    <a:ea typeface="黑体" panose="02010609060101010101" pitchFamily="49" charset="-122"/>
                    <a:cs typeface="Times New Roman" panose="02020603050405020304" pitchFamily="18" charset="0"/>
                  </a:rPr>
                  <a:t> </a:t>
                </a:r>
                <a:r>
                  <a:rPr lang="zh-CN" altLang="zh-CN" sz="1350" kern="100" dirty="0">
                    <a:latin typeface="黑体" panose="02010609060101010101" pitchFamily="49" charset="-122"/>
                    <a:ea typeface="黑体" panose="02010609060101010101" pitchFamily="49" charset="-122"/>
                    <a:cs typeface="Times New Roman" panose="02020603050405020304" pitchFamily="18" charset="0"/>
                  </a:rPr>
                  <a:t>表示</a:t>
                </a:r>
                <a:r>
                  <a:rPr lang="en-US" altLang="zh-CN" sz="1350" i="1" kern="100" dirty="0">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a:t>
                </a:r>
                <a:r>
                  <a:rPr lang="zh-CN" altLang="en-US" sz="1350" kern="100" dirty="0">
                    <a:latin typeface="黑体" panose="02010609060101010101" pitchFamily="49" charset="-122"/>
                    <a:ea typeface="黑体" panose="02010609060101010101" pitchFamily="49" charset="-122"/>
                    <a:cs typeface="Times New Roman" panose="02020603050405020304" pitchFamily="18" charset="0"/>
                    <a:sym typeface="Arial" panose="020B0604020202020204" pitchFamily="34" charset="0"/>
                  </a:rPr>
                  <a:t>时刻边</a:t>
                </a:r>
                <a:r>
                  <a:rPr lang="en-US" altLang="zh-CN" sz="1350" i="1" kern="100" dirty="0" err="1">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ij</a:t>
                </a:r>
                <a:r>
                  <a:rPr lang="zh-CN" altLang="en-US" sz="1350" kern="100" dirty="0">
                    <a:latin typeface="黑体" panose="02010609060101010101" pitchFamily="49" charset="-122"/>
                    <a:ea typeface="黑体" panose="02010609060101010101" pitchFamily="49" charset="-122"/>
                    <a:cs typeface="Times New Roman" panose="02020603050405020304" pitchFamily="18" charset="0"/>
                    <a:sym typeface="Arial" panose="020B0604020202020204" pitchFamily="34" charset="0"/>
                  </a:rPr>
                  <a:t>上的</a:t>
                </a:r>
                <a:r>
                  <a:rPr lang="zh-CN" altLang="en-US" sz="1350" b="1"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sym typeface="Arial" panose="020B0604020202020204" pitchFamily="34" charset="0"/>
                  </a:rPr>
                  <a:t>信息素浓度</a:t>
                </a:r>
                <a:endParaRPr lang="zh-CN" altLang="zh-CN" sz="1350" b="1"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indent="342900" algn="just">
                  <a:lnSpc>
                    <a:spcPct val="110000"/>
                  </a:lnSpc>
                </a:pPr>
                <a14:m>
                  <m:oMath xmlns:m="http://schemas.openxmlformats.org/officeDocument/2006/math">
                    <m:r>
                      <a:rPr lang="en-US" altLang="zh-CN" sz="1350" i="1" kern="100">
                        <a:latin typeface="Cambria Math" panose="02040503050406030204" pitchFamily="18" charset="0"/>
                        <a:cs typeface="Times New Roman" panose="02020603050405020304" pitchFamily="18" charset="0"/>
                      </a:rPr>
                      <m:t>𝜑</m:t>
                    </m:r>
                    <m:d>
                      <m:dPr>
                        <m:ctrlPr>
                          <a:rPr lang="zh-CN" altLang="zh-CN" sz="135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350" i="1" kern="100">
                            <a:latin typeface="Cambria Math" panose="02040503050406030204" pitchFamily="18" charset="0"/>
                            <a:cs typeface="Times New Roman" panose="02020603050405020304" pitchFamily="18" charset="0"/>
                          </a:rPr>
                          <m:t>𝑖</m:t>
                        </m:r>
                        <m:r>
                          <a:rPr lang="en-US" altLang="zh-CN" sz="1350" i="1" kern="100">
                            <a:latin typeface="Cambria Math" panose="02040503050406030204" pitchFamily="18" charset="0"/>
                            <a:cs typeface="Times New Roman" panose="02020603050405020304" pitchFamily="18" charset="0"/>
                          </a:rPr>
                          <m:t>,</m:t>
                        </m:r>
                        <m:r>
                          <a:rPr lang="en-US" altLang="zh-CN" sz="1350" i="1" kern="100">
                            <a:latin typeface="Cambria Math" panose="02040503050406030204" pitchFamily="18" charset="0"/>
                            <a:cs typeface="Times New Roman" panose="02020603050405020304" pitchFamily="18" charset="0"/>
                          </a:rPr>
                          <m:t>𝑗</m:t>
                        </m:r>
                      </m:e>
                    </m:d>
                  </m:oMath>
                </a14:m>
                <a:r>
                  <a:rPr lang="en-US" altLang="zh-CN" sz="1350" kern="100" dirty="0">
                    <a:latin typeface="黑体" panose="02010609060101010101" pitchFamily="49" charset="-122"/>
                    <a:ea typeface="黑体" panose="02010609060101010101" pitchFamily="49" charset="-122"/>
                    <a:cs typeface="Times New Roman" panose="02020603050405020304" pitchFamily="18" charset="0"/>
                  </a:rPr>
                  <a:t> </a:t>
                </a:r>
                <a:r>
                  <a:rPr lang="zh-CN" altLang="zh-CN" sz="1350" kern="100" dirty="0">
                    <a:latin typeface="黑体" panose="02010609060101010101" pitchFamily="49" charset="-122"/>
                    <a:ea typeface="黑体" panose="02010609060101010101" pitchFamily="49" charset="-122"/>
                    <a:cs typeface="Times New Roman" panose="02020603050405020304" pitchFamily="18" charset="0"/>
                  </a:rPr>
                  <a:t>表示可根据</a:t>
                </a:r>
                <a:r>
                  <a:rPr lang="zh-CN" altLang="zh-CN" sz="1350" b="1"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由城市</a:t>
                </a:r>
                <a:r>
                  <a:rPr lang="en-US" altLang="zh-CN" sz="1350" b="1" i="1" kern="1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a:t>
                </a:r>
                <a:r>
                  <a:rPr lang="zh-CN" altLang="zh-CN" sz="1350" b="1"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到城市</a:t>
                </a:r>
                <a:r>
                  <a:rPr lang="en-US" altLang="zh-CN" sz="1350" b="1" i="1" kern="1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j</a:t>
                </a:r>
                <a:r>
                  <a:rPr lang="zh-CN" altLang="zh-CN" sz="1350" b="1"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的期望程度</a:t>
                </a:r>
                <a:r>
                  <a:rPr lang="en-US" altLang="zh-CN" sz="1350" kern="100" dirty="0">
                    <a:latin typeface="黑体" panose="02010609060101010101" pitchFamily="49" charset="-122"/>
                    <a:ea typeface="黑体" panose="02010609060101010101" pitchFamily="49" charset="-122"/>
                    <a:cs typeface="Times New Roman" panose="02020603050405020304" pitchFamily="18" charset="0"/>
                  </a:rPr>
                  <a:t>,</a:t>
                </a:r>
                <a:r>
                  <a:rPr lang="zh-CN" altLang="zh-CN" sz="1350" kern="100" dirty="0">
                    <a:latin typeface="黑体" panose="02010609060101010101" pitchFamily="49" charset="-122"/>
                    <a:ea typeface="黑体" panose="02010609060101010101" pitchFamily="49" charset="-122"/>
                    <a:cs typeface="Times New Roman" panose="02020603050405020304" pitchFamily="18" charset="0"/>
                  </a:rPr>
                  <a:t>可</a:t>
                </a:r>
                <a:r>
                  <a:rPr lang="zh-CN" altLang="zh-CN" sz="1350" kern="100" dirty="0" smtClean="0">
                    <a:latin typeface="黑体" panose="02010609060101010101" pitchFamily="49" charset="-122"/>
                    <a:ea typeface="黑体" panose="02010609060101010101" pitchFamily="49" charset="-122"/>
                    <a:cs typeface="Times New Roman" panose="02020603050405020304" pitchFamily="18" charset="0"/>
                  </a:rPr>
                  <a:t>根据</a:t>
                </a:r>
                <a:r>
                  <a:rPr lang="zh-CN" altLang="en-US" sz="1350" kern="100" dirty="0" smtClean="0">
                    <a:latin typeface="黑体" panose="02010609060101010101" pitchFamily="49" charset="-122"/>
                    <a:ea typeface="黑体" panose="02010609060101010101" pitchFamily="49" charset="-122"/>
                    <a:cs typeface="Times New Roman" panose="02020603050405020304" pitchFamily="18" charset="0"/>
                  </a:rPr>
                  <a:t>某种</a:t>
                </a:r>
                <a:r>
                  <a:rPr lang="zh-CN" altLang="zh-CN" sz="1350" kern="100" dirty="0" smtClean="0">
                    <a:latin typeface="黑体" panose="02010609060101010101" pitchFamily="49" charset="-122"/>
                    <a:ea typeface="黑体" panose="02010609060101010101" pitchFamily="49" charset="-122"/>
                    <a:cs typeface="Times New Roman" panose="02020603050405020304" pitchFamily="18" charset="0"/>
                  </a:rPr>
                  <a:t>启发式算法</a:t>
                </a:r>
                <a:r>
                  <a:rPr lang="zh-CN" altLang="zh-CN" sz="1350" kern="100" dirty="0">
                    <a:latin typeface="黑体" panose="02010609060101010101" pitchFamily="49" charset="-122"/>
                    <a:ea typeface="黑体" panose="02010609060101010101" pitchFamily="49" charset="-122"/>
                    <a:cs typeface="Times New Roman" panose="02020603050405020304" pitchFamily="18" charset="0"/>
                  </a:rPr>
                  <a:t>具体确定</a:t>
                </a:r>
                <a:r>
                  <a:rPr lang="en-US" altLang="zh-CN" sz="1350" kern="100" dirty="0">
                    <a:latin typeface="黑体" panose="02010609060101010101" pitchFamily="49" charset="-122"/>
                    <a:ea typeface="黑体" panose="02010609060101010101" pitchFamily="49" charset="-122"/>
                    <a:cs typeface="Times New Roman" panose="02020603050405020304" pitchFamily="18" charset="0"/>
                  </a:rPr>
                  <a:t>,</a:t>
                </a:r>
                <a:r>
                  <a:rPr lang="zh-CN" altLang="zh-CN" sz="1350" kern="100" dirty="0">
                    <a:latin typeface="黑体" panose="02010609060101010101" pitchFamily="49" charset="-122"/>
                    <a:ea typeface="黑体" panose="02010609060101010101" pitchFamily="49" charset="-122"/>
                    <a:cs typeface="Times New Roman" panose="02020603050405020304" pitchFamily="18" charset="0"/>
                  </a:rPr>
                  <a:t>一般为</a:t>
                </a:r>
                <a14:m>
                  <m:oMath xmlns:m="http://schemas.openxmlformats.org/officeDocument/2006/math">
                    <m:f>
                      <m:fPr>
                        <m:ctrlPr>
                          <a:rPr lang="zh-CN" altLang="zh-CN" sz="135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350" b="1" i="1" kern="100">
                            <a:solidFill>
                              <a:srgbClr val="FF0000"/>
                            </a:solidFill>
                            <a:latin typeface="Cambria Math" panose="02040503050406030204" pitchFamily="18" charset="0"/>
                            <a:cs typeface="Times New Roman" panose="02020603050405020304" pitchFamily="18" charset="0"/>
                          </a:rPr>
                          <m:t>𝟏</m:t>
                        </m:r>
                      </m:num>
                      <m:den>
                        <m:sSub>
                          <m:sSubPr>
                            <m:ctrlPr>
                              <a:rPr lang="zh-CN" altLang="zh-CN" sz="135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50" b="1" i="1" kern="100">
                                <a:solidFill>
                                  <a:srgbClr val="FF0000"/>
                                </a:solidFill>
                                <a:latin typeface="Cambria Math" panose="02040503050406030204" pitchFamily="18" charset="0"/>
                                <a:cs typeface="Times New Roman" panose="02020603050405020304" pitchFamily="18" charset="0"/>
                              </a:rPr>
                              <m:t>𝒅</m:t>
                            </m:r>
                          </m:e>
                          <m:sub>
                            <m:r>
                              <a:rPr lang="en-US" altLang="zh-CN" sz="1350" b="1" i="1" kern="100">
                                <a:solidFill>
                                  <a:srgbClr val="FF0000"/>
                                </a:solidFill>
                                <a:latin typeface="Cambria Math" panose="02040503050406030204" pitchFamily="18" charset="0"/>
                                <a:cs typeface="Times New Roman" panose="02020603050405020304" pitchFamily="18" charset="0"/>
                              </a:rPr>
                              <m:t>𝒊𝒋</m:t>
                            </m:r>
                          </m:sub>
                        </m:sSub>
                      </m:den>
                    </m:f>
                  </m:oMath>
                </a14:m>
                <a:r>
                  <a:rPr lang="zh-CN" altLang="zh-CN" sz="1350" kern="100" dirty="0">
                    <a:latin typeface="黑体" panose="02010609060101010101" pitchFamily="49" charset="-122"/>
                    <a:ea typeface="黑体" panose="02010609060101010101" pitchFamily="49" charset="-122"/>
                    <a:cs typeface="Times New Roman" panose="02020603050405020304" pitchFamily="18" charset="0"/>
                  </a:rPr>
                  <a:t>。</a:t>
                </a:r>
                <a:endParaRPr lang="en-US" altLang="zh-CN" sz="900" kern="100" dirty="0">
                  <a:latin typeface="黑体" panose="02010609060101010101" pitchFamily="49" charset="-122"/>
                  <a:ea typeface="黑体" panose="02010609060101010101" pitchFamily="49" charset="-122"/>
                  <a:cs typeface="Times New Roman" panose="02020603050405020304" pitchFamily="18" charset="0"/>
                </a:endParaRPr>
              </a:p>
              <a:p>
                <a:pPr indent="342900" algn="just">
                  <a:lnSpc>
                    <a:spcPct val="110000"/>
                  </a:lnSpc>
                </a:pPr>
                <a14:m>
                  <m:oMath xmlns:m="http://schemas.openxmlformats.org/officeDocument/2006/math">
                    <m:r>
                      <a:rPr lang="en-US" altLang="zh-CN" sz="1350" i="1" kern="100">
                        <a:latin typeface="Cambria Math" panose="02040503050406030204" pitchFamily="18" charset="0"/>
                        <a:cs typeface="Times New Roman" panose="02020603050405020304" pitchFamily="18" charset="0"/>
                      </a:rPr>
                      <m:t>𝛼</m:t>
                    </m:r>
                    <m:r>
                      <a:rPr lang="en-US" altLang="zh-CN" sz="1350" i="1" kern="100">
                        <a:latin typeface="Cambria Math" panose="02040503050406030204" pitchFamily="18" charset="0"/>
                        <a:cs typeface="Times New Roman" panose="02020603050405020304" pitchFamily="18" charset="0"/>
                      </a:rPr>
                      <m:t>,</m:t>
                    </m:r>
                    <m:r>
                      <a:rPr lang="en-US" altLang="zh-CN" sz="1350" i="1" kern="100">
                        <a:latin typeface="Cambria Math" panose="02040503050406030204" pitchFamily="18" charset="0"/>
                        <a:cs typeface="Times New Roman" panose="02020603050405020304" pitchFamily="18" charset="0"/>
                      </a:rPr>
                      <m:t>𝛽</m:t>
                    </m:r>
                  </m:oMath>
                </a14:m>
                <a:r>
                  <a:rPr lang="en-US" altLang="zh-CN" sz="1350" kern="100" dirty="0">
                    <a:latin typeface="黑体" panose="02010609060101010101" pitchFamily="49" charset="-122"/>
                    <a:ea typeface="黑体" panose="02010609060101010101" pitchFamily="49" charset="-122"/>
                    <a:cs typeface="Times New Roman" panose="02020603050405020304" pitchFamily="18" charset="0"/>
                  </a:rPr>
                  <a:t> </a:t>
                </a:r>
                <a:r>
                  <a:rPr lang="zh-CN" altLang="zh-CN" sz="1350" kern="100" dirty="0">
                    <a:latin typeface="黑体" panose="02010609060101010101" pitchFamily="49" charset="-122"/>
                    <a:ea typeface="黑体" panose="02010609060101010101" pitchFamily="49" charset="-122"/>
                    <a:cs typeface="Times New Roman" panose="02020603050405020304" pitchFamily="18" charset="0"/>
                  </a:rPr>
                  <a:t>是系统参数，分别表示</a:t>
                </a:r>
                <a:r>
                  <a:rPr lang="zh-CN" altLang="zh-CN" sz="1350" b="1"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信息素、距离对蚂蚁选择路径的影响程度</a:t>
                </a:r>
                <a:r>
                  <a:rPr lang="zh-CN" altLang="zh-CN" sz="1350" kern="100" dirty="0" smtClean="0">
                    <a:latin typeface="黑体" panose="02010609060101010101" pitchFamily="49" charset="-122"/>
                    <a:ea typeface="黑体" panose="02010609060101010101" pitchFamily="49" charset="-122"/>
                    <a:cs typeface="Times New Roman" panose="02020603050405020304" pitchFamily="18" charset="0"/>
                  </a:rPr>
                  <a:t>。</a:t>
                </a:r>
                <a:endParaRPr lang="en-US" altLang="zh-CN" sz="900" kern="100"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260648" y="2859782"/>
                <a:ext cx="6141473" cy="1388778"/>
              </a:xfrm>
              <a:prstGeom prst="rect">
                <a:avLst/>
              </a:prstGeom>
              <a:blipFill rotWithShape="0">
                <a:blip r:embed="rId6"/>
                <a:stretch>
                  <a:fillRect l="-298" t="-877" r="-199"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284498" y="2859782"/>
                <a:ext cx="6224307" cy="2089033"/>
              </a:xfrm>
              <a:prstGeom prst="rect">
                <a:avLst/>
              </a:prstGeom>
              <a:noFill/>
            </p:spPr>
            <p:txBody>
              <a:bodyPr wrap="square" rtlCol="0">
                <a:spAutoFit/>
              </a:bodyPr>
              <a:lstStyle/>
              <a:p>
                <a:pPr>
                  <a:lnSpc>
                    <a:spcPct val="120000"/>
                  </a:lnSpc>
                </a:pPr>
                <a14:m>
                  <m:oMath xmlns:m="http://schemas.openxmlformats.org/officeDocument/2006/math">
                    <m:r>
                      <a:rPr lang="en-US" altLang="zh-CN" sz="1350" b="0" i="0" kern="100" smtClean="0">
                        <a:latin typeface="Cambria Math" panose="02040503050406030204" pitchFamily="18" charset="0"/>
                        <a:ea typeface="黑体" panose="02010609060101010101" pitchFamily="49" charset="-122"/>
                        <a:cs typeface="Times New Roman" panose="02020603050405020304" pitchFamily="18" charset="0"/>
                      </a:rPr>
                      <m:t>         </m:t>
                    </m:r>
                    <m:r>
                      <a:rPr lang="en-US" altLang="zh-CN" sz="1350" kern="100">
                        <a:latin typeface="Cambria Math" panose="02040503050406030204" pitchFamily="18" charset="0"/>
                        <a:ea typeface="黑体" panose="02010609060101010101" pitchFamily="49" charset="-122"/>
                        <a:cs typeface="Times New Roman" panose="02020603050405020304" pitchFamily="18" charset="0"/>
                      </a:rPr>
                      <m:t>𝛼</m:t>
                    </m:r>
                  </m:oMath>
                </a14:m>
                <a:r>
                  <a:rPr lang="zh-CN" altLang="en-US" sz="1350" kern="100" dirty="0">
                    <a:latin typeface="黑体" panose="02010609060101010101" pitchFamily="49" charset="-122"/>
                    <a:ea typeface="黑体" panose="02010609060101010101" pitchFamily="49" charset="-122"/>
                    <a:cs typeface="Times New Roman" panose="02020603050405020304" pitchFamily="18" charset="0"/>
                  </a:rPr>
                  <a:t>是信息素在概率计算中的权重，值越大，信息素在蚂蚁选择下一个城市中起的作用越大。</a:t>
                </a:r>
                <a:endParaRPr lang="en-US" altLang="zh-CN" sz="1350" kern="100" dirty="0">
                  <a:latin typeface="黑体" panose="02010609060101010101" pitchFamily="49" charset="-122"/>
                  <a:ea typeface="黑体" panose="02010609060101010101" pitchFamily="49" charset="-122"/>
                  <a:cs typeface="Times New Roman" panose="02020603050405020304" pitchFamily="18" charset="0"/>
                </a:endParaRPr>
              </a:p>
              <a:p>
                <a:pPr>
                  <a:lnSpc>
                    <a:spcPct val="120000"/>
                  </a:lnSpc>
                </a:pPr>
                <a14:m>
                  <m:oMath xmlns:m="http://schemas.openxmlformats.org/officeDocument/2006/math">
                    <m:r>
                      <a:rPr lang="en-US" altLang="zh-CN" sz="1350" b="0" i="0" kern="100" smtClean="0">
                        <a:latin typeface="Cambria Math" panose="02040503050406030204" pitchFamily="18" charset="0"/>
                        <a:ea typeface="黑体" panose="02010609060101010101" pitchFamily="49" charset="-122"/>
                        <a:cs typeface="Times New Roman" panose="02020603050405020304" pitchFamily="18" charset="0"/>
                      </a:rPr>
                      <m:t>         </m:t>
                    </m:r>
                    <m:r>
                      <a:rPr lang="en-US" altLang="zh-CN" sz="1350" kern="100">
                        <a:latin typeface="Cambria Math" panose="02040503050406030204" pitchFamily="18" charset="0"/>
                        <a:ea typeface="黑体" panose="02010609060101010101" pitchFamily="49" charset="-122"/>
                        <a:cs typeface="Times New Roman" panose="02020603050405020304" pitchFamily="18" charset="0"/>
                      </a:rPr>
                      <m:t>𝛽</m:t>
                    </m:r>
                  </m:oMath>
                </a14:m>
                <a:r>
                  <a:rPr lang="zh-CN" altLang="en-US" sz="1350" kern="100" dirty="0">
                    <a:latin typeface="黑体" panose="02010609060101010101" pitchFamily="49" charset="-122"/>
                    <a:ea typeface="黑体" panose="02010609060101010101" pitchFamily="49" charset="-122"/>
                    <a:cs typeface="Times New Roman" panose="02020603050405020304" pitchFamily="18" charset="0"/>
                  </a:rPr>
                  <a:t>是启发因子在概率计算中所占的权重，值越大，启发因子在蚂蚁选择城市的过程起的作用越</a:t>
                </a:r>
                <a:r>
                  <a:rPr lang="zh-CN" altLang="en-US" sz="1350" kern="100" dirty="0" smtClean="0">
                    <a:latin typeface="黑体" panose="02010609060101010101" pitchFamily="49" charset="-122"/>
                    <a:ea typeface="黑体" panose="02010609060101010101" pitchFamily="49" charset="-122"/>
                    <a:cs typeface="Times New Roman" panose="02020603050405020304" pitchFamily="18" charset="0"/>
                  </a:rPr>
                  <a:t>大。</a:t>
                </a:r>
                <a:endParaRPr lang="zh-CN" altLang="en-US" sz="1350" kern="100" dirty="0">
                  <a:latin typeface="黑体" panose="02010609060101010101" pitchFamily="49" charset="-122"/>
                  <a:ea typeface="黑体" panose="02010609060101010101" pitchFamily="49" charset="-122"/>
                  <a:cs typeface="Times New Roman" panose="02020603050405020304" pitchFamily="18" charset="0"/>
                </a:endParaRPr>
              </a:p>
              <a:p>
                <a:pPr indent="342900" algn="just">
                  <a:lnSpc>
                    <a:spcPct val="110000"/>
                  </a:lnSpc>
                </a:pPr>
                <a14:m>
                  <m:oMath xmlns:m="http://schemas.openxmlformats.org/officeDocument/2006/math">
                    <m:r>
                      <a:rPr lang="en-US" altLang="zh-CN" sz="1350" kern="100">
                        <a:latin typeface="Cambria Math" panose="02040503050406030204" pitchFamily="18" charset="0"/>
                        <a:ea typeface="黑体" panose="02010609060101010101" pitchFamily="49" charset="-122"/>
                        <a:cs typeface="Times New Roman" panose="02020603050405020304" pitchFamily="18" charset="0"/>
                      </a:rPr>
                      <m:t>𝛼</m:t>
                    </m:r>
                    <m:r>
                      <a:rPr lang="en-US" altLang="zh-CN" sz="1350" kern="100">
                        <a:latin typeface="Cambria Math" panose="02040503050406030204" pitchFamily="18" charset="0"/>
                        <a:ea typeface="黑体" panose="02010609060101010101" pitchFamily="49" charset="-122"/>
                        <a:cs typeface="Times New Roman" panose="02020603050405020304" pitchFamily="18" charset="0"/>
                      </a:rPr>
                      <m:t>=0</m:t>
                    </m:r>
                  </m:oMath>
                </a14:m>
                <a:r>
                  <a:rPr lang="zh-CN" altLang="zh-CN" sz="1350" kern="100" dirty="0">
                    <a:latin typeface="黑体" panose="02010609060101010101" pitchFamily="49" charset="-122"/>
                    <a:ea typeface="黑体" panose="02010609060101010101" pitchFamily="49" charset="-122"/>
                    <a:cs typeface="Times New Roman" panose="02020603050405020304" pitchFamily="18" charset="0"/>
                  </a:rPr>
                  <a:t>，算法演变成传统的随机贪婪算法最邻近城市被选中概率最大</a:t>
                </a:r>
              </a:p>
              <a:p>
                <a:pPr indent="342900" algn="just">
                  <a:lnSpc>
                    <a:spcPct val="110000"/>
                  </a:lnSpc>
                </a:pPr>
                <a14:m>
                  <m:oMath xmlns:m="http://schemas.openxmlformats.org/officeDocument/2006/math">
                    <m:r>
                      <a:rPr lang="en-US" altLang="zh-CN" sz="1350" kern="100">
                        <a:latin typeface="Cambria Math" panose="02040503050406030204" pitchFamily="18" charset="0"/>
                        <a:ea typeface="黑体" panose="02010609060101010101" pitchFamily="49" charset="-122"/>
                        <a:cs typeface="Times New Roman" panose="02020603050405020304" pitchFamily="18" charset="0"/>
                      </a:rPr>
                      <m:t>𝛽</m:t>
                    </m:r>
                    <m:r>
                      <a:rPr lang="en-US" altLang="zh-CN" sz="1350" kern="100">
                        <a:latin typeface="Cambria Math" panose="02040503050406030204" pitchFamily="18" charset="0"/>
                        <a:ea typeface="黑体" panose="02010609060101010101" pitchFamily="49" charset="-122"/>
                        <a:cs typeface="Times New Roman" panose="02020603050405020304" pitchFamily="18" charset="0"/>
                      </a:rPr>
                      <m:t>=0</m:t>
                    </m:r>
                  </m:oMath>
                </a14:m>
                <a:r>
                  <a:rPr lang="zh-CN" altLang="zh-CN" sz="1350" kern="100" dirty="0">
                    <a:latin typeface="黑体" panose="02010609060101010101" pitchFamily="49" charset="-122"/>
                    <a:ea typeface="黑体" panose="02010609060101010101" pitchFamily="49" charset="-122"/>
                    <a:cs typeface="Times New Roman" panose="02020603050405020304" pitchFamily="18" charset="0"/>
                  </a:rPr>
                  <a:t>，蚂蚁完全只根据信息度浓度确定路径，算法将快速收敛，这样构出的路径与实际目标有着较大的差距，实验表明在</a:t>
                </a:r>
                <a:r>
                  <a:rPr lang="en-US" altLang="zh-CN" sz="1350" kern="100" dirty="0">
                    <a:latin typeface="黑体" panose="02010609060101010101" pitchFamily="49" charset="-122"/>
                    <a:ea typeface="黑体" panose="02010609060101010101" pitchFamily="49" charset="-122"/>
                    <a:cs typeface="Times New Roman" panose="02020603050405020304" pitchFamily="18" charset="0"/>
                  </a:rPr>
                  <a:t>AS</a:t>
                </a:r>
                <a:r>
                  <a:rPr lang="zh-CN" altLang="zh-CN" sz="1350" kern="100" dirty="0">
                    <a:latin typeface="黑体" panose="02010609060101010101" pitchFamily="49" charset="-122"/>
                    <a:ea typeface="黑体" panose="02010609060101010101" pitchFamily="49" charset="-122"/>
                    <a:cs typeface="Times New Roman" panose="02020603050405020304" pitchFamily="18" charset="0"/>
                  </a:rPr>
                  <a:t>中设置</a:t>
                </a:r>
                <a14:m>
                  <m:oMath xmlns:m="http://schemas.openxmlformats.org/officeDocument/2006/math">
                    <m:r>
                      <m:rPr>
                        <m:sty m:val="p"/>
                      </m:rPr>
                      <a:rPr lang="en-US" altLang="zh-CN" sz="1350" kern="100">
                        <a:latin typeface="Cambria Math" panose="02040503050406030204" pitchFamily="18" charset="0"/>
                        <a:ea typeface="黑体" panose="02010609060101010101" pitchFamily="49" charset="-122"/>
                        <a:cs typeface="Times New Roman" panose="02020603050405020304" pitchFamily="18" charset="0"/>
                      </a:rPr>
                      <m:t>α</m:t>
                    </m:r>
                  </m:oMath>
                </a14:m>
                <a:r>
                  <a:rPr lang="en-US" altLang="zh-CN" sz="1350" kern="100" dirty="0">
                    <a:latin typeface="黑体" panose="02010609060101010101" pitchFamily="49" charset="-122"/>
                    <a:ea typeface="黑体" panose="02010609060101010101" pitchFamily="49" charset="-122"/>
                    <a:cs typeface="Times New Roman" panose="02020603050405020304" pitchFamily="18" charset="0"/>
                  </a:rPr>
                  <a:t>=1~2</a:t>
                </a:r>
                <a:r>
                  <a:rPr lang="zh-CN" altLang="zh-CN" sz="1350" kern="100" dirty="0">
                    <a:latin typeface="黑体" panose="02010609060101010101" pitchFamily="49" charset="-122"/>
                    <a:ea typeface="黑体" panose="02010609060101010101" pitchFamily="49" charset="-122"/>
                    <a:cs typeface="Times New Roman" panose="02020603050405020304" pitchFamily="18" charset="0"/>
                  </a:rPr>
                  <a:t>，</a:t>
                </a:r>
                <a14:m>
                  <m:oMath xmlns:m="http://schemas.openxmlformats.org/officeDocument/2006/math">
                    <m:r>
                      <m:rPr>
                        <m:sty m:val="p"/>
                      </m:rPr>
                      <a:rPr lang="en-US" altLang="zh-CN" sz="1350" kern="100">
                        <a:latin typeface="Cambria Math" panose="02040503050406030204" pitchFamily="18" charset="0"/>
                        <a:ea typeface="黑体" panose="02010609060101010101" pitchFamily="49" charset="-122"/>
                        <a:cs typeface="Times New Roman" panose="02020603050405020304" pitchFamily="18" charset="0"/>
                      </a:rPr>
                      <m:t>β</m:t>
                    </m:r>
                  </m:oMath>
                </a14:m>
                <a:r>
                  <a:rPr lang="en-US" altLang="zh-CN" sz="1350" kern="100" dirty="0">
                    <a:latin typeface="黑体" panose="02010609060101010101" pitchFamily="49" charset="-122"/>
                    <a:ea typeface="黑体" panose="02010609060101010101" pitchFamily="49" charset="-122"/>
                    <a:cs typeface="Times New Roman" panose="02020603050405020304" pitchFamily="18" charset="0"/>
                  </a:rPr>
                  <a:t>=2~5</a:t>
                </a:r>
                <a:r>
                  <a:rPr lang="zh-CN" altLang="zh-CN" sz="1350" kern="100" dirty="0">
                    <a:latin typeface="黑体" panose="02010609060101010101" pitchFamily="49" charset="-122"/>
                    <a:ea typeface="黑体" panose="02010609060101010101" pitchFamily="49" charset="-122"/>
                    <a:cs typeface="Times New Roman" panose="02020603050405020304" pitchFamily="18" charset="0"/>
                  </a:rPr>
                  <a:t>比较合适。</a:t>
                </a:r>
              </a:p>
              <a:p>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284498" y="2859782"/>
                <a:ext cx="6224307" cy="2089033"/>
              </a:xfrm>
              <a:prstGeom prst="rect">
                <a:avLst/>
              </a:prstGeom>
              <a:blipFill rotWithShape="0">
                <a:blip r:embed="rId7"/>
                <a:stretch>
                  <a:fillRect l="-294" r="-3036"/>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86012734"/>
      </p:ext>
    </p:extLst>
  </p:cSld>
  <p:clrMapOvr>
    <a:masterClrMapping/>
  </p:clrMapOvr>
  <p:transition spd="slow" advTm="779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grpId="1" nodeType="clickEffect">
                                  <p:stCondLst>
                                    <p:cond delay="0"/>
                                  </p:stCondLst>
                                  <p:childTnLst>
                                    <p:anim calcmode="lin" valueType="num">
                                      <p:cBhvr additive="base">
                                        <p:cTn id="20" dur="500"/>
                                        <p:tgtEl>
                                          <p:spTgt spid="14"/>
                                        </p:tgtEl>
                                        <p:attrNameLst>
                                          <p:attrName>ppt_x</p:attrName>
                                        </p:attrNameLst>
                                      </p:cBhvr>
                                      <p:tavLst>
                                        <p:tav tm="0">
                                          <p:val>
                                            <p:strVal val="ppt_x"/>
                                          </p:val>
                                        </p:tav>
                                        <p:tav tm="100000">
                                          <p:val>
                                            <p:strVal val="ppt_x"/>
                                          </p:val>
                                        </p:tav>
                                      </p:tavLst>
                                    </p:anim>
                                    <p:anim calcmode="lin" valueType="num">
                                      <p:cBhvr additive="base">
                                        <p:cTn id="21" dur="500"/>
                                        <p:tgtEl>
                                          <p:spTgt spid="14"/>
                                        </p:tgtEl>
                                        <p:attrNameLst>
                                          <p:attrName>ppt_y</p:attrName>
                                        </p:attrNameLst>
                                      </p:cBhvr>
                                      <p:tavLst>
                                        <p:tav tm="0">
                                          <p:val>
                                            <p:strVal val="ppt_y"/>
                                          </p:val>
                                        </p:tav>
                                        <p:tav tm="100000">
                                          <p:val>
                                            <p:strVal val="1+ppt_h/2"/>
                                          </p:val>
                                        </p:tav>
                                      </p:tavLst>
                                    </p:anim>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4" grpId="1"/>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84498" y="65586"/>
            <a:ext cx="2474334" cy="563103"/>
            <a:chOff x="379330" y="87448"/>
            <a:chExt cx="3299112" cy="750804"/>
          </a:xfrm>
        </p:grpSpPr>
        <p:sp>
          <p:nvSpPr>
            <p:cNvPr id="5" name="椭圆 4"/>
            <p:cNvSpPr/>
            <p:nvPr/>
          </p:nvSpPr>
          <p:spPr>
            <a:xfrm>
              <a:off x="379330" y="9351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椭圆 5"/>
            <p:cNvSpPr/>
            <p:nvPr/>
          </p:nvSpPr>
          <p:spPr>
            <a:xfrm>
              <a:off x="89603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椭圆 6"/>
            <p:cNvSpPr/>
            <p:nvPr/>
          </p:nvSpPr>
          <p:spPr>
            <a:xfrm>
              <a:off x="140744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椭圆 7"/>
            <p:cNvSpPr/>
            <p:nvPr/>
          </p:nvSpPr>
          <p:spPr>
            <a:xfrm>
              <a:off x="191885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p:nvPr/>
          </p:nvSpPr>
          <p:spPr>
            <a:xfrm>
              <a:off x="243026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nvSpPr>
          <p:spPr>
            <a:xfrm>
              <a:off x="2933700" y="8890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1" name="文本框 10"/>
          <p:cNvSpPr txBox="1"/>
          <p:nvPr/>
        </p:nvSpPr>
        <p:spPr>
          <a:xfrm>
            <a:off x="335123" y="106962"/>
            <a:ext cx="4562475"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b="1" dirty="0">
                <a:latin typeface="黑体" panose="02010609060101010101" pitchFamily="49" charset="-122"/>
                <a:ea typeface="黑体" panose="02010609060101010101" pitchFamily="49" charset="-122"/>
              </a:rPr>
              <a:t>TSP</a:t>
            </a:r>
            <a:r>
              <a:rPr lang="zh-CN" altLang="en-US" sz="2400" b="1" dirty="0">
                <a:latin typeface="黑体" panose="02010609060101010101" pitchFamily="49" charset="-122"/>
                <a:ea typeface="黑体" panose="02010609060101010101" pitchFamily="49" charset="-122"/>
              </a:rPr>
              <a:t>算例分析</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143" y="1013700"/>
            <a:ext cx="1387279" cy="1596150"/>
          </a:xfrm>
          <a:prstGeom prst="rect">
            <a:avLst/>
          </a:prstGeom>
        </p:spPr>
      </p:pic>
      <mc:AlternateContent xmlns:mc="http://schemas.openxmlformats.org/markup-compatibility/2006" xmlns:a14="http://schemas.microsoft.com/office/drawing/2010/main">
        <mc:Choice Requires="a14">
          <p:sp>
            <p:nvSpPr>
              <p:cNvPr id="12" name="圆角矩形 11"/>
              <p:cNvSpPr/>
              <p:nvPr/>
            </p:nvSpPr>
            <p:spPr>
              <a:xfrm>
                <a:off x="1905000" y="1013700"/>
                <a:ext cx="4620344" cy="170206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黑体" panose="02010609060101010101" pitchFamily="49" charset="-122"/>
                    <a:ea typeface="黑体" panose="02010609060101010101" pitchFamily="49" charset="-122"/>
                  </a:rPr>
                  <a:t>第三步：更新信息</a:t>
                </a:r>
                <a:endParaRPr lang="en-US" altLang="zh-CN" sz="1400" b="1" dirty="0">
                  <a:solidFill>
                    <a:schemeClr val="tx1"/>
                  </a:solidFill>
                  <a:latin typeface="黑体" panose="02010609060101010101" pitchFamily="49" charset="-122"/>
                  <a:ea typeface="黑体" panose="02010609060101010101" pitchFamily="49" charset="-122"/>
                </a:endParaRPr>
              </a:p>
              <a:p>
                <a:r>
                  <a:rPr lang="zh-CN" altLang="en-US" sz="1400" dirty="0">
                    <a:solidFill>
                      <a:schemeClr val="tx1"/>
                    </a:solidFill>
                    <a:latin typeface="黑体" panose="02010609060101010101" pitchFamily="49" charset="-122"/>
                    <a:ea typeface="黑体" panose="02010609060101010101" pitchFamily="49" charset="-122"/>
                  </a:rPr>
                  <a:t>在所有蚂蚁找到一条合法路径后对信息进行更新。</a:t>
                </a:r>
              </a:p>
              <a:p>
                <a:pPr/>
                <a14:m>
                  <m:oMathPara xmlns:m="http://schemas.openxmlformats.org/officeDocument/2006/math">
                    <m:oMathParaPr>
                      <m:jc m:val="centerGroup"/>
                    </m:oMathParaPr>
                    <m:oMath xmlns:m="http://schemas.openxmlformats.org/officeDocument/2006/math">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𝜏</m:t>
                          </m:r>
                        </m:e>
                        <m:sub>
                          <m:r>
                            <a:rPr lang="en-US" altLang="zh-CN" sz="1400" i="1">
                              <a:solidFill>
                                <a:schemeClr val="tx1"/>
                              </a:solidFill>
                              <a:latin typeface="Cambria Math" panose="02040503050406030204" pitchFamily="18" charset="0"/>
                            </a:rPr>
                            <m:t>𝑖𝑗</m:t>
                          </m:r>
                        </m:sub>
                      </m:sSub>
                      <m:d>
                        <m:dPr>
                          <m:ctrlPr>
                            <a:rPr lang="zh-CN"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𝑡</m:t>
                          </m:r>
                          <m:r>
                            <a:rPr lang="en-US" altLang="zh-CN" sz="1400" i="1">
                              <a:solidFill>
                                <a:schemeClr val="tx1"/>
                              </a:solidFill>
                              <a:latin typeface="Cambria Math" panose="02040503050406030204" pitchFamily="18" charset="0"/>
                            </a:rPr>
                            <m:t>+1</m:t>
                          </m:r>
                        </m:e>
                      </m:d>
                      <m:r>
                        <a:rPr lang="en-US" altLang="zh-CN" sz="1400" i="1">
                          <a:solidFill>
                            <a:schemeClr val="tx1"/>
                          </a:solidFill>
                          <a:latin typeface="Cambria Math" panose="02040503050406030204" pitchFamily="18" charset="0"/>
                        </a:rPr>
                        <m:t>=</m:t>
                      </m:r>
                      <m:d>
                        <m:dPr>
                          <m:ctrlPr>
                            <a:rPr lang="zh-CN"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1−</m:t>
                          </m:r>
                          <m:r>
                            <a:rPr lang="en-US" altLang="zh-CN" sz="1400" i="1">
                              <a:solidFill>
                                <a:schemeClr val="tx1"/>
                              </a:solidFill>
                              <a:latin typeface="Cambria Math" panose="02040503050406030204" pitchFamily="18" charset="0"/>
                            </a:rPr>
                            <m:t>𝜌</m:t>
                          </m:r>
                        </m:e>
                      </m:d>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𝜏</m:t>
                          </m:r>
                        </m:e>
                        <m:sub>
                          <m:r>
                            <a:rPr lang="en-US" altLang="zh-CN" sz="1400" i="1">
                              <a:solidFill>
                                <a:schemeClr val="tx1"/>
                              </a:solidFill>
                              <a:latin typeface="Cambria Math" panose="02040503050406030204" pitchFamily="18" charset="0"/>
                            </a:rPr>
                            <m:t>𝑖𝑗</m:t>
                          </m:r>
                        </m:sub>
                      </m:sSub>
                      <m:d>
                        <m:dPr>
                          <m:ctrlPr>
                            <a:rPr lang="zh-CN"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𝑡</m:t>
                          </m:r>
                        </m:e>
                      </m:d>
                      <m:r>
                        <a:rPr lang="en-US" altLang="zh-CN" sz="1400" i="1">
                          <a:solidFill>
                            <a:schemeClr val="tx1"/>
                          </a:solidFill>
                          <a:latin typeface="Cambria Math" panose="02040503050406030204" pitchFamily="18" charset="0"/>
                        </a:rPr>
                        <m:t>+</m:t>
                      </m:r>
                      <m:nary>
                        <m:naryPr>
                          <m:chr m:val="∑"/>
                          <m:limLoc m:val="undOvr"/>
                          <m:supHide m:val="on"/>
                          <m:ctrlPr>
                            <a:rPr lang="zh-CN" altLang="zh-CN" sz="1400" i="1">
                              <a:solidFill>
                                <a:schemeClr val="tx1"/>
                              </a:solidFill>
                              <a:latin typeface="Cambria Math" panose="02040503050406030204" pitchFamily="18" charset="0"/>
                            </a:rPr>
                          </m:ctrlPr>
                        </m:naryPr>
                        <m:sub>
                          <m:r>
                            <a:rPr lang="en-US" altLang="zh-CN" sz="1400" i="1">
                              <a:solidFill>
                                <a:schemeClr val="tx1"/>
                              </a:solidFill>
                              <a:latin typeface="Cambria Math" panose="02040503050406030204" pitchFamily="18" charset="0"/>
                            </a:rPr>
                            <m:t>𝑚</m:t>
                          </m:r>
                        </m:sub>
                        <m:sup/>
                        <m:e>
                          <m:r>
                            <a:rPr lang="en-US" altLang="zh-CN" sz="1400" i="1">
                              <a:solidFill>
                                <a:schemeClr val="tx1"/>
                              </a:solidFill>
                              <a:latin typeface="Cambria Math" panose="02040503050406030204" pitchFamily="18" charset="0"/>
                            </a:rPr>
                            <m:t>∆</m:t>
                          </m:r>
                          <m:sSubSup>
                            <m:sSubSupPr>
                              <m:ctrlPr>
                                <a:rPr lang="zh-CN" altLang="zh-CN" sz="1400" i="1">
                                  <a:solidFill>
                                    <a:schemeClr val="tx1"/>
                                  </a:solidFill>
                                  <a:latin typeface="Cambria Math" panose="02040503050406030204" pitchFamily="18" charset="0"/>
                                </a:rPr>
                              </m:ctrlPr>
                            </m:sSubSupPr>
                            <m:e>
                              <m:r>
                                <a:rPr lang="en-US" altLang="zh-CN" sz="1400" i="1">
                                  <a:solidFill>
                                    <a:schemeClr val="tx1"/>
                                  </a:solidFill>
                                  <a:latin typeface="Cambria Math" panose="02040503050406030204" pitchFamily="18" charset="0"/>
                                </a:rPr>
                                <m:t>𝜏</m:t>
                              </m:r>
                            </m:e>
                            <m:sub>
                              <m:r>
                                <a:rPr lang="en-US" altLang="zh-CN" sz="1400" i="1">
                                  <a:solidFill>
                                    <a:schemeClr val="tx1"/>
                                  </a:solidFill>
                                  <a:latin typeface="Cambria Math" panose="02040503050406030204" pitchFamily="18" charset="0"/>
                                </a:rPr>
                                <m:t>𝑖𝑗</m:t>
                              </m:r>
                            </m:sub>
                            <m:sup>
                              <m:r>
                                <a:rPr lang="en-US" altLang="zh-CN" sz="1400" i="1">
                                  <a:solidFill>
                                    <a:schemeClr val="tx1"/>
                                  </a:solidFill>
                                  <a:latin typeface="Cambria Math" panose="02040503050406030204" pitchFamily="18" charset="0"/>
                                </a:rPr>
                                <m:t>𝑘</m:t>
                              </m:r>
                            </m:sup>
                          </m:sSubSup>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𝑡</m:t>
                          </m:r>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𝑡</m:t>
                          </m:r>
                          <m:r>
                            <a:rPr lang="en-US" altLang="zh-CN" sz="1400" i="1">
                              <a:solidFill>
                                <a:schemeClr val="tx1"/>
                              </a:solidFill>
                              <a:latin typeface="Cambria Math" panose="02040503050406030204" pitchFamily="18" charset="0"/>
                            </a:rPr>
                            <m:t>+1)</m:t>
                          </m:r>
                        </m:e>
                      </m:nary>
                    </m:oMath>
                  </m:oMathPara>
                </a14:m>
                <a:endParaRPr lang="zh-CN" altLang="zh-CN" sz="1400" dirty="0">
                  <a:solidFill>
                    <a:schemeClr val="tx1"/>
                  </a:solidFill>
                </a:endParaRPr>
              </a:p>
              <a:p>
                <a:pPr/>
                <a14:m>
                  <m:oMathPara xmlns:m="http://schemas.openxmlformats.org/officeDocument/2006/math">
                    <m:oMathParaPr>
                      <m:jc m:val="centerGroup"/>
                    </m:oMathParaPr>
                    <m:oMath xmlns:m="http://schemas.openxmlformats.org/officeDocument/2006/math">
                      <m:r>
                        <a:rPr lang="en-US" altLang="zh-CN" sz="1400" i="1">
                          <a:solidFill>
                            <a:schemeClr val="tx1"/>
                          </a:solidFill>
                          <a:latin typeface="Cambria Math" panose="02040503050406030204" pitchFamily="18" charset="0"/>
                        </a:rPr>
                        <m:t>∆</m:t>
                      </m:r>
                      <m:sSubSup>
                        <m:sSubSupPr>
                          <m:ctrlPr>
                            <a:rPr lang="zh-CN" altLang="zh-CN" sz="1400" i="1">
                              <a:solidFill>
                                <a:schemeClr val="tx1"/>
                              </a:solidFill>
                              <a:latin typeface="Cambria Math" panose="02040503050406030204" pitchFamily="18" charset="0"/>
                            </a:rPr>
                          </m:ctrlPr>
                        </m:sSubSupPr>
                        <m:e>
                          <m:r>
                            <a:rPr lang="en-US" altLang="zh-CN" sz="1400" i="1">
                              <a:solidFill>
                                <a:schemeClr val="tx1"/>
                              </a:solidFill>
                              <a:latin typeface="Cambria Math" panose="02040503050406030204" pitchFamily="18" charset="0"/>
                            </a:rPr>
                            <m:t>𝜏</m:t>
                          </m:r>
                        </m:e>
                        <m:sub>
                          <m:r>
                            <a:rPr lang="en-US" altLang="zh-CN" sz="1400" i="1">
                              <a:solidFill>
                                <a:schemeClr val="tx1"/>
                              </a:solidFill>
                              <a:latin typeface="Cambria Math" panose="02040503050406030204" pitchFamily="18" charset="0"/>
                            </a:rPr>
                            <m:t>𝑖𝑗</m:t>
                          </m:r>
                        </m:sub>
                        <m:sup>
                          <m:r>
                            <a:rPr lang="en-US" altLang="zh-CN" sz="1400" i="1">
                              <a:solidFill>
                                <a:schemeClr val="tx1"/>
                              </a:solidFill>
                              <a:latin typeface="Cambria Math" panose="02040503050406030204" pitchFamily="18" charset="0"/>
                            </a:rPr>
                            <m:t>𝑘</m:t>
                          </m:r>
                        </m:sup>
                      </m:sSubSup>
                      <m:d>
                        <m:dPr>
                          <m:ctrlPr>
                            <a:rPr lang="zh-CN"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𝑡</m:t>
                          </m:r>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𝑡</m:t>
                          </m:r>
                          <m:r>
                            <a:rPr lang="en-US" altLang="zh-CN" sz="1400" i="1">
                              <a:solidFill>
                                <a:schemeClr val="tx1"/>
                              </a:solidFill>
                              <a:latin typeface="Cambria Math" panose="02040503050406030204" pitchFamily="18" charset="0"/>
                            </a:rPr>
                            <m:t>+1</m:t>
                          </m:r>
                        </m:e>
                      </m:d>
                      <m:r>
                        <a:rPr lang="en-US" altLang="zh-CN" sz="1400" i="1">
                          <a:solidFill>
                            <a:schemeClr val="tx1"/>
                          </a:solidFill>
                          <a:latin typeface="Cambria Math" panose="02040503050406030204" pitchFamily="18" charset="0"/>
                        </a:rPr>
                        <m:t>=</m:t>
                      </m:r>
                      <m:d>
                        <m:dPr>
                          <m:begChr m:val="{"/>
                          <m:endChr m:val=""/>
                          <m:ctrlPr>
                            <a:rPr lang="zh-CN" altLang="zh-CN" sz="1400" i="1">
                              <a:solidFill>
                                <a:schemeClr val="tx1"/>
                              </a:solidFill>
                              <a:latin typeface="Cambria Math" panose="02040503050406030204" pitchFamily="18" charset="0"/>
                            </a:rPr>
                          </m:ctrlPr>
                        </m:dPr>
                        <m:e>
                          <m:eqArr>
                            <m:eqArrPr>
                              <m:ctrlPr>
                                <a:rPr lang="zh-CN" altLang="zh-CN" sz="1400" i="1">
                                  <a:solidFill>
                                    <a:schemeClr val="tx1"/>
                                  </a:solidFill>
                                  <a:latin typeface="Cambria Math" panose="02040503050406030204" pitchFamily="18" charset="0"/>
                                </a:rPr>
                              </m:ctrlPr>
                            </m:eqArrPr>
                            <m:e>
                              <m:f>
                                <m:fPr>
                                  <m:type m:val="skw"/>
                                  <m:ctrlPr>
                                    <a:rPr lang="zh-CN" altLang="zh-CN" sz="1400" i="1">
                                      <a:solidFill>
                                        <a:schemeClr val="tx1"/>
                                      </a:solidFill>
                                      <a:latin typeface="Cambria Math" panose="02040503050406030204" pitchFamily="18" charset="0"/>
                                    </a:rPr>
                                  </m:ctrlPr>
                                </m:fPr>
                                <m:num>
                                  <m:r>
                                    <a:rPr lang="en-US" altLang="zh-CN" sz="1400" i="1">
                                      <a:solidFill>
                                        <a:schemeClr val="tx1"/>
                                      </a:solidFill>
                                      <a:latin typeface="Cambria Math" panose="02040503050406030204" pitchFamily="18" charset="0"/>
                                    </a:rPr>
                                    <m:t>𝑄</m:t>
                                  </m:r>
                                </m:num>
                                <m:den>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𝐿</m:t>
                                      </m:r>
                                    </m:e>
                                    <m:sub>
                                      <m:r>
                                        <a:rPr lang="en-US" altLang="zh-CN" sz="1400" i="1">
                                          <a:solidFill>
                                            <a:schemeClr val="tx1"/>
                                          </a:solidFill>
                                          <a:latin typeface="Cambria Math" panose="02040503050406030204" pitchFamily="18" charset="0"/>
                                        </a:rPr>
                                        <m:t>𝑘</m:t>
                                      </m:r>
                                    </m:sub>
                                  </m:sSub>
                                </m:den>
                              </m:f>
                              <m:r>
                                <a:rPr lang="en-US" altLang="zh-CN" sz="1400" i="1">
                                  <a:solidFill>
                                    <a:schemeClr val="tx1"/>
                                  </a:solidFill>
                                  <a:latin typeface="Cambria Math" panose="02040503050406030204" pitchFamily="18" charset="0"/>
                                </a:rPr>
                                <m:t>,</m:t>
                              </m:r>
                              <m:r>
                                <a:rPr lang="zh-CN" altLang="zh-CN" sz="1400">
                                  <a:solidFill>
                                    <a:schemeClr val="tx1"/>
                                  </a:solidFill>
                                  <a:latin typeface="Cambria Math" panose="02040503050406030204" pitchFamily="18" charset="0"/>
                                </a:rPr>
                                <m:t>若蚂蚁经过（</m:t>
                              </m:r>
                              <m:r>
                                <a:rPr lang="en-US" altLang="zh-CN" sz="1400" i="1">
                                  <a:solidFill>
                                    <a:schemeClr val="tx1"/>
                                  </a:solidFill>
                                  <a:latin typeface="Cambria Math" panose="02040503050406030204" pitchFamily="18" charset="0"/>
                                </a:rPr>
                                <m:t>𝑖</m:t>
                              </m:r>
                              <m:r>
                                <a:rPr lang="zh-CN"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𝑗</m:t>
                              </m:r>
                              <m:r>
                                <a:rPr lang="zh-CN" altLang="zh-CN" sz="1400">
                                  <a:solidFill>
                                    <a:schemeClr val="tx1"/>
                                  </a:solidFill>
                                  <a:latin typeface="Cambria Math" panose="02040503050406030204" pitchFamily="18" charset="0"/>
                                </a:rPr>
                                <m:t>）</m:t>
                              </m:r>
                            </m:e>
                            <m:e>
                              <m:r>
                                <a:rPr lang="en-US" altLang="zh-CN" sz="1400" i="1">
                                  <a:solidFill>
                                    <a:schemeClr val="tx1"/>
                                  </a:solidFill>
                                  <a:latin typeface="Cambria Math" panose="02040503050406030204" pitchFamily="18" charset="0"/>
                                </a:rPr>
                                <m:t>0</m:t>
                              </m:r>
                              <m:r>
                                <a:rPr lang="en-US" altLang="zh-CN" sz="1400">
                                  <a:solidFill>
                                    <a:schemeClr val="tx1"/>
                                  </a:solidFill>
                                  <a:latin typeface="Cambria Math" panose="02040503050406030204" pitchFamily="18" charset="0"/>
                                </a:rPr>
                                <m:t>,</m:t>
                              </m:r>
                              <m:r>
                                <a:rPr lang="zh-CN" altLang="zh-CN" sz="1400">
                                  <a:solidFill>
                                    <a:schemeClr val="tx1"/>
                                  </a:solidFill>
                                  <a:latin typeface="Cambria Math" panose="02040503050406030204" pitchFamily="18" charset="0"/>
                                </a:rPr>
                                <m:t>否则</m:t>
                              </m:r>
                            </m:e>
                          </m:eqArr>
                        </m:e>
                      </m:d>
                    </m:oMath>
                  </m:oMathPara>
                </a14:m>
                <a:endParaRPr lang="zh-CN" altLang="zh-CN" sz="1400" dirty="0"/>
              </a:p>
            </p:txBody>
          </p:sp>
        </mc:Choice>
        <mc:Fallback xmlns="">
          <p:sp>
            <p:nvSpPr>
              <p:cNvPr id="12" name="圆角矩形 11"/>
              <p:cNvSpPr>
                <a:spLocks noRot="1" noChangeAspect="1" noMove="1" noResize="1" noEditPoints="1" noAdjustHandles="1" noChangeArrowheads="1" noChangeShapeType="1" noTextEdit="1"/>
              </p:cNvSpPr>
              <p:nvPr/>
            </p:nvSpPr>
            <p:spPr>
              <a:xfrm>
                <a:off x="1905000" y="1013700"/>
                <a:ext cx="4620344" cy="1702066"/>
              </a:xfrm>
              <a:prstGeom prst="roundRect">
                <a:avLst/>
              </a:prstGeom>
              <a:blipFill rotWithShape="0">
                <a:blip r:embed="rId5"/>
                <a:stretch>
                  <a:fillRect t="-17204" b="-2114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71143" y="2994862"/>
                <a:ext cx="6048707" cy="1905778"/>
              </a:xfrm>
              <a:prstGeom prst="rect">
                <a:avLst/>
              </a:prstGeom>
            </p:spPr>
            <p:txBody>
              <a:bodyPr wrap="square">
                <a:spAutoFit/>
              </a:bodyPr>
              <a:lstStyle/>
              <a:p>
                <a:pPr algn="just">
                  <a:lnSpc>
                    <a:spcPct val="120000"/>
                  </a:lnSpc>
                </a:pPr>
                <a14:m>
                  <m:oMath xmlns:m="http://schemas.openxmlformats.org/officeDocument/2006/math">
                    <m:r>
                      <m:rPr>
                        <m:sty m:val="p"/>
                      </m:rPr>
                      <a:rPr lang="en-US" altLang="zh-CN" sz="1350" kern="100">
                        <a:latin typeface="Cambria Math" panose="02040503050406030204" pitchFamily="18" charset="0"/>
                        <a:cs typeface="Times New Roman" panose="02020603050405020304" pitchFamily="18" charset="0"/>
                      </a:rPr>
                      <m:t>ρ</m:t>
                    </m:r>
                  </m:oMath>
                </a14:m>
                <a:r>
                  <a:rPr lang="zh-CN" altLang="zh-CN" sz="1350" kern="100" dirty="0">
                    <a:latin typeface="黑体" panose="02010609060101010101" pitchFamily="49" charset="-122"/>
                    <a:ea typeface="黑体" panose="02010609060101010101" pitchFamily="49" charset="-122"/>
                    <a:cs typeface="Times New Roman" panose="02020603050405020304" pitchFamily="18" charset="0"/>
                  </a:rPr>
                  <a:t>为</a:t>
                </a:r>
                <a:r>
                  <a:rPr lang="zh-CN" altLang="zh-CN" sz="1350" b="1"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信息素的挥发速率</a:t>
                </a:r>
                <a:r>
                  <a:rPr lang="zh-CN" altLang="zh-CN" sz="1350" kern="100" dirty="0">
                    <a:latin typeface="黑体" panose="02010609060101010101" pitchFamily="49" charset="-122"/>
                    <a:ea typeface="黑体" panose="02010609060101010101" pitchFamily="49" charset="-122"/>
                    <a:cs typeface="Times New Roman" panose="02020603050405020304" pitchFamily="18" charset="0"/>
                  </a:rPr>
                  <a:t>，为小于</a:t>
                </a:r>
                <a:r>
                  <a:rPr lang="en-US" altLang="zh-CN" sz="1350" kern="100" dirty="0">
                    <a:latin typeface="黑体" panose="02010609060101010101" pitchFamily="49" charset="-122"/>
                    <a:ea typeface="黑体" panose="02010609060101010101" pitchFamily="49" charset="-122"/>
                    <a:cs typeface="Times New Roman" panose="02020603050405020304" pitchFamily="18" charset="0"/>
                  </a:rPr>
                  <a:t>1</a:t>
                </a:r>
                <a:r>
                  <a:rPr lang="zh-CN" altLang="zh-CN" sz="1350" kern="100" dirty="0">
                    <a:latin typeface="黑体" panose="02010609060101010101" pitchFamily="49" charset="-122"/>
                    <a:ea typeface="黑体" panose="02010609060101010101" pitchFamily="49" charset="-122"/>
                    <a:cs typeface="Times New Roman" panose="02020603050405020304" pitchFamily="18" charset="0"/>
                  </a:rPr>
                  <a:t>的正数，一般取</a:t>
                </a:r>
                <a:r>
                  <a:rPr lang="en-US" altLang="zh-CN" sz="1350" kern="100" dirty="0">
                    <a:latin typeface="黑体" panose="02010609060101010101" pitchFamily="49" charset="-122"/>
                    <a:ea typeface="黑体" panose="02010609060101010101" pitchFamily="49" charset="-122"/>
                    <a:cs typeface="Times New Roman" panose="02020603050405020304" pitchFamily="18" charset="0"/>
                  </a:rPr>
                  <a:t>0.5</a:t>
                </a:r>
                <a:r>
                  <a:rPr lang="zh-CN" altLang="zh-CN" sz="1350" kern="100" dirty="0">
                    <a:latin typeface="黑体" panose="02010609060101010101" pitchFamily="49" charset="-122"/>
                    <a:ea typeface="黑体" panose="02010609060101010101" pitchFamily="49" charset="-122"/>
                    <a:cs typeface="Times New Roman" panose="02020603050405020304" pitchFamily="18" charset="0"/>
                  </a:rPr>
                  <a:t>。之所以这样做，其理由是一方面为了防止信息素的无穷累积，另一方面也是为了提高系统搜索更好可行解的能力，以避免叫早的失去探索新路径的能力。</a:t>
                </a:r>
              </a:p>
              <a:p>
                <a:pPr algn="just">
                  <a:lnSpc>
                    <a:spcPct val="120000"/>
                  </a:lnSpc>
                </a:pPr>
                <a14:m>
                  <m:oMath xmlns:m="http://schemas.openxmlformats.org/officeDocument/2006/math">
                    <m:r>
                      <a:rPr lang="en-US" altLang="zh-CN" sz="1350" kern="100">
                        <a:latin typeface="Cambria Math" panose="02040503050406030204" pitchFamily="18" charset="0"/>
                        <a:cs typeface="Times New Roman" panose="02020603050405020304" pitchFamily="18" charset="0"/>
                      </a:rPr>
                      <m:t>∆</m:t>
                    </m:r>
                    <m:sSub>
                      <m:sSubPr>
                        <m:ctrlPr>
                          <a:rPr lang="zh-CN" altLang="zh-CN" sz="135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50" i="1" kern="100">
                            <a:latin typeface="Cambria Math" panose="02040503050406030204" pitchFamily="18" charset="0"/>
                            <a:cs typeface="Times New Roman" panose="02020603050405020304" pitchFamily="18" charset="0"/>
                          </a:rPr>
                          <m:t>𝜏</m:t>
                        </m:r>
                      </m:e>
                      <m:sub>
                        <m:r>
                          <a:rPr lang="en-US" altLang="zh-CN" sz="1350" i="1" kern="100">
                            <a:latin typeface="Cambria Math" panose="02040503050406030204" pitchFamily="18" charset="0"/>
                            <a:cs typeface="Times New Roman" panose="02020603050405020304" pitchFamily="18" charset="0"/>
                          </a:rPr>
                          <m:t>𝑖𝑗</m:t>
                        </m:r>
                      </m:sub>
                    </m:sSub>
                  </m:oMath>
                </a14:m>
                <a:r>
                  <a:rPr lang="en-US" altLang="zh-CN" sz="1350" kern="100" dirty="0">
                    <a:latin typeface="黑体" panose="02010609060101010101" pitchFamily="49" charset="-122"/>
                    <a:ea typeface="黑体" panose="02010609060101010101" pitchFamily="49" charset="-122"/>
                    <a:cs typeface="Times New Roman" panose="02020603050405020304" pitchFamily="18" charset="0"/>
                  </a:rPr>
                  <a:t> </a:t>
                </a:r>
                <a:r>
                  <a:rPr lang="zh-CN" altLang="zh-CN" sz="1350" kern="100" dirty="0">
                    <a:latin typeface="黑体" panose="02010609060101010101" pitchFamily="49" charset="-122"/>
                    <a:ea typeface="黑体" panose="02010609060101010101" pitchFamily="49" charset="-122"/>
                    <a:cs typeface="Times New Roman" panose="02020603050405020304" pitchFamily="18" charset="0"/>
                  </a:rPr>
                  <a:t>表示</a:t>
                </a:r>
                <a:r>
                  <a:rPr lang="zh-CN" altLang="zh-CN" sz="1350" b="1"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蚂蚁在本次运行中留在</a:t>
                </a:r>
                <a:r>
                  <a:rPr lang="zh-CN" altLang="zh-CN" sz="1350" b="1"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路径</a:t>
                </a:r>
                <a:r>
                  <a:rPr lang="en-US" altLang="zh-CN" sz="1350" b="1" kern="100" dirty="0" err="1"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i,j</a:t>
                </a:r>
                <a:r>
                  <a:rPr lang="zh-CN" altLang="zh-CN" sz="1350" b="1"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上</a:t>
                </a:r>
                <a:r>
                  <a:rPr lang="zh-CN" altLang="zh-CN" sz="1350" b="1"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的</a:t>
                </a:r>
                <a:r>
                  <a:rPr lang="zh-CN" altLang="zh-CN" sz="1350" b="1"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信息素</a:t>
                </a:r>
                <a:r>
                  <a:rPr lang="zh-CN" altLang="en-US" sz="1350" b="1"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浓度</a:t>
                </a:r>
                <a:r>
                  <a:rPr lang="en-US" altLang="zh-CN" sz="1350" b="1"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sz="1350" kern="100" dirty="0">
                  <a:latin typeface="黑体" panose="02010609060101010101" pitchFamily="49" charset="-122"/>
                  <a:ea typeface="黑体" panose="02010609060101010101" pitchFamily="49" charset="-122"/>
                  <a:cs typeface="Times New Roman" panose="02020603050405020304" pitchFamily="18" charset="0"/>
                </a:endParaRPr>
              </a:p>
              <a:p>
                <a:pPr algn="just">
                  <a:lnSpc>
                    <a:spcPct val="120000"/>
                  </a:lnSpc>
                </a:pPr>
                <a14:m>
                  <m:oMath xmlns:m="http://schemas.openxmlformats.org/officeDocument/2006/math">
                    <m:r>
                      <a:rPr lang="en-US" altLang="zh-CN" sz="1350" i="1" kern="100">
                        <a:latin typeface="Cambria Math" panose="02040503050406030204" pitchFamily="18" charset="0"/>
                        <a:cs typeface="Times New Roman" panose="02020603050405020304" pitchFamily="18" charset="0"/>
                      </a:rPr>
                      <m:t>∆</m:t>
                    </m:r>
                    <m:sSubSup>
                      <m:sSubSupPr>
                        <m:ctrlPr>
                          <a:rPr lang="zh-CN" altLang="zh-CN" sz="135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350" i="1" kern="100">
                            <a:latin typeface="Cambria Math" panose="02040503050406030204" pitchFamily="18" charset="0"/>
                            <a:cs typeface="Times New Roman" panose="02020603050405020304" pitchFamily="18" charset="0"/>
                          </a:rPr>
                          <m:t>𝜏</m:t>
                        </m:r>
                      </m:e>
                      <m:sub>
                        <m:r>
                          <a:rPr lang="en-US" altLang="zh-CN" sz="1350" i="1" kern="100">
                            <a:latin typeface="Cambria Math" panose="02040503050406030204" pitchFamily="18" charset="0"/>
                            <a:cs typeface="Times New Roman" panose="02020603050405020304" pitchFamily="18" charset="0"/>
                          </a:rPr>
                          <m:t>𝑖𝑗</m:t>
                        </m:r>
                      </m:sub>
                      <m:sup>
                        <m:r>
                          <a:rPr lang="en-US" altLang="zh-CN" sz="1350" i="1" kern="100">
                            <a:latin typeface="Cambria Math" panose="02040503050406030204" pitchFamily="18" charset="0"/>
                            <a:cs typeface="Times New Roman" panose="02020603050405020304" pitchFamily="18" charset="0"/>
                          </a:rPr>
                          <m:t>𝑘</m:t>
                        </m:r>
                      </m:sup>
                    </m:sSubSup>
                  </m:oMath>
                </a14:m>
                <a:r>
                  <a:rPr lang="en-US" altLang="zh-CN" sz="1350" kern="100" dirty="0">
                    <a:latin typeface="黑体" panose="02010609060101010101" pitchFamily="49" charset="-122"/>
                    <a:ea typeface="黑体" panose="02010609060101010101" pitchFamily="49" charset="-122"/>
                    <a:cs typeface="Times New Roman" panose="02020603050405020304" pitchFamily="18" charset="0"/>
                  </a:rPr>
                  <a:t> </a:t>
                </a:r>
                <a:r>
                  <a:rPr lang="zh-CN" altLang="zh-CN" sz="1350" kern="100" dirty="0">
                    <a:latin typeface="黑体" panose="02010609060101010101" pitchFamily="49" charset="-122"/>
                    <a:ea typeface="黑体" panose="02010609060101010101" pitchFamily="49" charset="-122"/>
                    <a:cs typeface="Times New Roman" panose="02020603050405020304" pitchFamily="18" charset="0"/>
                  </a:rPr>
                  <a:t>表示</a:t>
                </a:r>
                <a:r>
                  <a:rPr lang="zh-CN" altLang="zh-CN" sz="1350" b="1"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蚂蚁</a:t>
                </a:r>
                <a:r>
                  <a:rPr lang="en-US" altLang="zh-CN" sz="1350" b="1"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k</a:t>
                </a:r>
                <a:r>
                  <a:rPr lang="zh-CN" altLang="zh-CN" sz="1350" b="1"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放置在</a:t>
                </a:r>
                <a:r>
                  <a:rPr lang="zh-CN" altLang="zh-CN" sz="1350" b="1"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边</a:t>
                </a:r>
                <a:r>
                  <a:rPr lang="en-US" altLang="zh-CN" sz="1350" b="1" kern="100" dirty="0" err="1"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i,j</a:t>
                </a:r>
                <a:r>
                  <a:rPr lang="zh-CN" altLang="zh-CN" sz="1350" b="1"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的信息素</a:t>
                </a:r>
                <a:r>
                  <a:rPr lang="zh-CN" altLang="en-US" sz="1350" b="1"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浓</a:t>
                </a:r>
                <a:r>
                  <a:rPr lang="zh-CN" altLang="zh-CN" sz="1350" b="1"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度</a:t>
                </a:r>
                <a:r>
                  <a:rPr lang="en-US" altLang="zh-CN" sz="1350" b="1"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p>
              <a:p>
                <a:pPr algn="just">
                  <a:lnSpc>
                    <a:spcPct val="120000"/>
                  </a:lnSpc>
                </a:pPr>
                <a14:m>
                  <m:oMath xmlns:m="http://schemas.openxmlformats.org/officeDocument/2006/math">
                    <m:r>
                      <a:rPr lang="en-US" altLang="zh-CN" sz="1350" i="1">
                        <a:solidFill>
                          <a:prstClr val="black"/>
                        </a:solidFill>
                        <a:latin typeface="Cambria Math" panose="02040503050406030204" pitchFamily="18" charset="0"/>
                      </a:rPr>
                      <m:t>𝑄</m:t>
                    </m:r>
                  </m:oMath>
                </a14:m>
                <a:r>
                  <a:rPr lang="zh-CN" altLang="en-US" sz="1350" kern="100" dirty="0">
                    <a:latin typeface="黑体" panose="02010609060101010101" pitchFamily="49" charset="-122"/>
                    <a:ea typeface="黑体" panose="02010609060101010101" pitchFamily="49" charset="-122"/>
                    <a:cs typeface="Times New Roman" panose="02020603050405020304" pitchFamily="18" charset="0"/>
                  </a:rPr>
                  <a:t>表示</a:t>
                </a:r>
                <a:r>
                  <a:rPr lang="zh-CN" altLang="en-US" sz="1350" b="1"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蚂蚁所留轨迹</a:t>
                </a:r>
                <a:r>
                  <a:rPr lang="zh-CN" altLang="en-US" sz="1350" kern="100" dirty="0">
                    <a:latin typeface="黑体" panose="02010609060101010101" pitchFamily="49" charset="-122"/>
                    <a:ea typeface="黑体" panose="02010609060101010101" pitchFamily="49" charset="-122"/>
                    <a:cs typeface="Times New Roman" panose="02020603050405020304" pitchFamily="18" charset="0"/>
                  </a:rPr>
                  <a:t>为正常数（</a:t>
                </a:r>
                <a:r>
                  <a:rPr lang="en-US" altLang="zh-CN" sz="1350" kern="100" dirty="0">
                    <a:latin typeface="黑体" panose="02010609060101010101" pitchFamily="49" charset="-122"/>
                    <a:ea typeface="黑体" panose="02010609060101010101" pitchFamily="49" charset="-122"/>
                    <a:cs typeface="Times New Roman" panose="02020603050405020304" pitchFamily="18" charset="0"/>
                  </a:rPr>
                  <a:t>10,10000</a:t>
                </a:r>
                <a:r>
                  <a:rPr lang="zh-CN" altLang="en-US" sz="1350" kern="100" dirty="0">
                    <a:latin typeface="黑体" panose="02010609060101010101" pitchFamily="49" charset="-122"/>
                    <a:ea typeface="黑体" panose="02010609060101010101" pitchFamily="49" charset="-122"/>
                    <a:cs typeface="Times New Roman" panose="02020603050405020304" pitchFamily="18" charset="0"/>
                  </a:rPr>
                  <a:t>），</a:t>
                </a:r>
              </a:p>
              <a:p>
                <a:pPr algn="just">
                  <a:lnSpc>
                    <a:spcPct val="120000"/>
                  </a:lnSpc>
                </a:pPr>
                <a14:m>
                  <m:oMath xmlns:m="http://schemas.openxmlformats.org/officeDocument/2006/math">
                    <m:sSub>
                      <m:sSubPr>
                        <m:ctrlPr>
                          <a:rPr lang="zh-CN" altLang="zh-CN" sz="1350" i="1">
                            <a:solidFill>
                              <a:prstClr val="black"/>
                            </a:solidFill>
                            <a:latin typeface="Cambria Math" panose="02040503050406030204" pitchFamily="18" charset="0"/>
                          </a:rPr>
                        </m:ctrlPr>
                      </m:sSubPr>
                      <m:e>
                        <m:r>
                          <a:rPr lang="en-US" altLang="zh-CN" sz="1350" i="1">
                            <a:solidFill>
                              <a:prstClr val="black"/>
                            </a:solidFill>
                            <a:latin typeface="Cambria Math" panose="02040503050406030204" pitchFamily="18" charset="0"/>
                          </a:rPr>
                          <m:t>𝐿</m:t>
                        </m:r>
                      </m:e>
                      <m:sub>
                        <m:r>
                          <a:rPr lang="en-US" altLang="zh-CN" sz="1350" i="1">
                            <a:solidFill>
                              <a:prstClr val="black"/>
                            </a:solidFill>
                            <a:latin typeface="Cambria Math" panose="02040503050406030204" pitchFamily="18" charset="0"/>
                          </a:rPr>
                          <m:t>𝑘</m:t>
                        </m:r>
                      </m:sub>
                    </m:sSub>
                  </m:oMath>
                </a14:m>
                <a:r>
                  <a:rPr lang="zh-CN" altLang="en-US" sz="1350" kern="100" dirty="0">
                    <a:latin typeface="黑体" panose="02010609060101010101" pitchFamily="49" charset="-122"/>
                    <a:ea typeface="黑体" panose="02010609060101010101" pitchFamily="49" charset="-122"/>
                    <a:cs typeface="Times New Roman" panose="02020603050405020304" pitchFamily="18" charset="0"/>
                  </a:rPr>
                  <a:t>表示第</a:t>
                </a:r>
                <a:r>
                  <a:rPr lang="en-US" altLang="zh-CN" sz="1350" kern="100" dirty="0">
                    <a:latin typeface="黑体" panose="02010609060101010101" pitchFamily="49" charset="-122"/>
                    <a:ea typeface="黑体" panose="02010609060101010101" pitchFamily="49" charset="-122"/>
                    <a:cs typeface="Times New Roman" panose="02020603050405020304" pitchFamily="18" charset="0"/>
                  </a:rPr>
                  <a:t>k</a:t>
                </a:r>
                <a:r>
                  <a:rPr lang="zh-CN" altLang="en-US" sz="1350" kern="100" dirty="0">
                    <a:latin typeface="黑体" panose="02010609060101010101" pitchFamily="49" charset="-122"/>
                    <a:ea typeface="黑体" panose="02010609060101010101" pitchFamily="49" charset="-122"/>
                    <a:cs typeface="Times New Roman" panose="02020603050405020304" pitchFamily="18" charset="0"/>
                  </a:rPr>
                  <a:t>只蚂蚁在本次周游中所走过的</a:t>
                </a:r>
                <a:r>
                  <a:rPr lang="zh-CN" altLang="en-US" sz="1350" b="1"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路径的长度和</a:t>
                </a:r>
                <a:r>
                  <a:rPr lang="zh-CN" altLang="en-US" sz="1350" kern="100" dirty="0">
                    <a:latin typeface="黑体" panose="02010609060101010101" pitchFamily="49" charset="-122"/>
                    <a:ea typeface="黑体" panose="02010609060101010101" pitchFamily="49" charset="-122"/>
                    <a:cs typeface="Times New Roman" panose="02020603050405020304" pitchFamily="18" charset="0"/>
                  </a:rPr>
                  <a:t>。</a:t>
                </a:r>
              </a:p>
            </p:txBody>
          </p:sp>
        </mc:Choice>
        <mc:Fallback xmlns="">
          <p:sp>
            <p:nvSpPr>
              <p:cNvPr id="15" name="矩形 14"/>
              <p:cNvSpPr>
                <a:spLocks noRot="1" noChangeAspect="1" noMove="1" noResize="1" noEditPoints="1" noAdjustHandles="1" noChangeArrowheads="1" noChangeShapeType="1" noTextEdit="1"/>
              </p:cNvSpPr>
              <p:nvPr/>
            </p:nvSpPr>
            <p:spPr>
              <a:xfrm>
                <a:off x="371143" y="2994862"/>
                <a:ext cx="6048707" cy="1905778"/>
              </a:xfrm>
              <a:prstGeom prst="rect">
                <a:avLst/>
              </a:prstGeom>
              <a:blipFill rotWithShape="0">
                <a:blip r:embed="rId6"/>
                <a:stretch>
                  <a:fillRect l="-302" r="-202" b="-319"/>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806832086"/>
      </p:ext>
    </p:extLst>
  </p:cSld>
  <p:clrMapOvr>
    <a:masterClrMapping/>
  </p:clrMapOvr>
  <p:transition spd="slow" advTm="3032">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84498" y="65586"/>
            <a:ext cx="2474334" cy="563103"/>
            <a:chOff x="379330" y="87448"/>
            <a:chExt cx="3299112" cy="750804"/>
          </a:xfrm>
        </p:grpSpPr>
        <p:sp>
          <p:nvSpPr>
            <p:cNvPr id="5" name="椭圆 4"/>
            <p:cNvSpPr/>
            <p:nvPr/>
          </p:nvSpPr>
          <p:spPr>
            <a:xfrm>
              <a:off x="379330" y="9351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椭圆 5"/>
            <p:cNvSpPr/>
            <p:nvPr/>
          </p:nvSpPr>
          <p:spPr>
            <a:xfrm>
              <a:off x="89603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椭圆 6"/>
            <p:cNvSpPr/>
            <p:nvPr/>
          </p:nvSpPr>
          <p:spPr>
            <a:xfrm>
              <a:off x="140744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椭圆 7"/>
            <p:cNvSpPr/>
            <p:nvPr/>
          </p:nvSpPr>
          <p:spPr>
            <a:xfrm>
              <a:off x="191885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p:nvPr/>
          </p:nvSpPr>
          <p:spPr>
            <a:xfrm>
              <a:off x="243026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nvSpPr>
          <p:spPr>
            <a:xfrm>
              <a:off x="2933700" y="8890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1" name="文本框 10"/>
          <p:cNvSpPr txBox="1"/>
          <p:nvPr/>
        </p:nvSpPr>
        <p:spPr>
          <a:xfrm>
            <a:off x="335123" y="106962"/>
            <a:ext cx="4562475"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b="1" dirty="0">
                <a:latin typeface="黑体" panose="02010609060101010101" pitchFamily="49" charset="-122"/>
                <a:ea typeface="黑体" panose="02010609060101010101" pitchFamily="49" charset="-122"/>
              </a:rPr>
              <a:t>TSP</a:t>
            </a:r>
            <a:r>
              <a:rPr lang="zh-CN" altLang="en-US" sz="2400" b="1" dirty="0">
                <a:latin typeface="黑体" panose="02010609060101010101" pitchFamily="49" charset="-122"/>
                <a:ea typeface="黑体" panose="02010609060101010101" pitchFamily="49" charset="-122"/>
              </a:rPr>
              <a:t>算例分析</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122" y="1095232"/>
            <a:ext cx="2003864" cy="1657493"/>
          </a:xfrm>
          <a:prstGeom prst="rect">
            <a:avLst/>
          </a:prstGeom>
        </p:spPr>
      </p:pic>
      <p:sp>
        <p:nvSpPr>
          <p:cNvPr id="4" name="圆角矩形 3"/>
          <p:cNvSpPr/>
          <p:nvPr/>
        </p:nvSpPr>
        <p:spPr>
          <a:xfrm>
            <a:off x="2540340" y="955114"/>
            <a:ext cx="4057012" cy="190466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b="1" dirty="0">
                <a:solidFill>
                  <a:schemeClr val="tx1"/>
                </a:solidFill>
                <a:latin typeface="黑体" panose="02010609060101010101" pitchFamily="49" charset="-122"/>
                <a:ea typeface="黑体" panose="02010609060101010101" pitchFamily="49" charset="-122"/>
              </a:rPr>
              <a:t>第四步：输出结果</a:t>
            </a:r>
            <a:endParaRPr lang="en-US" altLang="zh-CN" sz="1400" b="1"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1400" dirty="0">
                <a:solidFill>
                  <a:schemeClr val="tx1"/>
                </a:solidFill>
                <a:latin typeface="黑体" panose="02010609060101010101" pitchFamily="49" charset="-122"/>
                <a:ea typeface="黑体" panose="02010609060101010101" pitchFamily="49" charset="-122"/>
              </a:rPr>
              <a:t>若迭代次数小于预定的迭代次数且无退化行为（找到的都是相同的解）则转步骤二，否则，输出目前的最优解。</a:t>
            </a:r>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66872" y="3004425"/>
            <a:ext cx="1648211" cy="1662825"/>
          </a:xfrm>
          <a:prstGeom prst="rect">
            <a:avLst/>
          </a:prstGeom>
        </p:spPr>
      </p:pic>
      <mc:AlternateContent xmlns:mc="http://schemas.openxmlformats.org/markup-compatibility/2006" xmlns:a14="http://schemas.microsoft.com/office/drawing/2010/main">
        <mc:Choice Requires="a14">
          <p:sp>
            <p:nvSpPr>
              <p:cNvPr id="15" name="圆角矩形标注 14"/>
              <p:cNvSpPr/>
              <p:nvPr/>
            </p:nvSpPr>
            <p:spPr>
              <a:xfrm>
                <a:off x="2338986" y="3105150"/>
                <a:ext cx="1842489" cy="1770281"/>
              </a:xfrm>
              <a:prstGeom prst="wedgeRoundRectCallout">
                <a:avLst>
                  <a:gd name="adj1" fmla="val 78074"/>
                  <a:gd name="adj2" fmla="val 13482"/>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350" kern="100" dirty="0">
                    <a:solidFill>
                      <a:schemeClr val="tx1"/>
                    </a:solidFill>
                    <a:latin typeface="黑体" panose="02010609060101010101" pitchFamily="49" charset="-122"/>
                    <a:ea typeface="黑体" panose="02010609060101010101" pitchFamily="49" charset="-122"/>
                  </a:rPr>
                  <a:t>m=31</a:t>
                </a:r>
                <a:r>
                  <a:rPr lang="zh-CN" altLang="zh-CN" sz="1350" kern="100" dirty="0">
                    <a:solidFill>
                      <a:schemeClr val="tx1"/>
                    </a:solidFill>
                    <a:latin typeface="黑体" panose="02010609060101010101" pitchFamily="49" charset="-122"/>
                    <a:ea typeface="黑体" panose="02010609060101010101" pitchFamily="49" charset="-122"/>
                  </a:rPr>
                  <a:t> </a:t>
                </a:r>
                <a:endParaRPr lang="en-US" altLang="zh-CN" sz="1350" kern="100" dirty="0">
                  <a:solidFill>
                    <a:schemeClr val="tx1"/>
                  </a:solidFill>
                  <a:latin typeface="黑体" panose="02010609060101010101" pitchFamily="49" charset="-122"/>
                  <a:ea typeface="黑体" panose="02010609060101010101" pitchFamily="49" charset="-122"/>
                </a:endParaRPr>
              </a:p>
              <a:p>
                <a:pPr algn="just"/>
                <a14:m>
                  <m:oMath xmlns:m="http://schemas.openxmlformats.org/officeDocument/2006/math">
                    <m:r>
                      <a:rPr lang="zh-CN" altLang="en-US" sz="1350" i="1" kern="100" dirty="0">
                        <a:solidFill>
                          <a:schemeClr val="tx1"/>
                        </a:solidFill>
                        <a:latin typeface="Cambria Math" panose="02040503050406030204" pitchFamily="18" charset="0"/>
                        <a:ea typeface="黑体" panose="02010609060101010101" pitchFamily="49" charset="-122"/>
                      </a:rPr>
                      <m:t>𝛼</m:t>
                    </m:r>
                  </m:oMath>
                </a14:m>
                <a:r>
                  <a:rPr lang="en-US" altLang="zh-CN" sz="1350" kern="100" dirty="0">
                    <a:solidFill>
                      <a:schemeClr val="tx1"/>
                    </a:solidFill>
                    <a:latin typeface="黑体" panose="02010609060101010101" pitchFamily="49" charset="-122"/>
                    <a:ea typeface="黑体" panose="02010609060101010101" pitchFamily="49" charset="-122"/>
                  </a:rPr>
                  <a:t>=1</a:t>
                </a:r>
                <a:endParaRPr lang="zh-CN" altLang="zh-CN" sz="1350" kern="100" dirty="0">
                  <a:solidFill>
                    <a:schemeClr val="tx1"/>
                  </a:solidFill>
                  <a:latin typeface="黑体" panose="02010609060101010101" pitchFamily="49" charset="-122"/>
                  <a:ea typeface="黑体" panose="02010609060101010101" pitchFamily="49" charset="-122"/>
                </a:endParaRPr>
              </a:p>
              <a:p>
                <a:pPr algn="just"/>
                <a14:m>
                  <m:oMath xmlns:m="http://schemas.openxmlformats.org/officeDocument/2006/math">
                    <m:r>
                      <a:rPr lang="zh-CN" altLang="en-US" sz="1350" i="1" kern="100" dirty="0">
                        <a:solidFill>
                          <a:schemeClr val="tx1"/>
                        </a:solidFill>
                        <a:latin typeface="Cambria Math" panose="02040503050406030204" pitchFamily="18" charset="0"/>
                        <a:ea typeface="黑体" panose="02010609060101010101" pitchFamily="49" charset="-122"/>
                      </a:rPr>
                      <m:t>𝛽</m:t>
                    </m:r>
                  </m:oMath>
                </a14:m>
                <a:r>
                  <a:rPr lang="en-US" altLang="zh-CN" sz="1350" kern="100" dirty="0">
                    <a:solidFill>
                      <a:schemeClr val="tx1"/>
                    </a:solidFill>
                    <a:latin typeface="黑体" panose="02010609060101010101" pitchFamily="49" charset="-122"/>
                    <a:ea typeface="黑体" panose="02010609060101010101" pitchFamily="49" charset="-122"/>
                  </a:rPr>
                  <a:t>=5</a:t>
                </a:r>
              </a:p>
              <a:p>
                <a:pPr algn="just"/>
                <a14:m>
                  <m:oMath xmlns:m="http://schemas.openxmlformats.org/officeDocument/2006/math">
                    <m:r>
                      <a:rPr lang="zh-CN" altLang="en-US" sz="1350" i="1" kern="100" dirty="0">
                        <a:solidFill>
                          <a:schemeClr val="tx1"/>
                        </a:solidFill>
                        <a:latin typeface="Cambria Math" panose="02040503050406030204" pitchFamily="18" charset="0"/>
                        <a:ea typeface="黑体" panose="02010609060101010101" pitchFamily="49" charset="-122"/>
                      </a:rPr>
                      <m:t>𝜌</m:t>
                    </m:r>
                  </m:oMath>
                </a14:m>
                <a:r>
                  <a:rPr lang="en-US" altLang="zh-CN" sz="1350" kern="100" dirty="0">
                    <a:solidFill>
                      <a:schemeClr val="tx1"/>
                    </a:solidFill>
                    <a:latin typeface="黑体" panose="02010609060101010101" pitchFamily="49" charset="-122"/>
                    <a:ea typeface="黑体" panose="02010609060101010101" pitchFamily="49" charset="-122"/>
                  </a:rPr>
                  <a:t>=0.5</a:t>
                </a:r>
              </a:p>
              <a:p>
                <a:pPr algn="just"/>
                <a:r>
                  <a:rPr lang="en-US" altLang="zh-CN" sz="1350" kern="100" dirty="0" err="1">
                    <a:solidFill>
                      <a:schemeClr val="tx1"/>
                    </a:solidFill>
                    <a:latin typeface="黑体" panose="02010609060101010101" pitchFamily="49" charset="-122"/>
                    <a:ea typeface="黑体" panose="02010609060101010101" pitchFamily="49" charset="-122"/>
                  </a:rPr>
                  <a:t>NC_max</a:t>
                </a:r>
                <a:r>
                  <a:rPr lang="en-US" altLang="zh-CN" sz="1350" kern="100" dirty="0">
                    <a:solidFill>
                      <a:schemeClr val="tx1"/>
                    </a:solidFill>
                    <a:latin typeface="黑体" panose="02010609060101010101" pitchFamily="49" charset="-122"/>
                    <a:ea typeface="黑体" panose="02010609060101010101" pitchFamily="49" charset="-122"/>
                  </a:rPr>
                  <a:t>=200</a:t>
                </a:r>
              </a:p>
              <a:p>
                <a:pPr algn="just"/>
                <a:r>
                  <a:rPr lang="en-US" altLang="zh-CN" sz="1350" kern="100" dirty="0">
                    <a:solidFill>
                      <a:schemeClr val="tx1"/>
                    </a:solidFill>
                    <a:latin typeface="黑体" panose="02010609060101010101" pitchFamily="49" charset="-122"/>
                    <a:ea typeface="黑体" panose="02010609060101010101" pitchFamily="49" charset="-122"/>
                  </a:rPr>
                  <a:t>Q=100</a:t>
                </a:r>
              </a:p>
              <a:p>
                <a:pPr algn="just"/>
                <a:r>
                  <a:rPr lang="zh-CN" altLang="en-US" sz="1350" kern="100" dirty="0">
                    <a:solidFill>
                      <a:schemeClr val="tx1"/>
                    </a:solidFill>
                    <a:latin typeface="黑体" panose="02010609060101010101" pitchFamily="49" charset="-122"/>
                    <a:ea typeface="黑体" panose="02010609060101010101" pitchFamily="49" charset="-122"/>
                  </a:rPr>
                  <a:t>城市的数目为</a:t>
                </a:r>
                <a:r>
                  <a:rPr lang="en-US" altLang="zh-CN" sz="1350" kern="100" dirty="0">
                    <a:solidFill>
                      <a:schemeClr val="tx1"/>
                    </a:solidFill>
                    <a:latin typeface="黑体" panose="02010609060101010101" pitchFamily="49" charset="-122"/>
                    <a:ea typeface="黑体" panose="02010609060101010101" pitchFamily="49" charset="-122"/>
                  </a:rPr>
                  <a:t>31</a:t>
                </a:r>
                <a:r>
                  <a:rPr lang="zh-CN" altLang="en-US" sz="1350" kern="100" dirty="0">
                    <a:solidFill>
                      <a:schemeClr val="tx1"/>
                    </a:solidFill>
                    <a:latin typeface="黑体" panose="02010609060101010101" pitchFamily="49" charset="-122"/>
                    <a:ea typeface="黑体" panose="02010609060101010101" pitchFamily="49" charset="-122"/>
                  </a:rPr>
                  <a:t>个</a:t>
                </a:r>
                <a:endParaRPr lang="zh-CN" altLang="zh-CN" sz="1350" kern="100" dirty="0">
                  <a:solidFill>
                    <a:schemeClr val="tx1"/>
                  </a:solidFill>
                  <a:latin typeface="黑体" panose="02010609060101010101" pitchFamily="49" charset="-122"/>
                  <a:ea typeface="黑体" panose="02010609060101010101" pitchFamily="49" charset="-122"/>
                </a:endParaRPr>
              </a:p>
            </p:txBody>
          </p:sp>
        </mc:Choice>
        <mc:Fallback xmlns="">
          <p:sp>
            <p:nvSpPr>
              <p:cNvPr id="15" name="圆角矩形标注 14"/>
              <p:cNvSpPr>
                <a:spLocks noRot="1" noChangeAspect="1" noMove="1" noResize="1" noEditPoints="1" noAdjustHandles="1" noChangeArrowheads="1" noChangeShapeType="1" noTextEdit="1"/>
              </p:cNvSpPr>
              <p:nvPr/>
            </p:nvSpPr>
            <p:spPr>
              <a:xfrm>
                <a:off x="3118648" y="4140199"/>
                <a:ext cx="2456652" cy="2360375"/>
              </a:xfrm>
              <a:prstGeom prst="wedgeRoundRectCallout">
                <a:avLst>
                  <a:gd name="adj1" fmla="val 78074"/>
                  <a:gd name="adj2" fmla="val 13482"/>
                  <a:gd name="adj3" fmla="val 16667"/>
                </a:avLst>
              </a:prstGeom>
              <a:blipFill rotWithShape="0">
                <a:blip r:embed="rId7"/>
                <a:stretch>
                  <a:fillRect/>
                </a:stretch>
              </a:blipFill>
              <a:ln>
                <a:noFill/>
              </a:ln>
            </p:spPr>
            <p:txBody>
              <a:bodyPr/>
              <a:lstStyle/>
              <a:p>
                <a:r>
                  <a:rPr lang="zh-CN" altLang="en-US">
                    <a:noFill/>
                  </a:rPr>
                  <a:t> </a:t>
                </a:r>
              </a:p>
            </p:txBody>
          </p:sp>
        </mc:Fallback>
      </mc:AlternateContent>
      <p:graphicFrame>
        <p:nvGraphicFramePr>
          <p:cNvPr id="17" name="表格 16"/>
          <p:cNvGraphicFramePr>
            <a:graphicFrameLocks noGrp="1"/>
          </p:cNvGraphicFramePr>
          <p:nvPr>
            <p:extLst/>
          </p:nvPr>
        </p:nvGraphicFramePr>
        <p:xfrm>
          <a:off x="534218" y="3151479"/>
          <a:ext cx="1392736" cy="1677622"/>
        </p:xfrm>
        <a:graphic>
          <a:graphicData uri="http://schemas.openxmlformats.org/drawingml/2006/table">
            <a:tbl>
              <a:tblPr firstRow="1" bandRow="1">
                <a:tableStyleId>{5C22544A-7EE6-4342-B048-85BDC9FD1C3A}</a:tableStyleId>
              </a:tblPr>
              <a:tblGrid>
                <a:gridCol w="696368"/>
                <a:gridCol w="696368"/>
              </a:tblGrid>
              <a:tr h="838811">
                <a:tc>
                  <a:txBody>
                    <a:bodyPr/>
                    <a:lstStyle/>
                    <a:p>
                      <a:pPr algn="ctr"/>
                      <a:r>
                        <a:rPr lang="zh-CN" altLang="en-US" sz="3600" b="1" dirty="0" smtClean="0">
                          <a:solidFill>
                            <a:schemeClr val="tx1"/>
                          </a:solidFill>
                          <a:latin typeface="黑体" panose="02010609060101010101" pitchFamily="49" charset="-122"/>
                          <a:ea typeface="黑体" panose="02010609060101010101" pitchFamily="49" charset="-122"/>
                        </a:rPr>
                        <a:t>参</a:t>
                      </a:r>
                      <a:endParaRPr lang="zh-CN" altLang="en-US" sz="3600" b="1" dirty="0">
                        <a:solidFill>
                          <a:schemeClr val="tx1"/>
                        </a:solidFill>
                        <a:latin typeface="黑体" panose="02010609060101010101" pitchFamily="49" charset="-122"/>
                        <a:ea typeface="黑体" panose="02010609060101010101" pitchFamily="49" charset="-122"/>
                      </a:endParaRPr>
                    </a:p>
                  </a:txBody>
                  <a:tcPr marL="68580" marR="68580" marT="34290" marB="34290"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4"/>
                    </a:solidFill>
                  </a:tcPr>
                </a:tc>
                <a:tc>
                  <a:txBody>
                    <a:bodyPr/>
                    <a:lstStyle/>
                    <a:p>
                      <a:pPr algn="ctr"/>
                      <a:r>
                        <a:rPr lang="zh-CN" altLang="en-US" sz="3600" b="1" dirty="0" smtClean="0">
                          <a:solidFill>
                            <a:schemeClr val="tx1"/>
                          </a:solidFill>
                          <a:latin typeface="黑体" panose="02010609060101010101" pitchFamily="49" charset="-122"/>
                          <a:ea typeface="黑体" panose="02010609060101010101" pitchFamily="49" charset="-122"/>
                        </a:rPr>
                        <a:t>数</a:t>
                      </a:r>
                      <a:endParaRPr lang="zh-CN" altLang="en-US" sz="3600" b="1" dirty="0">
                        <a:solidFill>
                          <a:schemeClr val="tx1"/>
                        </a:solidFill>
                        <a:latin typeface="黑体" panose="02010609060101010101" pitchFamily="49" charset="-122"/>
                        <a:ea typeface="黑体" panose="02010609060101010101" pitchFamily="49" charset="-122"/>
                      </a:endParaRPr>
                    </a:p>
                  </a:txBody>
                  <a:tcPr marL="68580" marR="68580" marT="34290" marB="34290"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accent4"/>
                    </a:solidFill>
                  </a:tcPr>
                </a:tc>
              </a:tr>
              <a:tr h="838811">
                <a:tc>
                  <a:txBody>
                    <a:bodyPr/>
                    <a:lstStyle/>
                    <a:p>
                      <a:pPr algn="ctr"/>
                      <a:r>
                        <a:rPr lang="zh-CN" altLang="en-US" sz="3600" b="1" dirty="0" smtClean="0">
                          <a:solidFill>
                            <a:schemeClr val="tx1"/>
                          </a:solidFill>
                          <a:latin typeface="黑体" panose="02010609060101010101" pitchFamily="49" charset="-122"/>
                          <a:ea typeface="黑体" panose="02010609060101010101" pitchFamily="49" charset="-122"/>
                        </a:rPr>
                        <a:t>选</a:t>
                      </a:r>
                      <a:endParaRPr lang="zh-CN" altLang="en-US" sz="3600" b="1" dirty="0">
                        <a:solidFill>
                          <a:schemeClr val="tx1"/>
                        </a:solidFill>
                        <a:latin typeface="黑体" panose="02010609060101010101" pitchFamily="49" charset="-122"/>
                        <a:ea typeface="黑体" panose="02010609060101010101" pitchFamily="49" charset="-122"/>
                      </a:endParaRPr>
                    </a:p>
                  </a:txBody>
                  <a:tcPr marL="68580" marR="68580" marT="34290" marB="3429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gn="ctr"/>
                      <a:r>
                        <a:rPr lang="zh-CN" altLang="en-US" sz="3600" b="1" dirty="0" smtClean="0">
                          <a:solidFill>
                            <a:schemeClr val="tx1"/>
                          </a:solidFill>
                          <a:latin typeface="黑体" panose="02010609060101010101" pitchFamily="49" charset="-122"/>
                          <a:ea typeface="黑体" panose="02010609060101010101" pitchFamily="49" charset="-122"/>
                        </a:rPr>
                        <a:t>取</a:t>
                      </a:r>
                      <a:endParaRPr lang="zh-CN" altLang="en-US" sz="3600" b="1" dirty="0">
                        <a:solidFill>
                          <a:schemeClr val="tx1"/>
                        </a:solidFill>
                        <a:latin typeface="黑体" panose="02010609060101010101" pitchFamily="49" charset="-122"/>
                        <a:ea typeface="黑体" panose="02010609060101010101" pitchFamily="49" charset="-122"/>
                      </a:endParaRPr>
                    </a:p>
                  </a:txBody>
                  <a:tcPr marL="68580" marR="68580" marT="34290" marB="3429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r>
            </a:tbl>
          </a:graphicData>
        </a:graphic>
      </p:graphicFrame>
    </p:spTree>
    <p:custDataLst>
      <p:tags r:id="rId1"/>
    </p:custDataLst>
    <p:extLst>
      <p:ext uri="{BB962C8B-B14F-4D97-AF65-F5344CB8AC3E}">
        <p14:creationId xmlns:p14="http://schemas.microsoft.com/office/powerpoint/2010/main" val="382046399"/>
      </p:ext>
    </p:extLst>
  </p:cSld>
  <p:clrMapOvr>
    <a:masterClrMapping/>
  </p:clrMapOvr>
  <p:transition spd="slow" advTm="4557">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1+#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2"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2"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1+#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84498" y="65586"/>
            <a:ext cx="2474334" cy="563103"/>
            <a:chOff x="379330" y="87448"/>
            <a:chExt cx="3299112" cy="750804"/>
          </a:xfrm>
        </p:grpSpPr>
        <p:sp>
          <p:nvSpPr>
            <p:cNvPr id="5" name="椭圆 4"/>
            <p:cNvSpPr/>
            <p:nvPr/>
          </p:nvSpPr>
          <p:spPr>
            <a:xfrm>
              <a:off x="379330" y="9351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椭圆 5"/>
            <p:cNvSpPr/>
            <p:nvPr/>
          </p:nvSpPr>
          <p:spPr>
            <a:xfrm>
              <a:off x="89603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椭圆 6"/>
            <p:cNvSpPr/>
            <p:nvPr/>
          </p:nvSpPr>
          <p:spPr>
            <a:xfrm>
              <a:off x="140744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椭圆 7"/>
            <p:cNvSpPr/>
            <p:nvPr/>
          </p:nvSpPr>
          <p:spPr>
            <a:xfrm>
              <a:off x="191885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p:nvPr/>
          </p:nvSpPr>
          <p:spPr>
            <a:xfrm>
              <a:off x="243026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nvSpPr>
          <p:spPr>
            <a:xfrm>
              <a:off x="2933700" y="8890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1" name="文本框 10"/>
          <p:cNvSpPr txBox="1"/>
          <p:nvPr/>
        </p:nvSpPr>
        <p:spPr>
          <a:xfrm>
            <a:off x="335123" y="106962"/>
            <a:ext cx="4562475"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b="1" dirty="0">
                <a:latin typeface="黑体" panose="02010609060101010101" pitchFamily="49" charset="-122"/>
                <a:ea typeface="黑体" panose="02010609060101010101" pitchFamily="49" charset="-122"/>
              </a:rPr>
              <a:t>TSP</a:t>
            </a:r>
            <a:r>
              <a:rPr lang="zh-CN" altLang="en-US" sz="2400" b="1" dirty="0">
                <a:latin typeface="黑体" panose="02010609060101010101" pitchFamily="49" charset="-122"/>
                <a:ea typeface="黑体" panose="02010609060101010101" pitchFamily="49" charset="-122"/>
              </a:rPr>
              <a:t>算例分析</a:t>
            </a:r>
          </a:p>
        </p:txBody>
      </p:sp>
      <p:sp>
        <p:nvSpPr>
          <p:cNvPr id="4" name="矩形 3"/>
          <p:cNvSpPr/>
          <p:nvPr/>
        </p:nvSpPr>
        <p:spPr>
          <a:xfrm>
            <a:off x="11769" y="634796"/>
            <a:ext cx="3098672" cy="4351191"/>
          </a:xfrm>
          <a:prstGeom prst="rect">
            <a:avLst/>
          </a:prstGeom>
        </p:spPr>
        <p:txBody>
          <a:bodyPr wrap="square">
            <a:spAutoFit/>
          </a:bodyPr>
          <a:lstStyle/>
          <a:p>
            <a:pPr algn="just"/>
            <a:r>
              <a:rPr lang="en-US" altLang="zh-CN" sz="675" kern="0" dirty="0">
                <a:solidFill>
                  <a:srgbClr val="228B22"/>
                </a:solidFill>
                <a:latin typeface="Courier New" panose="02070309020205020404" pitchFamily="49" charset="0"/>
              </a:rPr>
              <a:t>% </a:t>
            </a:r>
            <a:r>
              <a:rPr lang="zh-CN" altLang="zh-CN" sz="675" kern="0" dirty="0">
                <a:solidFill>
                  <a:srgbClr val="228B22"/>
                </a:solidFill>
                <a:latin typeface="Courier New" panose="02070309020205020404" pitchFamily="49" charset="0"/>
                <a:cs typeface="Courier New" panose="02070309020205020404" pitchFamily="49" charset="0"/>
              </a:rPr>
              <a:t>第一步：变量初始化</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n=size(C,1);  </a:t>
            </a:r>
            <a:r>
              <a:rPr lang="en-US" altLang="zh-CN" sz="675" kern="0" dirty="0">
                <a:solidFill>
                  <a:srgbClr val="228B22"/>
                </a:solidFill>
                <a:latin typeface="Courier New" panose="02070309020205020404" pitchFamily="49" charset="0"/>
              </a:rPr>
              <a:t>%n</a:t>
            </a:r>
            <a:r>
              <a:rPr lang="zh-CN" altLang="zh-CN" sz="675" kern="0" dirty="0">
                <a:solidFill>
                  <a:srgbClr val="228B22"/>
                </a:solidFill>
                <a:latin typeface="Courier New" panose="02070309020205020404" pitchFamily="49" charset="0"/>
                <a:cs typeface="Courier New" panose="02070309020205020404" pitchFamily="49" charset="0"/>
              </a:rPr>
              <a:t>表示问题的规模（城市个数）</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D=</a:t>
            </a:r>
            <a:r>
              <a:rPr lang="en-US" altLang="zh-CN" sz="675" b="1" kern="100" dirty="0" err="1">
                <a:latin typeface="Times New Roman" panose="02020603050405020304" pitchFamily="18" charset="0"/>
              </a:rPr>
              <a:t>zeros</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n,n</a:t>
            </a:r>
            <a:r>
              <a:rPr lang="en-US" altLang="zh-CN" sz="675" b="1" kern="100" dirty="0">
                <a:latin typeface="Times New Roman" panose="02020603050405020304" pitchFamily="18" charset="0"/>
              </a:rPr>
              <a:t>); </a:t>
            </a:r>
            <a:r>
              <a:rPr lang="en-US" altLang="zh-CN" sz="675" kern="0" dirty="0">
                <a:solidFill>
                  <a:srgbClr val="228B22"/>
                </a:solidFill>
                <a:latin typeface="Courier New" panose="02070309020205020404" pitchFamily="49" charset="0"/>
              </a:rPr>
              <a:t>%D</a:t>
            </a:r>
            <a:r>
              <a:rPr lang="zh-CN" altLang="zh-CN" sz="675" kern="0" dirty="0">
                <a:solidFill>
                  <a:srgbClr val="228B22"/>
                </a:solidFill>
                <a:latin typeface="Courier New" panose="02070309020205020404" pitchFamily="49" charset="0"/>
                <a:cs typeface="Courier New" panose="02070309020205020404" pitchFamily="49" charset="0"/>
              </a:rPr>
              <a:t>表示完全图的赋权邻接矩阵</a:t>
            </a:r>
            <a:endParaRPr lang="zh-CN" altLang="zh-CN" sz="675" kern="100" dirty="0">
              <a:latin typeface="Times New Roman" panose="02020603050405020304" pitchFamily="18" charset="0"/>
            </a:endParaRPr>
          </a:p>
          <a:p>
            <a:pPr algn="just"/>
            <a:r>
              <a:rPr lang="en-US" altLang="zh-CN" sz="675" kern="0" dirty="0">
                <a:solidFill>
                  <a:srgbClr val="0000FF"/>
                </a:solidFill>
                <a:latin typeface="Courier New" panose="02070309020205020404" pitchFamily="49" charset="0"/>
              </a:rPr>
              <a:t>for</a:t>
            </a:r>
            <a:r>
              <a:rPr lang="en-US" altLang="zh-CN" sz="675" b="1" kern="100" dirty="0">
                <a:latin typeface="Times New Roman" panose="02020603050405020304" pitchFamily="18" charset="0"/>
              </a:rPr>
              <a:t> </a:t>
            </a:r>
            <a:r>
              <a:rPr lang="en-US" altLang="zh-CN" sz="675" b="1" kern="100" dirty="0" err="1">
                <a:latin typeface="Times New Roman" panose="02020603050405020304" pitchFamily="18" charset="0"/>
              </a:rPr>
              <a:t>i</a:t>
            </a:r>
            <a:r>
              <a:rPr lang="en-US" altLang="zh-CN" sz="675" b="1" kern="100" dirty="0">
                <a:latin typeface="Times New Roman" panose="02020603050405020304" pitchFamily="18" charset="0"/>
              </a:rPr>
              <a:t>=1:n</a:t>
            </a:r>
            <a:endParaRPr lang="zh-CN" altLang="zh-CN" sz="675" kern="100" dirty="0">
              <a:latin typeface="Times New Roman" panose="02020603050405020304" pitchFamily="18" charset="0"/>
            </a:endParaRPr>
          </a:p>
          <a:p>
            <a:pPr algn="just"/>
            <a:r>
              <a:rPr lang="en-US" altLang="zh-CN" sz="675" kern="0" dirty="0">
                <a:solidFill>
                  <a:srgbClr val="0000FF"/>
                </a:solidFill>
                <a:latin typeface="Courier New" panose="02070309020205020404" pitchFamily="49" charset="0"/>
              </a:rPr>
              <a:t>for</a:t>
            </a:r>
            <a:r>
              <a:rPr lang="en-US" altLang="zh-CN" sz="675" b="1" kern="100" dirty="0">
                <a:latin typeface="Times New Roman" panose="02020603050405020304" pitchFamily="18" charset="0"/>
              </a:rPr>
              <a:t> j=1:n</a:t>
            </a:r>
            <a:endParaRPr lang="zh-CN" altLang="zh-CN" sz="675" kern="100" dirty="0">
              <a:latin typeface="Times New Roman" panose="02020603050405020304" pitchFamily="18" charset="0"/>
            </a:endParaRPr>
          </a:p>
          <a:p>
            <a:pPr algn="just"/>
            <a:r>
              <a:rPr lang="en-US" altLang="zh-CN" sz="675" kern="0" dirty="0">
                <a:solidFill>
                  <a:srgbClr val="0000FF"/>
                </a:solidFill>
                <a:latin typeface="Courier New" panose="02070309020205020404" pitchFamily="49" charset="0"/>
              </a:rPr>
              <a:t>if </a:t>
            </a:r>
            <a:r>
              <a:rPr lang="en-US" altLang="zh-CN" sz="675" b="1" kern="100" dirty="0" err="1">
                <a:latin typeface="Times New Roman" panose="02020603050405020304" pitchFamily="18" charset="0"/>
              </a:rPr>
              <a:t>i</a:t>
            </a:r>
            <a:r>
              <a:rPr lang="en-US" altLang="zh-CN" sz="675" b="1" kern="100" dirty="0">
                <a:latin typeface="Times New Roman" panose="02020603050405020304" pitchFamily="18" charset="0"/>
              </a:rPr>
              <a:t>~=j</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D(</a:t>
            </a:r>
            <a:r>
              <a:rPr lang="en-US" altLang="zh-CN" sz="675" b="1" kern="100" dirty="0" err="1">
                <a:latin typeface="Times New Roman" panose="02020603050405020304" pitchFamily="18" charset="0"/>
              </a:rPr>
              <a:t>i,j</a:t>
            </a:r>
            <a:r>
              <a:rPr lang="en-US" altLang="zh-CN" sz="675" b="1" kern="100" dirty="0">
                <a:latin typeface="Times New Roman" panose="02020603050405020304" pitchFamily="18" charset="0"/>
              </a:rPr>
              <a:t>)=((C(i,1)-C(j,1))^2+(C(i,2)-C(j,2))^2)^0.5; </a:t>
            </a:r>
            <a:r>
              <a:rPr lang="en-US" altLang="zh-CN" sz="675" kern="0" dirty="0">
                <a:solidFill>
                  <a:srgbClr val="228B22"/>
                </a:solidFill>
                <a:latin typeface="Courier New" panose="02070309020205020404" pitchFamily="49" charset="0"/>
              </a:rPr>
              <a:t>%</a:t>
            </a:r>
            <a:r>
              <a:rPr lang="zh-CN" altLang="zh-CN" sz="675" kern="0" dirty="0">
                <a:solidFill>
                  <a:srgbClr val="228B22"/>
                </a:solidFill>
                <a:latin typeface="Courier New" panose="02070309020205020404" pitchFamily="49" charset="0"/>
                <a:cs typeface="Courier New" panose="02070309020205020404" pitchFamily="49" charset="0"/>
              </a:rPr>
              <a:t>点</a:t>
            </a:r>
            <a:r>
              <a:rPr lang="en-US" altLang="zh-CN" sz="675" kern="0" dirty="0" err="1">
                <a:solidFill>
                  <a:srgbClr val="228B22"/>
                </a:solidFill>
                <a:latin typeface="Courier New" panose="02070309020205020404" pitchFamily="49" charset="0"/>
              </a:rPr>
              <a:t>i,j</a:t>
            </a:r>
            <a:r>
              <a:rPr lang="zh-CN" altLang="zh-CN" sz="675" kern="0" dirty="0">
                <a:solidFill>
                  <a:srgbClr val="228B22"/>
                </a:solidFill>
                <a:latin typeface="Courier New" panose="02070309020205020404" pitchFamily="49" charset="0"/>
                <a:cs typeface="Courier New" panose="02070309020205020404" pitchFamily="49" charset="0"/>
              </a:rPr>
              <a:t>之间的距离</a:t>
            </a:r>
            <a:endParaRPr lang="zh-CN" altLang="zh-CN" sz="675" kern="100" dirty="0">
              <a:latin typeface="Times New Roman" panose="02020603050405020304" pitchFamily="18" charset="0"/>
            </a:endParaRPr>
          </a:p>
          <a:p>
            <a:pPr algn="just"/>
            <a:r>
              <a:rPr lang="en-US" altLang="zh-CN" sz="675" kern="0" dirty="0">
                <a:solidFill>
                  <a:srgbClr val="0000FF"/>
                </a:solidFill>
                <a:latin typeface="Courier New" panose="02070309020205020404" pitchFamily="49" charset="0"/>
              </a:rPr>
              <a:t>else</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D(</a:t>
            </a:r>
            <a:r>
              <a:rPr lang="en-US" altLang="zh-CN" sz="675" b="1" kern="100" dirty="0" err="1">
                <a:latin typeface="Times New Roman" panose="02020603050405020304" pitchFamily="18" charset="0"/>
              </a:rPr>
              <a:t>i,j</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eps</a:t>
            </a:r>
            <a:r>
              <a:rPr lang="en-US" altLang="zh-CN" sz="675" b="1" kern="100" dirty="0">
                <a:latin typeface="Times New Roman" panose="02020603050405020304" pitchFamily="18" charset="0"/>
              </a:rPr>
              <a:t>;</a:t>
            </a:r>
            <a:endParaRPr lang="zh-CN" altLang="zh-CN" sz="675" kern="100" dirty="0">
              <a:latin typeface="Times New Roman" panose="02020603050405020304" pitchFamily="18" charset="0"/>
            </a:endParaRPr>
          </a:p>
          <a:p>
            <a:pPr algn="just"/>
            <a:r>
              <a:rPr lang="en-US" altLang="zh-CN" sz="675" kern="0" dirty="0">
                <a:solidFill>
                  <a:srgbClr val="0000FF"/>
                </a:solidFill>
                <a:latin typeface="Courier New" panose="02070309020205020404" pitchFamily="49" charset="0"/>
              </a:rPr>
              <a:t>end</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D(</a:t>
            </a:r>
            <a:r>
              <a:rPr lang="en-US" altLang="zh-CN" sz="675" b="1" kern="100" dirty="0" err="1">
                <a:latin typeface="Times New Roman" panose="02020603050405020304" pitchFamily="18" charset="0"/>
              </a:rPr>
              <a:t>j,i</a:t>
            </a:r>
            <a:r>
              <a:rPr lang="en-US" altLang="zh-CN" sz="675" b="1" kern="100" dirty="0">
                <a:latin typeface="Times New Roman" panose="02020603050405020304" pitchFamily="18" charset="0"/>
              </a:rPr>
              <a:t>)=D(</a:t>
            </a:r>
            <a:r>
              <a:rPr lang="en-US" altLang="zh-CN" sz="675" b="1" kern="100" dirty="0" err="1">
                <a:latin typeface="Times New Roman" panose="02020603050405020304" pitchFamily="18" charset="0"/>
              </a:rPr>
              <a:t>i,j</a:t>
            </a:r>
            <a:r>
              <a:rPr lang="en-US" altLang="zh-CN" sz="675" b="1" kern="100" dirty="0">
                <a:latin typeface="Times New Roman" panose="02020603050405020304" pitchFamily="18" charset="0"/>
              </a:rPr>
              <a:t>);</a:t>
            </a:r>
            <a:endParaRPr lang="zh-CN" altLang="zh-CN" sz="675" kern="100" dirty="0">
              <a:latin typeface="Times New Roman" panose="02020603050405020304" pitchFamily="18" charset="0"/>
            </a:endParaRPr>
          </a:p>
          <a:p>
            <a:pPr algn="just"/>
            <a:r>
              <a:rPr lang="en-US" altLang="zh-CN" sz="675" kern="0" dirty="0">
                <a:solidFill>
                  <a:srgbClr val="0000FF"/>
                </a:solidFill>
                <a:latin typeface="Courier New" panose="02070309020205020404" pitchFamily="49" charset="0"/>
              </a:rPr>
              <a:t>end</a:t>
            </a:r>
            <a:endParaRPr lang="zh-CN" altLang="zh-CN" sz="675" kern="100" dirty="0">
              <a:latin typeface="Times New Roman" panose="02020603050405020304" pitchFamily="18" charset="0"/>
            </a:endParaRPr>
          </a:p>
          <a:p>
            <a:pPr algn="just"/>
            <a:r>
              <a:rPr lang="en-US" altLang="zh-CN" sz="675" kern="0" dirty="0">
                <a:solidFill>
                  <a:srgbClr val="0000FF"/>
                </a:solidFill>
                <a:latin typeface="Courier New" panose="02070309020205020404" pitchFamily="49" charset="0"/>
              </a:rPr>
              <a:t>end</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Eta=1./D;               </a:t>
            </a:r>
            <a:r>
              <a:rPr lang="en-US" altLang="zh-CN" sz="675" kern="0" dirty="0">
                <a:solidFill>
                  <a:srgbClr val="228B22"/>
                </a:solidFill>
                <a:latin typeface="Courier New" panose="02070309020205020404" pitchFamily="49" charset="0"/>
              </a:rPr>
              <a:t>%Eta</a:t>
            </a:r>
            <a:r>
              <a:rPr lang="zh-CN" altLang="zh-CN" sz="675" kern="0" dirty="0">
                <a:solidFill>
                  <a:srgbClr val="228B22"/>
                </a:solidFill>
                <a:latin typeface="Courier New" panose="02070309020205020404" pitchFamily="49" charset="0"/>
                <a:cs typeface="Courier New" panose="02070309020205020404" pitchFamily="49" charset="0"/>
              </a:rPr>
              <a:t>为启发因子，这里设为距离的倒数</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Tau=ones(</a:t>
            </a:r>
            <a:r>
              <a:rPr lang="en-US" altLang="zh-CN" sz="675" b="1" kern="100" dirty="0" err="1">
                <a:latin typeface="Times New Roman" panose="02020603050405020304" pitchFamily="18" charset="0"/>
              </a:rPr>
              <a:t>n,n</a:t>
            </a:r>
            <a:r>
              <a:rPr lang="en-US" altLang="zh-CN" sz="675" b="1" kern="100" dirty="0">
                <a:latin typeface="Times New Roman" panose="02020603050405020304" pitchFamily="18" charset="0"/>
              </a:rPr>
              <a:t>);         </a:t>
            </a:r>
            <a:r>
              <a:rPr lang="en-US" altLang="zh-CN" sz="675" kern="0" dirty="0">
                <a:solidFill>
                  <a:srgbClr val="228B22"/>
                </a:solidFill>
                <a:latin typeface="Courier New" panose="02070309020205020404" pitchFamily="49" charset="0"/>
              </a:rPr>
              <a:t> %Tau</a:t>
            </a:r>
            <a:r>
              <a:rPr lang="zh-CN" altLang="zh-CN" sz="675" kern="0" dirty="0">
                <a:solidFill>
                  <a:srgbClr val="228B22"/>
                </a:solidFill>
                <a:latin typeface="Courier New" panose="02070309020205020404" pitchFamily="49" charset="0"/>
                <a:cs typeface="Courier New" panose="02070309020205020404" pitchFamily="49" charset="0"/>
              </a:rPr>
              <a:t>为信息素矩阵</a:t>
            </a:r>
            <a:endParaRPr lang="zh-CN" altLang="zh-CN" sz="675" kern="100" dirty="0">
              <a:latin typeface="Times New Roman" panose="02020603050405020304" pitchFamily="18" charset="0"/>
            </a:endParaRPr>
          </a:p>
          <a:p>
            <a:pPr algn="just"/>
            <a:r>
              <a:rPr lang="en-US" altLang="zh-CN" sz="675" b="1" kern="100" dirty="0" err="1">
                <a:latin typeface="Times New Roman" panose="02020603050405020304" pitchFamily="18" charset="0"/>
              </a:rPr>
              <a:t>Tabu</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zeros</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m,n</a:t>
            </a:r>
            <a:r>
              <a:rPr lang="en-US" altLang="zh-CN" sz="675" b="1" kern="100" dirty="0">
                <a:latin typeface="Times New Roman" panose="02020603050405020304" pitchFamily="18" charset="0"/>
              </a:rPr>
              <a:t>);       </a:t>
            </a:r>
            <a:r>
              <a:rPr lang="en-US" altLang="zh-CN" sz="675" kern="0" dirty="0">
                <a:solidFill>
                  <a:srgbClr val="228B22"/>
                </a:solidFill>
                <a:latin typeface="Courier New" panose="02070309020205020404" pitchFamily="49" charset="0"/>
              </a:rPr>
              <a:t> %</a:t>
            </a:r>
            <a:r>
              <a:rPr lang="zh-CN" altLang="zh-CN" sz="675" kern="0" dirty="0">
                <a:solidFill>
                  <a:srgbClr val="228B22"/>
                </a:solidFill>
                <a:latin typeface="Courier New" panose="02070309020205020404" pitchFamily="49" charset="0"/>
                <a:cs typeface="Courier New" panose="02070309020205020404" pitchFamily="49" charset="0"/>
              </a:rPr>
              <a:t>存储并记录路径的生成</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NC=1;                   </a:t>
            </a:r>
            <a:r>
              <a:rPr lang="en-US" altLang="zh-CN" sz="675" kern="0" dirty="0">
                <a:solidFill>
                  <a:srgbClr val="228B22"/>
                </a:solidFill>
                <a:latin typeface="Courier New" panose="02070309020205020404" pitchFamily="49" charset="0"/>
              </a:rPr>
              <a:t>%</a:t>
            </a:r>
            <a:r>
              <a:rPr lang="zh-CN" altLang="zh-CN" sz="675" kern="0" dirty="0">
                <a:solidFill>
                  <a:srgbClr val="228B22"/>
                </a:solidFill>
                <a:latin typeface="Courier New" panose="02070309020205020404" pitchFamily="49" charset="0"/>
                <a:cs typeface="Courier New" panose="02070309020205020404" pitchFamily="49" charset="0"/>
              </a:rPr>
              <a:t>迭代计数器</a:t>
            </a:r>
            <a:endParaRPr lang="zh-CN" altLang="zh-CN" sz="675" kern="100" dirty="0">
              <a:latin typeface="Times New Roman" panose="02020603050405020304" pitchFamily="18" charset="0"/>
            </a:endParaRPr>
          </a:p>
          <a:p>
            <a:pPr algn="just"/>
            <a:r>
              <a:rPr lang="en-US" altLang="zh-CN" sz="675" b="1" kern="100" dirty="0" err="1">
                <a:latin typeface="Times New Roman" panose="02020603050405020304" pitchFamily="18" charset="0"/>
              </a:rPr>
              <a:t>R_best</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zeros</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NC_max,n</a:t>
            </a:r>
            <a:r>
              <a:rPr lang="en-US" altLang="zh-CN" sz="675" b="1" kern="100" dirty="0">
                <a:latin typeface="Times New Roman" panose="02020603050405020304" pitchFamily="18" charset="0"/>
              </a:rPr>
              <a:t>); </a:t>
            </a:r>
            <a:r>
              <a:rPr lang="en-US" altLang="zh-CN" sz="675" kern="0" dirty="0">
                <a:solidFill>
                  <a:srgbClr val="228B22"/>
                </a:solidFill>
                <a:latin typeface="Courier New" panose="02070309020205020404" pitchFamily="49" charset="0"/>
              </a:rPr>
              <a:t>%</a:t>
            </a:r>
            <a:r>
              <a:rPr lang="zh-CN" altLang="zh-CN" sz="675" kern="0" dirty="0">
                <a:solidFill>
                  <a:srgbClr val="228B22"/>
                </a:solidFill>
                <a:latin typeface="Courier New" panose="02070309020205020404" pitchFamily="49" charset="0"/>
                <a:cs typeface="Courier New" panose="02070309020205020404" pitchFamily="49" charset="0"/>
              </a:rPr>
              <a:t>各代最佳路线</a:t>
            </a:r>
            <a:endParaRPr lang="zh-CN" altLang="zh-CN" sz="675" kern="100" dirty="0">
              <a:latin typeface="Times New Roman" panose="02020603050405020304" pitchFamily="18" charset="0"/>
            </a:endParaRPr>
          </a:p>
          <a:p>
            <a:pPr algn="just"/>
            <a:r>
              <a:rPr lang="en-US" altLang="zh-CN" sz="675" b="1" kern="100" dirty="0" err="1">
                <a:latin typeface="Times New Roman" panose="02020603050405020304" pitchFamily="18" charset="0"/>
              </a:rPr>
              <a:t>L_best</a:t>
            </a:r>
            <a:r>
              <a:rPr lang="en-US" altLang="zh-CN" sz="675" b="1" kern="100" dirty="0">
                <a:latin typeface="Times New Roman" panose="02020603050405020304" pitchFamily="18" charset="0"/>
              </a:rPr>
              <a:t>=inf.*ones(NC_max,1);</a:t>
            </a:r>
            <a:r>
              <a:rPr lang="en-US" altLang="zh-CN" sz="675" kern="0" dirty="0">
                <a:solidFill>
                  <a:srgbClr val="228B22"/>
                </a:solidFill>
                <a:latin typeface="Courier New" panose="02070309020205020404" pitchFamily="49" charset="0"/>
              </a:rPr>
              <a:t>%</a:t>
            </a:r>
            <a:r>
              <a:rPr lang="zh-CN" altLang="zh-CN" sz="675" kern="0" dirty="0">
                <a:solidFill>
                  <a:srgbClr val="228B22"/>
                </a:solidFill>
                <a:latin typeface="Courier New" panose="02070309020205020404" pitchFamily="49" charset="0"/>
                <a:cs typeface="Courier New" panose="02070309020205020404" pitchFamily="49" charset="0"/>
              </a:rPr>
              <a:t>各代最佳路线的长度</a:t>
            </a:r>
            <a:endParaRPr lang="zh-CN" altLang="zh-CN" sz="675" kern="100" dirty="0">
              <a:latin typeface="Times New Roman" panose="02020603050405020304" pitchFamily="18" charset="0"/>
            </a:endParaRPr>
          </a:p>
          <a:p>
            <a:pPr algn="just"/>
            <a:r>
              <a:rPr lang="en-US" altLang="zh-CN" sz="675" b="1" kern="100" dirty="0" err="1">
                <a:latin typeface="Times New Roman" panose="02020603050405020304" pitchFamily="18" charset="0"/>
              </a:rPr>
              <a:t>L_ave</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zeros</a:t>
            </a:r>
            <a:r>
              <a:rPr lang="en-US" altLang="zh-CN" sz="675" b="1" kern="100" dirty="0">
                <a:latin typeface="Times New Roman" panose="02020603050405020304" pitchFamily="18" charset="0"/>
              </a:rPr>
              <a:t>(NC_max,1);    </a:t>
            </a:r>
            <a:r>
              <a:rPr lang="en-US" altLang="zh-CN" sz="675" kern="0" dirty="0">
                <a:solidFill>
                  <a:srgbClr val="228B22"/>
                </a:solidFill>
                <a:latin typeface="Courier New" panose="02070309020205020404" pitchFamily="49" charset="0"/>
              </a:rPr>
              <a:t> %</a:t>
            </a:r>
            <a:r>
              <a:rPr lang="zh-CN" altLang="zh-CN" sz="675" kern="0" dirty="0">
                <a:solidFill>
                  <a:srgbClr val="228B22"/>
                </a:solidFill>
                <a:latin typeface="Courier New" panose="02070309020205020404" pitchFamily="49" charset="0"/>
                <a:cs typeface="Courier New" panose="02070309020205020404" pitchFamily="49" charset="0"/>
              </a:rPr>
              <a:t>各代路线的平均长度</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 </a:t>
            </a:r>
            <a:r>
              <a:rPr lang="en-US" altLang="zh-CN" sz="675" kern="0" dirty="0">
                <a:solidFill>
                  <a:srgbClr val="0000FF"/>
                </a:solidFill>
                <a:latin typeface="Courier New" panose="02070309020205020404" pitchFamily="49" charset="0"/>
              </a:rPr>
              <a:t>while</a:t>
            </a:r>
            <a:r>
              <a:rPr lang="en-US" altLang="zh-CN" sz="675" b="1" kern="100" dirty="0">
                <a:latin typeface="Times New Roman" panose="02020603050405020304" pitchFamily="18" charset="0"/>
              </a:rPr>
              <a:t> NC&lt;=</a:t>
            </a:r>
            <a:r>
              <a:rPr lang="en-US" altLang="zh-CN" sz="675" b="1" kern="100" dirty="0" err="1">
                <a:latin typeface="Times New Roman" panose="02020603050405020304" pitchFamily="18" charset="0"/>
              </a:rPr>
              <a:t>NC_max</a:t>
            </a:r>
            <a:r>
              <a:rPr lang="en-US" altLang="zh-CN" sz="675" b="1" kern="100" dirty="0">
                <a:latin typeface="Times New Roman" panose="02020603050405020304" pitchFamily="18" charset="0"/>
              </a:rPr>
              <a:t>          </a:t>
            </a:r>
            <a:r>
              <a:rPr lang="en-US" altLang="zh-CN" sz="675" kern="0" dirty="0">
                <a:solidFill>
                  <a:srgbClr val="228B22"/>
                </a:solidFill>
                <a:latin typeface="Courier New" panose="02070309020205020404" pitchFamily="49" charset="0"/>
              </a:rPr>
              <a:t>%</a:t>
            </a:r>
            <a:r>
              <a:rPr lang="zh-CN" altLang="zh-CN" sz="675" kern="0" dirty="0">
                <a:solidFill>
                  <a:srgbClr val="228B22"/>
                </a:solidFill>
                <a:latin typeface="Courier New" panose="02070309020205020404" pitchFamily="49" charset="0"/>
                <a:cs typeface="Courier New" panose="02070309020205020404" pitchFamily="49" charset="0"/>
              </a:rPr>
              <a:t>停止条件之一：达到最大迭代次数</a:t>
            </a:r>
            <a:endParaRPr lang="en-US" altLang="zh-CN" sz="675" kern="0" dirty="0">
              <a:solidFill>
                <a:srgbClr val="228B22"/>
              </a:solidFill>
              <a:latin typeface="Courier New" panose="02070309020205020404" pitchFamily="49" charset="0"/>
              <a:cs typeface="Courier New" panose="02070309020205020404" pitchFamily="49" charset="0"/>
            </a:endParaRPr>
          </a:p>
          <a:p>
            <a:r>
              <a:rPr lang="en-US" altLang="zh-CN" sz="675" dirty="0"/>
              <a:t>% </a:t>
            </a:r>
            <a:r>
              <a:rPr lang="zh-CN" altLang="zh-CN" sz="675" dirty="0"/>
              <a:t>第二步：将</a:t>
            </a:r>
            <a:r>
              <a:rPr lang="en-US" altLang="zh-CN" sz="675" dirty="0"/>
              <a:t>m</a:t>
            </a:r>
            <a:r>
              <a:rPr lang="zh-CN" altLang="zh-CN" sz="675" dirty="0"/>
              <a:t>只蚂蚁放到</a:t>
            </a:r>
            <a:r>
              <a:rPr lang="en-US" altLang="zh-CN" sz="675" dirty="0"/>
              <a:t>n</a:t>
            </a:r>
            <a:r>
              <a:rPr lang="zh-CN" altLang="zh-CN" sz="675" dirty="0"/>
              <a:t>个城市上</a:t>
            </a:r>
          </a:p>
          <a:p>
            <a:r>
              <a:rPr lang="en-US" altLang="zh-CN" sz="675" b="1" dirty="0" err="1"/>
              <a:t>Randpos</a:t>
            </a:r>
            <a:r>
              <a:rPr lang="en-US" altLang="zh-CN" sz="675" b="1" dirty="0"/>
              <a:t>=[];</a:t>
            </a:r>
            <a:endParaRPr lang="zh-CN" altLang="zh-CN" sz="675" dirty="0"/>
          </a:p>
          <a:p>
            <a:r>
              <a:rPr lang="en-US" altLang="zh-CN" sz="675" dirty="0"/>
              <a:t>for</a:t>
            </a:r>
            <a:r>
              <a:rPr lang="en-US" altLang="zh-CN" sz="675" b="1" dirty="0"/>
              <a:t> </a:t>
            </a:r>
            <a:r>
              <a:rPr lang="en-US" altLang="zh-CN" sz="675" b="1" dirty="0" err="1"/>
              <a:t>i</a:t>
            </a:r>
            <a:r>
              <a:rPr lang="en-US" altLang="zh-CN" sz="675" b="1" dirty="0"/>
              <a:t>=1:(ceil(m/n))</a:t>
            </a:r>
            <a:endParaRPr lang="zh-CN" altLang="zh-CN" sz="675" dirty="0"/>
          </a:p>
          <a:p>
            <a:r>
              <a:rPr lang="en-US" altLang="zh-CN" sz="675" b="1" dirty="0" err="1"/>
              <a:t>Randpos</a:t>
            </a:r>
            <a:r>
              <a:rPr lang="en-US" altLang="zh-CN" sz="675" b="1" dirty="0"/>
              <a:t>=[</a:t>
            </a:r>
            <a:r>
              <a:rPr lang="en-US" altLang="zh-CN" sz="675" b="1" dirty="0" err="1"/>
              <a:t>Randpos,randperm</a:t>
            </a:r>
            <a:r>
              <a:rPr lang="en-US" altLang="zh-CN" sz="675" b="1" dirty="0"/>
              <a:t>(n)];</a:t>
            </a:r>
            <a:endParaRPr lang="zh-CN" altLang="zh-CN" sz="675" dirty="0"/>
          </a:p>
          <a:p>
            <a:r>
              <a:rPr lang="en-US" altLang="zh-CN" sz="675" dirty="0"/>
              <a:t>end</a:t>
            </a:r>
            <a:endParaRPr lang="zh-CN" altLang="zh-CN" sz="675" dirty="0"/>
          </a:p>
          <a:p>
            <a:r>
              <a:rPr lang="en-US" altLang="zh-CN" sz="675" b="1" dirty="0" err="1"/>
              <a:t>Tabu</a:t>
            </a:r>
            <a:r>
              <a:rPr lang="en-US" altLang="zh-CN" sz="675" b="1" dirty="0"/>
              <a:t>(:,1)=(</a:t>
            </a:r>
            <a:r>
              <a:rPr lang="en-US" altLang="zh-CN" sz="675" b="1" dirty="0" err="1"/>
              <a:t>Randpos</a:t>
            </a:r>
            <a:r>
              <a:rPr lang="en-US" altLang="zh-CN" sz="675" b="1" dirty="0"/>
              <a:t>(1,1:m))';</a:t>
            </a:r>
            <a:endParaRPr lang="zh-CN" altLang="zh-CN" sz="675" dirty="0"/>
          </a:p>
          <a:p>
            <a:r>
              <a:rPr lang="en-US" altLang="zh-CN" sz="675" dirty="0"/>
              <a:t>%</a:t>
            </a:r>
            <a:r>
              <a:rPr lang="zh-CN" altLang="zh-CN" sz="675" dirty="0"/>
              <a:t>第三步：</a:t>
            </a:r>
            <a:r>
              <a:rPr lang="en-US" altLang="zh-CN" sz="675" dirty="0"/>
              <a:t>m</a:t>
            </a:r>
            <a:r>
              <a:rPr lang="zh-CN" altLang="zh-CN" sz="675" dirty="0"/>
              <a:t>只蚂蚁按概率函数选择下一座城市，完成各自的周游</a:t>
            </a:r>
          </a:p>
          <a:p>
            <a:r>
              <a:rPr lang="en-US" altLang="zh-CN" sz="675" dirty="0"/>
              <a:t>for</a:t>
            </a:r>
            <a:r>
              <a:rPr lang="en-US" altLang="zh-CN" sz="675" b="1" dirty="0"/>
              <a:t> j=2:n</a:t>
            </a:r>
            <a:endParaRPr lang="zh-CN" altLang="zh-CN" sz="675" dirty="0"/>
          </a:p>
          <a:p>
            <a:r>
              <a:rPr lang="en-US" altLang="zh-CN" sz="675" dirty="0"/>
              <a:t>for</a:t>
            </a:r>
            <a:r>
              <a:rPr lang="en-US" altLang="zh-CN" sz="675" b="1" dirty="0"/>
              <a:t> </a:t>
            </a:r>
            <a:r>
              <a:rPr lang="en-US" altLang="zh-CN" sz="675" b="1" dirty="0" err="1"/>
              <a:t>i</a:t>
            </a:r>
            <a:r>
              <a:rPr lang="en-US" altLang="zh-CN" sz="675" b="1" dirty="0"/>
              <a:t>=1:m</a:t>
            </a:r>
            <a:endParaRPr lang="zh-CN" altLang="zh-CN" sz="675" dirty="0"/>
          </a:p>
          <a:p>
            <a:r>
              <a:rPr lang="en-US" altLang="zh-CN" sz="675" b="1" dirty="0"/>
              <a:t>visited=</a:t>
            </a:r>
            <a:r>
              <a:rPr lang="en-US" altLang="zh-CN" sz="675" b="1" dirty="0" err="1"/>
              <a:t>Tabu</a:t>
            </a:r>
            <a:r>
              <a:rPr lang="en-US" altLang="zh-CN" sz="675" b="1" dirty="0"/>
              <a:t>(i,1:(j-1));</a:t>
            </a:r>
            <a:r>
              <a:rPr lang="en-US" altLang="zh-CN" sz="675" dirty="0"/>
              <a:t>%</a:t>
            </a:r>
            <a:r>
              <a:rPr lang="zh-CN" altLang="zh-CN" sz="675" dirty="0"/>
              <a:t>已访问的城市</a:t>
            </a:r>
          </a:p>
          <a:p>
            <a:r>
              <a:rPr lang="en-US" altLang="zh-CN" sz="675" b="1" dirty="0"/>
              <a:t>J=</a:t>
            </a:r>
            <a:r>
              <a:rPr lang="en-US" altLang="zh-CN" sz="675" b="1" dirty="0" err="1"/>
              <a:t>zeros</a:t>
            </a:r>
            <a:r>
              <a:rPr lang="en-US" altLang="zh-CN" sz="675" b="1" dirty="0"/>
              <a:t>(1,(n-j+1)); </a:t>
            </a:r>
            <a:r>
              <a:rPr lang="en-US" altLang="zh-CN" sz="675" dirty="0"/>
              <a:t>%</a:t>
            </a:r>
            <a:r>
              <a:rPr lang="zh-CN" altLang="zh-CN" sz="675" dirty="0"/>
              <a:t>待访问的城市</a:t>
            </a:r>
          </a:p>
          <a:p>
            <a:r>
              <a:rPr lang="en-US" altLang="zh-CN" sz="675" b="1" dirty="0"/>
              <a:t>P=J;    </a:t>
            </a:r>
            <a:r>
              <a:rPr lang="en-US" altLang="zh-CN" sz="675" dirty="0"/>
              <a:t>%</a:t>
            </a:r>
            <a:r>
              <a:rPr lang="zh-CN" altLang="zh-CN" sz="675" dirty="0"/>
              <a:t>待访问城市的选择概率分布</a:t>
            </a:r>
          </a:p>
          <a:p>
            <a:r>
              <a:rPr lang="en-US" altLang="zh-CN" sz="675" b="1" dirty="0" err="1"/>
              <a:t>Jc</a:t>
            </a:r>
            <a:r>
              <a:rPr lang="en-US" altLang="zh-CN" sz="675" b="1" dirty="0"/>
              <a:t>=1;</a:t>
            </a:r>
            <a:endParaRPr lang="zh-CN" altLang="zh-CN" sz="675" dirty="0"/>
          </a:p>
          <a:p>
            <a:r>
              <a:rPr lang="en-US" altLang="zh-CN" sz="675" dirty="0"/>
              <a:t>for</a:t>
            </a:r>
            <a:r>
              <a:rPr lang="en-US" altLang="zh-CN" sz="675" b="1" dirty="0"/>
              <a:t> k=1:n</a:t>
            </a:r>
            <a:endParaRPr lang="zh-CN" altLang="zh-CN" sz="675" dirty="0"/>
          </a:p>
          <a:p>
            <a:r>
              <a:rPr lang="en-US" altLang="zh-CN" sz="675" dirty="0"/>
              <a:t>if </a:t>
            </a:r>
            <a:r>
              <a:rPr lang="en-US" altLang="zh-CN" sz="675" b="1" dirty="0" err="1"/>
              <a:t>isempty</a:t>
            </a:r>
            <a:r>
              <a:rPr lang="en-US" altLang="zh-CN" sz="675" b="1" dirty="0"/>
              <a:t>(find(visited==k, 1))</a:t>
            </a:r>
            <a:endParaRPr lang="zh-CN" altLang="zh-CN" sz="675" dirty="0"/>
          </a:p>
          <a:p>
            <a:r>
              <a:rPr lang="en-US" altLang="zh-CN" sz="675" b="1" dirty="0"/>
              <a:t>J(</a:t>
            </a:r>
            <a:r>
              <a:rPr lang="en-US" altLang="zh-CN" sz="675" b="1" dirty="0" err="1"/>
              <a:t>Jc</a:t>
            </a:r>
            <a:r>
              <a:rPr lang="en-US" altLang="zh-CN" sz="675" b="1" dirty="0"/>
              <a:t>)=k;</a:t>
            </a:r>
            <a:endParaRPr lang="zh-CN" altLang="zh-CN" sz="675" dirty="0"/>
          </a:p>
          <a:p>
            <a:r>
              <a:rPr lang="en-US" altLang="zh-CN" sz="675" b="1" dirty="0" err="1"/>
              <a:t>Jc</a:t>
            </a:r>
            <a:r>
              <a:rPr lang="en-US" altLang="zh-CN" sz="675" b="1" dirty="0"/>
              <a:t>=Jc+1;</a:t>
            </a:r>
            <a:endParaRPr lang="zh-CN" altLang="zh-CN" sz="675" dirty="0"/>
          </a:p>
          <a:p>
            <a:r>
              <a:rPr lang="en-US" altLang="zh-CN" sz="675" b="1" dirty="0"/>
              <a:t>end</a:t>
            </a:r>
            <a:endParaRPr lang="zh-CN" altLang="zh-CN" sz="675" dirty="0"/>
          </a:p>
          <a:p>
            <a:r>
              <a:rPr lang="en-US" altLang="zh-CN" sz="675" b="1" dirty="0"/>
              <a:t>end</a:t>
            </a:r>
            <a:endParaRPr lang="zh-CN" altLang="zh-CN" sz="675" dirty="0"/>
          </a:p>
          <a:p>
            <a:pPr algn="just"/>
            <a:endParaRPr lang="zh-CN" altLang="zh-CN" sz="675" kern="100" dirty="0">
              <a:latin typeface="Times New Roman" panose="02020603050405020304" pitchFamily="18" charset="0"/>
            </a:endParaRPr>
          </a:p>
        </p:txBody>
      </p:sp>
      <p:sp>
        <p:nvSpPr>
          <p:cNvPr id="15" name="矩形 14"/>
          <p:cNvSpPr/>
          <p:nvPr/>
        </p:nvSpPr>
        <p:spPr>
          <a:xfrm>
            <a:off x="2514607" y="595786"/>
            <a:ext cx="2902445" cy="4455066"/>
          </a:xfrm>
          <a:prstGeom prst="rect">
            <a:avLst/>
          </a:prstGeom>
        </p:spPr>
        <p:txBody>
          <a:bodyPr wrap="square">
            <a:spAutoFit/>
          </a:bodyPr>
          <a:lstStyle/>
          <a:p>
            <a:pPr algn="just"/>
            <a:r>
              <a:rPr lang="en-US" altLang="zh-CN" sz="675" kern="0" dirty="0">
                <a:solidFill>
                  <a:srgbClr val="228B22"/>
                </a:solidFill>
                <a:latin typeface="Courier New" panose="02070309020205020404" pitchFamily="49" charset="0"/>
              </a:rPr>
              <a:t>%</a:t>
            </a:r>
            <a:r>
              <a:rPr lang="zh-CN" altLang="zh-CN" sz="675" kern="0" dirty="0">
                <a:solidFill>
                  <a:srgbClr val="228B22"/>
                </a:solidFill>
                <a:latin typeface="Courier New" panose="02070309020205020404" pitchFamily="49" charset="0"/>
                <a:cs typeface="Courier New" panose="02070309020205020404" pitchFamily="49" charset="0"/>
              </a:rPr>
              <a:t>计算待选城市的概率分布</a:t>
            </a:r>
            <a:endParaRPr lang="zh-CN" altLang="zh-CN" sz="675" kern="100" dirty="0">
              <a:latin typeface="Times New Roman" panose="02020603050405020304" pitchFamily="18" charset="0"/>
            </a:endParaRPr>
          </a:p>
          <a:p>
            <a:pPr algn="just"/>
            <a:r>
              <a:rPr lang="en-US" altLang="zh-CN" sz="675" kern="0" dirty="0">
                <a:solidFill>
                  <a:srgbClr val="0000FF"/>
                </a:solidFill>
                <a:latin typeface="Courier New" panose="02070309020205020404" pitchFamily="49" charset="0"/>
              </a:rPr>
              <a:t>for</a:t>
            </a:r>
            <a:r>
              <a:rPr lang="en-US" altLang="zh-CN" sz="675" b="1" kern="100" dirty="0">
                <a:latin typeface="Times New Roman" panose="02020603050405020304" pitchFamily="18" charset="0"/>
              </a:rPr>
              <a:t> k=1:length(J)</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P(k)=(Tau(visited(end),J(k))^Alpha)*(Eta(visited(end),J(k))^Beta);</a:t>
            </a:r>
            <a:endParaRPr lang="zh-CN" altLang="zh-CN" sz="675" kern="100" dirty="0">
              <a:latin typeface="Times New Roman" panose="02020603050405020304" pitchFamily="18" charset="0"/>
            </a:endParaRPr>
          </a:p>
          <a:p>
            <a:pPr algn="just"/>
            <a:r>
              <a:rPr lang="en-US" altLang="zh-CN" sz="675" kern="0" dirty="0">
                <a:solidFill>
                  <a:srgbClr val="0000FF"/>
                </a:solidFill>
                <a:latin typeface="Courier New" panose="02070309020205020404" pitchFamily="49" charset="0"/>
              </a:rPr>
              <a:t>end</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P=P/(sum(P));</a:t>
            </a:r>
            <a:endParaRPr lang="zh-CN" altLang="zh-CN" sz="675" kern="100" dirty="0">
              <a:latin typeface="Times New Roman" panose="02020603050405020304" pitchFamily="18" charset="0"/>
            </a:endParaRPr>
          </a:p>
          <a:p>
            <a:pPr algn="just"/>
            <a:r>
              <a:rPr lang="en-US" altLang="zh-CN" sz="675" kern="0" dirty="0">
                <a:solidFill>
                  <a:srgbClr val="228B22"/>
                </a:solidFill>
                <a:latin typeface="Courier New" panose="02070309020205020404" pitchFamily="49" charset="0"/>
              </a:rPr>
              <a:t>%</a:t>
            </a:r>
            <a:r>
              <a:rPr lang="zh-CN" altLang="zh-CN" sz="675" kern="0" dirty="0">
                <a:solidFill>
                  <a:srgbClr val="228B22"/>
                </a:solidFill>
                <a:latin typeface="Courier New" panose="02070309020205020404" pitchFamily="49" charset="0"/>
                <a:cs typeface="Courier New" panose="02070309020205020404" pitchFamily="49" charset="0"/>
              </a:rPr>
              <a:t>按概率原则选取下一个城市</a:t>
            </a:r>
            <a:endParaRPr lang="zh-CN" altLang="zh-CN" sz="675" kern="100" dirty="0">
              <a:latin typeface="Times New Roman" panose="02020603050405020304" pitchFamily="18" charset="0"/>
            </a:endParaRPr>
          </a:p>
          <a:p>
            <a:pPr algn="just"/>
            <a:r>
              <a:rPr lang="en-US" altLang="zh-CN" sz="675" b="1" kern="100" dirty="0" err="1">
                <a:latin typeface="Times New Roman" panose="02020603050405020304" pitchFamily="18" charset="0"/>
              </a:rPr>
              <a:t>Pcum</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cumsum</a:t>
            </a:r>
            <a:r>
              <a:rPr lang="en-US" altLang="zh-CN" sz="675" b="1" kern="100" dirty="0">
                <a:latin typeface="Times New Roman" panose="02020603050405020304" pitchFamily="18" charset="0"/>
              </a:rPr>
              <a:t>(P);</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Select=find(</a:t>
            </a:r>
            <a:r>
              <a:rPr lang="en-US" altLang="zh-CN" sz="675" b="1" kern="100" dirty="0" err="1">
                <a:latin typeface="Times New Roman" panose="02020603050405020304" pitchFamily="18" charset="0"/>
              </a:rPr>
              <a:t>Pcum</a:t>
            </a:r>
            <a:r>
              <a:rPr lang="en-US" altLang="zh-CN" sz="675" b="1" kern="100" dirty="0">
                <a:latin typeface="Times New Roman" panose="02020603050405020304" pitchFamily="18" charset="0"/>
              </a:rPr>
              <a:t>&gt;=rand);</a:t>
            </a:r>
            <a:endParaRPr lang="zh-CN" altLang="zh-CN" sz="675" kern="100" dirty="0">
              <a:latin typeface="Times New Roman" panose="02020603050405020304" pitchFamily="18" charset="0"/>
            </a:endParaRPr>
          </a:p>
          <a:p>
            <a:pPr algn="just"/>
            <a:r>
              <a:rPr lang="en-US" altLang="zh-CN" sz="675" b="1" kern="100" dirty="0" err="1">
                <a:latin typeface="Times New Roman" panose="02020603050405020304" pitchFamily="18" charset="0"/>
              </a:rPr>
              <a:t>to_visit</a:t>
            </a:r>
            <a:r>
              <a:rPr lang="en-US" altLang="zh-CN" sz="675" b="1" kern="100" dirty="0">
                <a:latin typeface="Times New Roman" panose="02020603050405020304" pitchFamily="18" charset="0"/>
              </a:rPr>
              <a:t>=J(Select(1));</a:t>
            </a:r>
            <a:endParaRPr lang="zh-CN" altLang="zh-CN" sz="675" kern="100" dirty="0">
              <a:latin typeface="Times New Roman" panose="02020603050405020304" pitchFamily="18" charset="0"/>
            </a:endParaRPr>
          </a:p>
          <a:p>
            <a:pPr algn="just"/>
            <a:r>
              <a:rPr lang="en-US" altLang="zh-CN" sz="675" b="1" kern="100" dirty="0" err="1">
                <a:latin typeface="Times New Roman" panose="02020603050405020304" pitchFamily="18" charset="0"/>
              </a:rPr>
              <a:t>Tabu</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i,j</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to_visit</a:t>
            </a:r>
            <a:r>
              <a:rPr lang="en-US" altLang="zh-CN" sz="675" b="1" kern="100" dirty="0">
                <a:latin typeface="Times New Roman" panose="02020603050405020304" pitchFamily="18" charset="0"/>
              </a:rPr>
              <a:t>;</a:t>
            </a:r>
            <a:endParaRPr lang="zh-CN" altLang="zh-CN" sz="675" kern="100" dirty="0">
              <a:latin typeface="Times New Roman" panose="02020603050405020304" pitchFamily="18" charset="0"/>
            </a:endParaRPr>
          </a:p>
          <a:p>
            <a:pPr algn="just"/>
            <a:r>
              <a:rPr lang="en-US" altLang="zh-CN" sz="675" kern="0" dirty="0">
                <a:solidFill>
                  <a:srgbClr val="0000FF"/>
                </a:solidFill>
                <a:latin typeface="Courier New" panose="02070309020205020404" pitchFamily="49" charset="0"/>
              </a:rPr>
              <a:t>end</a:t>
            </a:r>
            <a:endParaRPr lang="zh-CN" altLang="zh-CN" sz="675" kern="100" dirty="0">
              <a:latin typeface="Times New Roman" panose="02020603050405020304" pitchFamily="18" charset="0"/>
            </a:endParaRPr>
          </a:p>
          <a:p>
            <a:pPr algn="just"/>
            <a:r>
              <a:rPr lang="en-US" altLang="zh-CN" sz="675" kern="0" dirty="0">
                <a:solidFill>
                  <a:srgbClr val="0000FF"/>
                </a:solidFill>
                <a:latin typeface="Courier New" panose="02070309020205020404" pitchFamily="49" charset="0"/>
              </a:rPr>
              <a:t>end</a:t>
            </a:r>
            <a:endParaRPr lang="zh-CN" altLang="zh-CN" sz="675" kern="100" dirty="0">
              <a:latin typeface="Times New Roman" panose="02020603050405020304" pitchFamily="18" charset="0"/>
            </a:endParaRPr>
          </a:p>
          <a:p>
            <a:pPr algn="just"/>
            <a:r>
              <a:rPr lang="en-US" altLang="zh-CN" sz="675" kern="0" dirty="0">
                <a:solidFill>
                  <a:srgbClr val="0000FF"/>
                </a:solidFill>
                <a:latin typeface="Courier New" panose="02070309020205020404" pitchFamily="49" charset="0"/>
              </a:rPr>
              <a:t>if</a:t>
            </a:r>
            <a:r>
              <a:rPr lang="en-US" altLang="zh-CN" sz="675" b="1" kern="100" dirty="0">
                <a:latin typeface="Times New Roman" panose="02020603050405020304" pitchFamily="18" charset="0"/>
              </a:rPr>
              <a:t> NC&gt;=2</a:t>
            </a:r>
            <a:endParaRPr lang="zh-CN" altLang="zh-CN" sz="675" kern="100" dirty="0">
              <a:latin typeface="Times New Roman" panose="02020603050405020304" pitchFamily="18" charset="0"/>
            </a:endParaRPr>
          </a:p>
          <a:p>
            <a:pPr algn="just"/>
            <a:r>
              <a:rPr lang="en-US" altLang="zh-CN" sz="675" b="1" kern="100" dirty="0" err="1">
                <a:latin typeface="Times New Roman" panose="02020603050405020304" pitchFamily="18" charset="0"/>
              </a:rPr>
              <a:t>Tabu</a:t>
            </a:r>
            <a:r>
              <a:rPr lang="en-US" altLang="zh-CN" sz="675" b="1" kern="100" dirty="0">
                <a:latin typeface="Times New Roman" panose="02020603050405020304" pitchFamily="18" charset="0"/>
              </a:rPr>
              <a:t>(1,:)=</a:t>
            </a:r>
            <a:r>
              <a:rPr lang="en-US" altLang="zh-CN" sz="675" b="1" kern="100" dirty="0" err="1">
                <a:latin typeface="Times New Roman" panose="02020603050405020304" pitchFamily="18" charset="0"/>
              </a:rPr>
              <a:t>R_best</a:t>
            </a:r>
            <a:r>
              <a:rPr lang="en-US" altLang="zh-CN" sz="675" b="1" kern="100" dirty="0">
                <a:latin typeface="Times New Roman" panose="02020603050405020304" pitchFamily="18" charset="0"/>
              </a:rPr>
              <a:t>(NC-1,:);</a:t>
            </a:r>
            <a:endParaRPr lang="zh-CN" altLang="zh-CN" sz="675" kern="100" dirty="0">
              <a:latin typeface="Times New Roman" panose="02020603050405020304" pitchFamily="18" charset="0"/>
            </a:endParaRPr>
          </a:p>
          <a:p>
            <a:pPr algn="just"/>
            <a:r>
              <a:rPr lang="en-US" altLang="zh-CN" sz="675" kern="0" dirty="0">
                <a:solidFill>
                  <a:srgbClr val="0000FF"/>
                </a:solidFill>
                <a:latin typeface="Courier New" panose="02070309020205020404" pitchFamily="49" charset="0"/>
              </a:rPr>
              <a:t>end</a:t>
            </a:r>
            <a:endParaRPr lang="zh-CN" altLang="zh-CN" sz="675" kern="100" dirty="0">
              <a:latin typeface="Times New Roman" panose="02020603050405020304" pitchFamily="18" charset="0"/>
            </a:endParaRPr>
          </a:p>
          <a:p>
            <a:pPr algn="just"/>
            <a:r>
              <a:rPr lang="en-US" altLang="zh-CN" sz="675" kern="0" dirty="0">
                <a:solidFill>
                  <a:srgbClr val="228B22"/>
                </a:solidFill>
                <a:latin typeface="Courier New" panose="02070309020205020404" pitchFamily="49" charset="0"/>
              </a:rPr>
              <a:t>%%</a:t>
            </a:r>
            <a:r>
              <a:rPr lang="zh-CN" altLang="zh-CN" sz="675" kern="0" dirty="0">
                <a:solidFill>
                  <a:srgbClr val="228B22"/>
                </a:solidFill>
                <a:latin typeface="Courier New" panose="02070309020205020404" pitchFamily="49" charset="0"/>
                <a:cs typeface="Courier New" panose="02070309020205020404" pitchFamily="49" charset="0"/>
              </a:rPr>
              <a:t>第四步：记录本次迭代最佳路线</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L=</a:t>
            </a:r>
            <a:r>
              <a:rPr lang="en-US" altLang="zh-CN" sz="675" b="1" kern="100" dirty="0" err="1">
                <a:latin typeface="Times New Roman" panose="02020603050405020304" pitchFamily="18" charset="0"/>
              </a:rPr>
              <a:t>zeros</a:t>
            </a:r>
            <a:r>
              <a:rPr lang="en-US" altLang="zh-CN" sz="675" b="1" kern="100" dirty="0">
                <a:latin typeface="Times New Roman" panose="02020603050405020304" pitchFamily="18" charset="0"/>
              </a:rPr>
              <a:t>(m,1);</a:t>
            </a:r>
            <a:endParaRPr lang="zh-CN" altLang="zh-CN" sz="675" kern="100" dirty="0">
              <a:latin typeface="Times New Roman" panose="02020603050405020304" pitchFamily="18" charset="0"/>
            </a:endParaRPr>
          </a:p>
          <a:p>
            <a:pPr algn="just"/>
            <a:r>
              <a:rPr lang="en-US" altLang="zh-CN" sz="675" kern="0" dirty="0">
                <a:solidFill>
                  <a:srgbClr val="0000FF"/>
                </a:solidFill>
                <a:latin typeface="Courier New" panose="02070309020205020404" pitchFamily="49" charset="0"/>
              </a:rPr>
              <a:t>for</a:t>
            </a:r>
            <a:r>
              <a:rPr lang="en-US" altLang="zh-CN" sz="675" b="1" kern="100" dirty="0">
                <a:latin typeface="Times New Roman" panose="02020603050405020304" pitchFamily="18" charset="0"/>
              </a:rPr>
              <a:t> </a:t>
            </a:r>
            <a:r>
              <a:rPr lang="en-US" altLang="zh-CN" sz="675" b="1" kern="100" dirty="0" err="1">
                <a:latin typeface="Times New Roman" panose="02020603050405020304" pitchFamily="18" charset="0"/>
              </a:rPr>
              <a:t>i</a:t>
            </a:r>
            <a:r>
              <a:rPr lang="en-US" altLang="zh-CN" sz="675" b="1" kern="100" dirty="0">
                <a:latin typeface="Times New Roman" panose="02020603050405020304" pitchFamily="18" charset="0"/>
              </a:rPr>
              <a:t>=1:m</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R=</a:t>
            </a:r>
            <a:r>
              <a:rPr lang="en-US" altLang="zh-CN" sz="675" b="1" kern="100" dirty="0" err="1">
                <a:latin typeface="Times New Roman" panose="02020603050405020304" pitchFamily="18" charset="0"/>
              </a:rPr>
              <a:t>Tabu</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i</a:t>
            </a:r>
            <a:r>
              <a:rPr lang="en-US" altLang="zh-CN" sz="675" b="1" kern="100" dirty="0">
                <a:latin typeface="Times New Roman" panose="02020603050405020304" pitchFamily="18" charset="0"/>
              </a:rPr>
              <a:t>,:);</a:t>
            </a:r>
            <a:endParaRPr lang="zh-CN" altLang="zh-CN" sz="675" kern="100" dirty="0">
              <a:latin typeface="Times New Roman" panose="02020603050405020304" pitchFamily="18" charset="0"/>
            </a:endParaRPr>
          </a:p>
          <a:p>
            <a:pPr algn="just"/>
            <a:r>
              <a:rPr lang="en-US" altLang="zh-CN" sz="675" kern="0" dirty="0">
                <a:solidFill>
                  <a:srgbClr val="0000FF"/>
                </a:solidFill>
                <a:latin typeface="Courier New" panose="02070309020205020404" pitchFamily="49" charset="0"/>
              </a:rPr>
              <a:t>for</a:t>
            </a:r>
            <a:r>
              <a:rPr lang="en-US" altLang="zh-CN" sz="675" b="1" kern="100" dirty="0">
                <a:latin typeface="Times New Roman" panose="02020603050405020304" pitchFamily="18" charset="0"/>
              </a:rPr>
              <a:t> j=1:(n-1)</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L(</a:t>
            </a:r>
            <a:r>
              <a:rPr lang="en-US" altLang="zh-CN" sz="675" b="1" kern="100" dirty="0" err="1">
                <a:latin typeface="Times New Roman" panose="02020603050405020304" pitchFamily="18" charset="0"/>
              </a:rPr>
              <a:t>i</a:t>
            </a:r>
            <a:r>
              <a:rPr lang="en-US" altLang="zh-CN" sz="675" b="1" kern="100" dirty="0">
                <a:latin typeface="Times New Roman" panose="02020603050405020304" pitchFamily="18" charset="0"/>
              </a:rPr>
              <a:t>)=L(</a:t>
            </a:r>
            <a:r>
              <a:rPr lang="en-US" altLang="zh-CN" sz="675" b="1" kern="100" dirty="0" err="1">
                <a:latin typeface="Times New Roman" panose="02020603050405020304" pitchFamily="18" charset="0"/>
              </a:rPr>
              <a:t>i</a:t>
            </a:r>
            <a:r>
              <a:rPr lang="en-US" altLang="zh-CN" sz="675" b="1" kern="100" dirty="0">
                <a:latin typeface="Times New Roman" panose="02020603050405020304" pitchFamily="18" charset="0"/>
              </a:rPr>
              <a:t>)+D(R(j),R(j+1));</a:t>
            </a:r>
            <a:endParaRPr lang="zh-CN" altLang="zh-CN" sz="675" kern="100" dirty="0">
              <a:latin typeface="Times New Roman" panose="02020603050405020304" pitchFamily="18" charset="0"/>
            </a:endParaRPr>
          </a:p>
          <a:p>
            <a:pPr algn="just"/>
            <a:r>
              <a:rPr lang="en-US" altLang="zh-CN" sz="675" kern="0" dirty="0">
                <a:solidFill>
                  <a:srgbClr val="0000FF"/>
                </a:solidFill>
                <a:latin typeface="Courier New" panose="02070309020205020404" pitchFamily="49" charset="0"/>
              </a:rPr>
              <a:t>end</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L(</a:t>
            </a:r>
            <a:r>
              <a:rPr lang="en-US" altLang="zh-CN" sz="675" b="1" kern="100" dirty="0" err="1">
                <a:latin typeface="Times New Roman" panose="02020603050405020304" pitchFamily="18" charset="0"/>
              </a:rPr>
              <a:t>i</a:t>
            </a:r>
            <a:r>
              <a:rPr lang="en-US" altLang="zh-CN" sz="675" b="1" kern="100" dirty="0">
                <a:latin typeface="Times New Roman" panose="02020603050405020304" pitchFamily="18" charset="0"/>
              </a:rPr>
              <a:t>)=L(</a:t>
            </a:r>
            <a:r>
              <a:rPr lang="en-US" altLang="zh-CN" sz="675" b="1" kern="100" dirty="0" err="1">
                <a:latin typeface="Times New Roman" panose="02020603050405020304" pitchFamily="18" charset="0"/>
              </a:rPr>
              <a:t>i</a:t>
            </a:r>
            <a:r>
              <a:rPr lang="en-US" altLang="zh-CN" sz="675" b="1" kern="100" dirty="0">
                <a:latin typeface="Times New Roman" panose="02020603050405020304" pitchFamily="18" charset="0"/>
              </a:rPr>
              <a:t>)+D(R(1),R(n));</a:t>
            </a:r>
            <a:endParaRPr lang="zh-CN" altLang="zh-CN" sz="675" kern="100" dirty="0">
              <a:latin typeface="Times New Roman" panose="02020603050405020304" pitchFamily="18" charset="0"/>
            </a:endParaRPr>
          </a:p>
          <a:p>
            <a:pPr algn="just"/>
            <a:r>
              <a:rPr lang="en-US" altLang="zh-CN" sz="675" kern="0" dirty="0">
                <a:solidFill>
                  <a:srgbClr val="0000FF"/>
                </a:solidFill>
                <a:latin typeface="Courier New" panose="02070309020205020404" pitchFamily="49" charset="0"/>
              </a:rPr>
              <a:t>end</a:t>
            </a:r>
            <a:endParaRPr lang="zh-CN" altLang="zh-CN" sz="675" kern="100" dirty="0">
              <a:latin typeface="Times New Roman" panose="02020603050405020304" pitchFamily="18" charset="0"/>
            </a:endParaRPr>
          </a:p>
          <a:p>
            <a:pPr algn="just"/>
            <a:r>
              <a:rPr lang="en-US" altLang="zh-CN" sz="675" b="1" kern="100" dirty="0" err="1">
                <a:latin typeface="Times New Roman" panose="02020603050405020304" pitchFamily="18" charset="0"/>
              </a:rPr>
              <a:t>L_best</a:t>
            </a:r>
            <a:r>
              <a:rPr lang="en-US" altLang="zh-CN" sz="675" b="1" kern="100" dirty="0">
                <a:latin typeface="Times New Roman" panose="02020603050405020304" pitchFamily="18" charset="0"/>
              </a:rPr>
              <a:t>(NC)=min(L);</a:t>
            </a:r>
            <a:endParaRPr lang="zh-CN" altLang="zh-CN" sz="675" kern="100" dirty="0">
              <a:latin typeface="Times New Roman" panose="02020603050405020304" pitchFamily="18" charset="0"/>
            </a:endParaRPr>
          </a:p>
          <a:p>
            <a:pPr algn="just"/>
            <a:r>
              <a:rPr lang="en-US" altLang="zh-CN" sz="675" b="1" kern="100" dirty="0" err="1">
                <a:latin typeface="Times New Roman" panose="02020603050405020304" pitchFamily="18" charset="0"/>
              </a:rPr>
              <a:t>pos</a:t>
            </a:r>
            <a:r>
              <a:rPr lang="en-US" altLang="zh-CN" sz="675" b="1" kern="100" dirty="0">
                <a:latin typeface="Times New Roman" panose="02020603050405020304" pitchFamily="18" charset="0"/>
              </a:rPr>
              <a:t>=find(L==</a:t>
            </a:r>
            <a:r>
              <a:rPr lang="en-US" altLang="zh-CN" sz="675" b="1" kern="100" dirty="0" err="1">
                <a:latin typeface="Times New Roman" panose="02020603050405020304" pitchFamily="18" charset="0"/>
              </a:rPr>
              <a:t>L_best</a:t>
            </a:r>
            <a:r>
              <a:rPr lang="en-US" altLang="zh-CN" sz="675" b="1" kern="100" dirty="0">
                <a:latin typeface="Times New Roman" panose="02020603050405020304" pitchFamily="18" charset="0"/>
              </a:rPr>
              <a:t>(NC));</a:t>
            </a:r>
            <a:endParaRPr lang="zh-CN" altLang="zh-CN" sz="675" kern="100" dirty="0">
              <a:latin typeface="Times New Roman" panose="02020603050405020304" pitchFamily="18" charset="0"/>
            </a:endParaRPr>
          </a:p>
          <a:p>
            <a:pPr algn="just"/>
            <a:r>
              <a:rPr lang="en-US" altLang="zh-CN" sz="675" b="1" kern="100" dirty="0" err="1">
                <a:latin typeface="Times New Roman" panose="02020603050405020304" pitchFamily="18" charset="0"/>
              </a:rPr>
              <a:t>R_best</a:t>
            </a:r>
            <a:r>
              <a:rPr lang="en-US" altLang="zh-CN" sz="675" b="1" kern="100" dirty="0">
                <a:latin typeface="Times New Roman" panose="02020603050405020304" pitchFamily="18" charset="0"/>
              </a:rPr>
              <a:t>(NC,:)=</a:t>
            </a:r>
            <a:r>
              <a:rPr lang="en-US" altLang="zh-CN" sz="675" b="1" kern="100" dirty="0" err="1">
                <a:latin typeface="Times New Roman" panose="02020603050405020304" pitchFamily="18" charset="0"/>
              </a:rPr>
              <a:t>Tabu</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pos</a:t>
            </a:r>
            <a:r>
              <a:rPr lang="en-US" altLang="zh-CN" sz="675" b="1" kern="100" dirty="0">
                <a:latin typeface="Times New Roman" panose="02020603050405020304" pitchFamily="18" charset="0"/>
              </a:rPr>
              <a:t>(1),:);</a:t>
            </a:r>
            <a:endParaRPr lang="zh-CN" altLang="zh-CN" sz="675" kern="100" dirty="0">
              <a:latin typeface="Times New Roman" panose="02020603050405020304" pitchFamily="18" charset="0"/>
            </a:endParaRPr>
          </a:p>
          <a:p>
            <a:pPr algn="just"/>
            <a:r>
              <a:rPr lang="en-US" altLang="zh-CN" sz="675" b="1" kern="100" dirty="0" err="1">
                <a:latin typeface="Times New Roman" panose="02020603050405020304" pitchFamily="18" charset="0"/>
              </a:rPr>
              <a:t>L_ave</a:t>
            </a:r>
            <a:r>
              <a:rPr lang="en-US" altLang="zh-CN" sz="675" b="1" kern="100" dirty="0">
                <a:latin typeface="Times New Roman" panose="02020603050405020304" pitchFamily="18" charset="0"/>
              </a:rPr>
              <a:t>(NC)=mean(L);</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NC=NC+1;</a:t>
            </a:r>
            <a:endParaRPr lang="zh-CN" altLang="zh-CN" sz="675" kern="100" dirty="0">
              <a:latin typeface="Times New Roman" panose="02020603050405020304" pitchFamily="18" charset="0"/>
            </a:endParaRPr>
          </a:p>
          <a:p>
            <a:pPr algn="just"/>
            <a:r>
              <a:rPr lang="en-US" altLang="zh-CN" sz="675" kern="0" dirty="0">
                <a:solidFill>
                  <a:srgbClr val="228B22"/>
                </a:solidFill>
                <a:latin typeface="Courier New" panose="02070309020205020404" pitchFamily="49" charset="0"/>
              </a:rPr>
              <a:t>%</a:t>
            </a:r>
            <a:r>
              <a:rPr lang="zh-CN" altLang="zh-CN" sz="675" kern="0" dirty="0">
                <a:solidFill>
                  <a:srgbClr val="228B22"/>
                </a:solidFill>
                <a:latin typeface="Courier New" panose="02070309020205020404" pitchFamily="49" charset="0"/>
                <a:cs typeface="Courier New" panose="02070309020205020404" pitchFamily="49" charset="0"/>
              </a:rPr>
              <a:t>第五步：更新信息素</a:t>
            </a:r>
            <a:endParaRPr lang="zh-CN" altLang="zh-CN" sz="675" kern="100" dirty="0">
              <a:latin typeface="Times New Roman" panose="02020603050405020304" pitchFamily="18" charset="0"/>
            </a:endParaRPr>
          </a:p>
          <a:p>
            <a:pPr algn="just"/>
            <a:r>
              <a:rPr lang="en-US" altLang="zh-CN" sz="675" b="1" kern="100" dirty="0" err="1">
                <a:latin typeface="Times New Roman" panose="02020603050405020304" pitchFamily="18" charset="0"/>
              </a:rPr>
              <a:t>Delta_Tau</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zeros</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n,n</a:t>
            </a:r>
            <a:r>
              <a:rPr lang="en-US" altLang="zh-CN" sz="675" b="1" kern="100" dirty="0">
                <a:latin typeface="Times New Roman" panose="02020603050405020304" pitchFamily="18" charset="0"/>
              </a:rPr>
              <a:t>);</a:t>
            </a:r>
            <a:endParaRPr lang="zh-CN" altLang="zh-CN" sz="675" kern="100" dirty="0">
              <a:latin typeface="Times New Roman" panose="02020603050405020304" pitchFamily="18" charset="0"/>
            </a:endParaRPr>
          </a:p>
          <a:p>
            <a:pPr algn="just"/>
            <a:r>
              <a:rPr lang="en-US" altLang="zh-CN" sz="675" kern="0" dirty="0">
                <a:solidFill>
                  <a:srgbClr val="0000FF"/>
                </a:solidFill>
                <a:latin typeface="Courier New" panose="02070309020205020404" pitchFamily="49" charset="0"/>
              </a:rPr>
              <a:t>for </a:t>
            </a:r>
            <a:r>
              <a:rPr lang="en-US" altLang="zh-CN" sz="675" b="1" kern="100" dirty="0" err="1">
                <a:latin typeface="Times New Roman" panose="02020603050405020304" pitchFamily="18" charset="0"/>
              </a:rPr>
              <a:t>i</a:t>
            </a:r>
            <a:r>
              <a:rPr lang="en-US" altLang="zh-CN" sz="675" b="1" kern="100" dirty="0">
                <a:latin typeface="Times New Roman" panose="02020603050405020304" pitchFamily="18" charset="0"/>
              </a:rPr>
              <a:t>=1:m</a:t>
            </a:r>
            <a:endParaRPr lang="zh-CN" altLang="zh-CN" sz="675" kern="100" dirty="0">
              <a:latin typeface="Times New Roman" panose="02020603050405020304" pitchFamily="18" charset="0"/>
            </a:endParaRPr>
          </a:p>
          <a:p>
            <a:pPr algn="just"/>
            <a:r>
              <a:rPr lang="en-US" altLang="zh-CN" sz="675" kern="0" dirty="0">
                <a:solidFill>
                  <a:srgbClr val="0000FF"/>
                </a:solidFill>
                <a:latin typeface="Courier New" panose="02070309020205020404" pitchFamily="49" charset="0"/>
              </a:rPr>
              <a:t>for</a:t>
            </a:r>
            <a:r>
              <a:rPr lang="en-US" altLang="zh-CN" sz="675" b="1" kern="100" dirty="0">
                <a:latin typeface="Times New Roman" panose="02020603050405020304" pitchFamily="18" charset="0"/>
              </a:rPr>
              <a:t> j=1:(n-1)</a:t>
            </a:r>
            <a:endParaRPr lang="zh-CN" altLang="zh-CN" sz="675" kern="100" dirty="0">
              <a:latin typeface="Times New Roman" panose="02020603050405020304" pitchFamily="18" charset="0"/>
            </a:endParaRPr>
          </a:p>
          <a:p>
            <a:pPr algn="just"/>
            <a:r>
              <a:rPr lang="en-US" altLang="zh-CN" sz="675" b="1" kern="100" dirty="0" err="1">
                <a:latin typeface="Times New Roman" panose="02020603050405020304" pitchFamily="18" charset="0"/>
              </a:rPr>
              <a:t>Delta_Tau</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Tabu</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i,j</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Tabu</a:t>
            </a:r>
            <a:r>
              <a:rPr lang="en-US" altLang="zh-CN" sz="675" b="1" kern="100" dirty="0">
                <a:latin typeface="Times New Roman" panose="02020603050405020304" pitchFamily="18" charset="0"/>
              </a:rPr>
              <a:t>(i,j+1))=</a:t>
            </a:r>
            <a:r>
              <a:rPr lang="en-US" altLang="zh-CN" sz="675" b="1" kern="100" dirty="0" err="1">
                <a:latin typeface="Times New Roman" panose="02020603050405020304" pitchFamily="18" charset="0"/>
              </a:rPr>
              <a:t>Delta_Tau</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Tabu</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i,j</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Tabu</a:t>
            </a:r>
            <a:r>
              <a:rPr lang="en-US" altLang="zh-CN" sz="675" b="1" kern="100" dirty="0">
                <a:latin typeface="Times New Roman" panose="02020603050405020304" pitchFamily="18" charset="0"/>
              </a:rPr>
              <a:t>(i,j+1))+Q/L(</a:t>
            </a:r>
            <a:r>
              <a:rPr lang="en-US" altLang="zh-CN" sz="675" b="1" kern="100" dirty="0" err="1">
                <a:latin typeface="Times New Roman" panose="02020603050405020304" pitchFamily="18" charset="0"/>
              </a:rPr>
              <a:t>i</a:t>
            </a:r>
            <a:r>
              <a:rPr lang="en-US" altLang="zh-CN" sz="675" b="1" kern="100" dirty="0">
                <a:latin typeface="Times New Roman" panose="02020603050405020304" pitchFamily="18" charset="0"/>
              </a:rPr>
              <a:t>);</a:t>
            </a:r>
            <a:endParaRPr lang="zh-CN" altLang="zh-CN" sz="675" kern="100" dirty="0">
              <a:latin typeface="Times New Roman" panose="02020603050405020304" pitchFamily="18" charset="0"/>
            </a:endParaRPr>
          </a:p>
          <a:p>
            <a:pPr algn="just"/>
            <a:r>
              <a:rPr lang="en-US" altLang="zh-CN" sz="675" kern="0" dirty="0">
                <a:solidFill>
                  <a:srgbClr val="0000FF"/>
                </a:solidFill>
                <a:latin typeface="Courier New" panose="02070309020205020404" pitchFamily="49" charset="0"/>
              </a:rPr>
              <a:t>end</a:t>
            </a:r>
            <a:endParaRPr lang="zh-CN" altLang="zh-CN" sz="675" kern="100" dirty="0">
              <a:latin typeface="Times New Roman" panose="02020603050405020304" pitchFamily="18" charset="0"/>
            </a:endParaRPr>
          </a:p>
          <a:p>
            <a:pPr algn="just"/>
            <a:r>
              <a:rPr lang="en-US" altLang="zh-CN" sz="675" b="1" kern="100" dirty="0" err="1">
                <a:latin typeface="Times New Roman" panose="02020603050405020304" pitchFamily="18" charset="0"/>
              </a:rPr>
              <a:t>Delta_Tau</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Tabu</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i,n</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Tabu</a:t>
            </a:r>
            <a:r>
              <a:rPr lang="en-US" altLang="zh-CN" sz="675" b="1" kern="100" dirty="0">
                <a:latin typeface="Times New Roman" panose="02020603050405020304" pitchFamily="18" charset="0"/>
              </a:rPr>
              <a:t>(i,1))=</a:t>
            </a:r>
            <a:r>
              <a:rPr lang="en-US" altLang="zh-CN" sz="675" b="1" kern="100" dirty="0" err="1">
                <a:latin typeface="Times New Roman" panose="02020603050405020304" pitchFamily="18" charset="0"/>
              </a:rPr>
              <a:t>Delta_Tau</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Tabu</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i,n</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Tabu</a:t>
            </a:r>
            <a:r>
              <a:rPr lang="en-US" altLang="zh-CN" sz="675" b="1" kern="100" dirty="0">
                <a:latin typeface="Times New Roman" panose="02020603050405020304" pitchFamily="18" charset="0"/>
              </a:rPr>
              <a:t>(i,1))+Q/L(</a:t>
            </a:r>
            <a:r>
              <a:rPr lang="en-US" altLang="zh-CN" sz="675" b="1" kern="100" dirty="0" err="1">
                <a:latin typeface="Times New Roman" panose="02020603050405020304" pitchFamily="18" charset="0"/>
              </a:rPr>
              <a:t>i</a:t>
            </a:r>
            <a:r>
              <a:rPr lang="en-US" altLang="zh-CN" sz="675" b="1" kern="100" dirty="0">
                <a:latin typeface="Times New Roman" panose="02020603050405020304" pitchFamily="18" charset="0"/>
              </a:rPr>
              <a:t>);</a:t>
            </a:r>
            <a:endParaRPr lang="zh-CN" altLang="zh-CN" sz="675" kern="100" dirty="0">
              <a:latin typeface="Times New Roman" panose="02020603050405020304" pitchFamily="18" charset="0"/>
            </a:endParaRPr>
          </a:p>
          <a:p>
            <a:pPr algn="just"/>
            <a:r>
              <a:rPr lang="en-US" altLang="zh-CN" sz="675" kern="0" dirty="0">
                <a:solidFill>
                  <a:srgbClr val="0000FF"/>
                </a:solidFill>
                <a:latin typeface="Courier New" panose="02070309020205020404" pitchFamily="49" charset="0"/>
              </a:rPr>
              <a:t>end</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Tau=(1-Rho).*</a:t>
            </a:r>
            <a:r>
              <a:rPr lang="en-US" altLang="zh-CN" sz="675" b="1" kern="100" dirty="0" err="1">
                <a:latin typeface="Times New Roman" panose="02020603050405020304" pitchFamily="18" charset="0"/>
              </a:rPr>
              <a:t>Tau+Delta_Tau</a:t>
            </a:r>
            <a:r>
              <a:rPr lang="en-US" altLang="zh-CN" sz="675" b="1" kern="100" dirty="0">
                <a:latin typeface="Times New Roman" panose="02020603050405020304" pitchFamily="18" charset="0"/>
              </a:rPr>
              <a:t>;</a:t>
            </a:r>
          </a:p>
          <a:p>
            <a:pPr algn="just"/>
            <a:r>
              <a:rPr lang="en-US" altLang="zh-CN" sz="675" kern="0" dirty="0">
                <a:solidFill>
                  <a:srgbClr val="228B22"/>
                </a:solidFill>
                <a:latin typeface="Courier New" panose="02070309020205020404" pitchFamily="49" charset="0"/>
              </a:rPr>
              <a:t>%</a:t>
            </a:r>
            <a:r>
              <a:rPr lang="zh-CN" altLang="zh-CN" sz="675" kern="0" dirty="0">
                <a:solidFill>
                  <a:srgbClr val="228B22"/>
                </a:solidFill>
                <a:latin typeface="Courier New" panose="02070309020205020404" pitchFamily="49" charset="0"/>
                <a:cs typeface="Courier New" panose="02070309020205020404" pitchFamily="49" charset="0"/>
              </a:rPr>
              <a:t>第六步：禁忌表清零</a:t>
            </a:r>
            <a:endParaRPr lang="zh-CN" altLang="zh-CN" sz="675" kern="100" dirty="0">
              <a:latin typeface="Times New Roman" panose="02020603050405020304" pitchFamily="18" charset="0"/>
            </a:endParaRPr>
          </a:p>
          <a:p>
            <a:pPr algn="just"/>
            <a:r>
              <a:rPr lang="en-US" altLang="zh-CN" sz="675" b="1" kern="100" dirty="0" err="1">
                <a:latin typeface="Times New Roman" panose="02020603050405020304" pitchFamily="18" charset="0"/>
              </a:rPr>
              <a:t>Tabu</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zeros</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m,n</a:t>
            </a:r>
            <a:r>
              <a:rPr lang="en-US" altLang="zh-CN" sz="675" b="1" kern="100" dirty="0">
                <a:latin typeface="Times New Roman" panose="02020603050405020304" pitchFamily="18" charset="0"/>
              </a:rPr>
              <a:t>);</a:t>
            </a:r>
            <a:endParaRPr lang="zh-CN" altLang="zh-CN" sz="675" kern="100" dirty="0">
              <a:latin typeface="Times New Roman" panose="02020603050405020304" pitchFamily="18" charset="0"/>
            </a:endParaRPr>
          </a:p>
          <a:p>
            <a:pPr algn="just"/>
            <a:r>
              <a:rPr lang="en-US" altLang="zh-CN" sz="675" kern="0" dirty="0">
                <a:solidFill>
                  <a:srgbClr val="0000FF"/>
                </a:solidFill>
                <a:latin typeface="Courier New" panose="02070309020205020404" pitchFamily="49" charset="0"/>
              </a:rPr>
              <a:t>end</a:t>
            </a:r>
            <a:endParaRPr lang="zh-CN" altLang="zh-CN" sz="675" kern="100" dirty="0">
              <a:latin typeface="Times New Roman" panose="02020603050405020304" pitchFamily="18" charset="0"/>
            </a:endParaRPr>
          </a:p>
          <a:p>
            <a:pPr algn="just"/>
            <a:endParaRPr lang="zh-CN" altLang="zh-CN" sz="675" kern="100" dirty="0">
              <a:latin typeface="Times New Roman" panose="02020603050405020304" pitchFamily="18" charset="0"/>
            </a:endParaRPr>
          </a:p>
        </p:txBody>
      </p:sp>
      <p:sp>
        <p:nvSpPr>
          <p:cNvPr id="16" name="矩形 15"/>
          <p:cNvSpPr/>
          <p:nvPr/>
        </p:nvSpPr>
        <p:spPr>
          <a:xfrm>
            <a:off x="4780635" y="1002744"/>
            <a:ext cx="2210716" cy="3000821"/>
          </a:xfrm>
          <a:prstGeom prst="rect">
            <a:avLst/>
          </a:prstGeom>
        </p:spPr>
        <p:txBody>
          <a:bodyPr wrap="square">
            <a:spAutoFit/>
          </a:bodyPr>
          <a:lstStyle/>
          <a:p>
            <a:pPr algn="just"/>
            <a:r>
              <a:rPr lang="en-US" altLang="zh-CN" sz="675" b="1" kern="100" dirty="0">
                <a:latin typeface="Times New Roman" panose="02020603050405020304" pitchFamily="18" charset="0"/>
              </a:rPr>
              <a:t> </a:t>
            </a:r>
            <a:r>
              <a:rPr lang="en-US" altLang="zh-CN" sz="675" kern="0" dirty="0">
                <a:solidFill>
                  <a:srgbClr val="228B22"/>
                </a:solidFill>
                <a:latin typeface="Courier New" panose="02070309020205020404" pitchFamily="49" charset="0"/>
              </a:rPr>
              <a:t>%</a:t>
            </a:r>
            <a:r>
              <a:rPr lang="zh-CN" altLang="zh-CN" sz="675" kern="0" dirty="0">
                <a:solidFill>
                  <a:srgbClr val="228B22"/>
                </a:solidFill>
                <a:latin typeface="Courier New" panose="02070309020205020404" pitchFamily="49" charset="0"/>
                <a:cs typeface="Courier New" panose="02070309020205020404" pitchFamily="49" charset="0"/>
              </a:rPr>
              <a:t>第七步：输出结果</a:t>
            </a:r>
            <a:endParaRPr lang="zh-CN" altLang="zh-CN" sz="675" kern="100" dirty="0">
              <a:latin typeface="Times New Roman" panose="02020603050405020304" pitchFamily="18" charset="0"/>
            </a:endParaRPr>
          </a:p>
          <a:p>
            <a:pPr algn="just"/>
            <a:r>
              <a:rPr lang="en-US" altLang="zh-CN" sz="675" b="1" kern="100" dirty="0" err="1">
                <a:latin typeface="Times New Roman" panose="02020603050405020304" pitchFamily="18" charset="0"/>
              </a:rPr>
              <a:t>Pos</a:t>
            </a:r>
            <a:r>
              <a:rPr lang="en-US" altLang="zh-CN" sz="675" b="1" kern="100" dirty="0">
                <a:latin typeface="Times New Roman" panose="02020603050405020304" pitchFamily="18" charset="0"/>
              </a:rPr>
              <a:t>=find(</a:t>
            </a:r>
            <a:r>
              <a:rPr lang="en-US" altLang="zh-CN" sz="675" b="1" kern="100" dirty="0" err="1">
                <a:latin typeface="Times New Roman" panose="02020603050405020304" pitchFamily="18" charset="0"/>
              </a:rPr>
              <a:t>L_best</a:t>
            </a:r>
            <a:r>
              <a:rPr lang="en-US" altLang="zh-CN" sz="675" b="1" kern="100" dirty="0">
                <a:latin typeface="Times New Roman" panose="02020603050405020304" pitchFamily="18" charset="0"/>
              </a:rPr>
              <a:t>==min(</a:t>
            </a:r>
            <a:r>
              <a:rPr lang="en-US" altLang="zh-CN" sz="675" b="1" kern="100" dirty="0" err="1">
                <a:latin typeface="Times New Roman" panose="02020603050405020304" pitchFamily="18" charset="0"/>
              </a:rPr>
              <a:t>L_best</a:t>
            </a:r>
            <a:r>
              <a:rPr lang="en-US" altLang="zh-CN" sz="675" b="1" kern="100" dirty="0">
                <a:latin typeface="Times New Roman" panose="02020603050405020304" pitchFamily="18" charset="0"/>
              </a:rPr>
              <a:t>));</a:t>
            </a:r>
            <a:endParaRPr lang="zh-CN" altLang="zh-CN" sz="675" kern="100" dirty="0">
              <a:latin typeface="Times New Roman" panose="02020603050405020304" pitchFamily="18" charset="0"/>
            </a:endParaRPr>
          </a:p>
          <a:p>
            <a:pPr algn="just"/>
            <a:r>
              <a:rPr lang="en-US" altLang="zh-CN" sz="675" b="1" kern="100" dirty="0" err="1">
                <a:latin typeface="Times New Roman" panose="02020603050405020304" pitchFamily="18" charset="0"/>
              </a:rPr>
              <a:t>Shortest_Route</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R_best</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Pos</a:t>
            </a:r>
            <a:r>
              <a:rPr lang="en-US" altLang="zh-CN" sz="675" b="1" kern="100" dirty="0">
                <a:latin typeface="Times New Roman" panose="02020603050405020304" pitchFamily="18" charset="0"/>
              </a:rPr>
              <a:t>(1),:);</a:t>
            </a:r>
            <a:endParaRPr lang="zh-CN" altLang="zh-CN" sz="675" kern="100" dirty="0">
              <a:latin typeface="Times New Roman" panose="02020603050405020304" pitchFamily="18" charset="0"/>
            </a:endParaRPr>
          </a:p>
          <a:p>
            <a:pPr algn="just"/>
            <a:r>
              <a:rPr lang="en-US" altLang="zh-CN" sz="675" b="1" kern="100" dirty="0" err="1">
                <a:latin typeface="Times New Roman" panose="02020603050405020304" pitchFamily="18" charset="0"/>
              </a:rPr>
              <a:t>Shortest_Length</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L_best</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Pos</a:t>
            </a:r>
            <a:r>
              <a:rPr lang="en-US" altLang="zh-CN" sz="675" b="1" kern="100" dirty="0">
                <a:latin typeface="Times New Roman" panose="02020603050405020304" pitchFamily="18" charset="0"/>
              </a:rPr>
              <a:t>(1));</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subplot(1,2,1)</a:t>
            </a:r>
            <a:endParaRPr lang="zh-CN" altLang="zh-CN" sz="675" kern="100" dirty="0">
              <a:latin typeface="Times New Roman" panose="02020603050405020304" pitchFamily="18" charset="0"/>
            </a:endParaRPr>
          </a:p>
          <a:p>
            <a:pPr algn="just"/>
            <a:r>
              <a:rPr lang="en-US" altLang="zh-CN" sz="675" b="1" kern="100" dirty="0" err="1">
                <a:latin typeface="Times New Roman" panose="02020603050405020304" pitchFamily="18" charset="0"/>
              </a:rPr>
              <a:t>DrawRoute</a:t>
            </a:r>
            <a:r>
              <a:rPr lang="en-US" altLang="zh-CN" sz="675" b="1" kern="100" dirty="0">
                <a:latin typeface="Times New Roman" panose="02020603050405020304" pitchFamily="18" charset="0"/>
              </a:rPr>
              <a:t>(</a:t>
            </a:r>
            <a:r>
              <a:rPr lang="en-US" altLang="zh-CN" sz="675" b="1" kern="100" dirty="0" err="1">
                <a:latin typeface="Times New Roman" panose="02020603050405020304" pitchFamily="18" charset="0"/>
              </a:rPr>
              <a:t>C,Shortest_Route</a:t>
            </a:r>
            <a:r>
              <a:rPr lang="en-US" altLang="zh-CN" sz="675" b="1" kern="100" dirty="0">
                <a:latin typeface="Times New Roman" panose="02020603050405020304" pitchFamily="18" charset="0"/>
              </a:rPr>
              <a:t>)</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subplot(1,2,2);</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plot(</a:t>
            </a:r>
            <a:r>
              <a:rPr lang="en-US" altLang="zh-CN" sz="675" b="1" kern="100" dirty="0" err="1">
                <a:latin typeface="Times New Roman" panose="02020603050405020304" pitchFamily="18" charset="0"/>
              </a:rPr>
              <a:t>L_best</a:t>
            </a:r>
            <a:r>
              <a:rPr lang="en-US" altLang="zh-CN" sz="675" b="1" kern="100" dirty="0">
                <a:latin typeface="Times New Roman" panose="02020603050405020304" pitchFamily="18" charset="0"/>
              </a:rPr>
              <a:t>)</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hold </a:t>
            </a:r>
            <a:r>
              <a:rPr lang="en-US" altLang="zh-CN" sz="675" kern="0" dirty="0">
                <a:solidFill>
                  <a:srgbClr val="0000FF"/>
                </a:solidFill>
                <a:latin typeface="Courier New" panose="02070309020205020404" pitchFamily="49" charset="0"/>
              </a:rPr>
              <a:t>on</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plot(</a:t>
            </a:r>
            <a:r>
              <a:rPr lang="en-US" altLang="zh-CN" sz="675" b="1" kern="100" dirty="0" err="1">
                <a:latin typeface="Times New Roman" panose="02020603050405020304" pitchFamily="18" charset="0"/>
              </a:rPr>
              <a:t>L_ave</a:t>
            </a:r>
            <a:r>
              <a:rPr lang="en-US" altLang="zh-CN" sz="675" b="1" kern="100" dirty="0">
                <a:latin typeface="Times New Roman" panose="02020603050405020304" pitchFamily="18" charset="0"/>
              </a:rPr>
              <a:t>)</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hold </a:t>
            </a:r>
            <a:r>
              <a:rPr lang="en-US" altLang="zh-CN" sz="675" kern="0" dirty="0">
                <a:solidFill>
                  <a:srgbClr val="0000FF"/>
                </a:solidFill>
                <a:latin typeface="Courier New" panose="02070309020205020404" pitchFamily="49" charset="0"/>
              </a:rPr>
              <a:t>off</a:t>
            </a:r>
            <a:endParaRPr lang="zh-CN" altLang="zh-CN" sz="675" kern="100" dirty="0">
              <a:latin typeface="Times New Roman" panose="02020603050405020304" pitchFamily="18" charset="0"/>
            </a:endParaRPr>
          </a:p>
          <a:p>
            <a:r>
              <a:rPr lang="en-US" altLang="zh-CN" sz="675" kern="0" dirty="0">
                <a:solidFill>
                  <a:srgbClr val="0000FF"/>
                </a:solidFill>
                <a:latin typeface="Courier New" panose="02070309020205020404" pitchFamily="49" charset="0"/>
              </a:rPr>
              <a:t>end</a:t>
            </a:r>
            <a:endParaRPr lang="zh-CN" altLang="zh-CN" sz="675" kern="100" dirty="0">
              <a:latin typeface="Times New Roman" panose="02020603050405020304" pitchFamily="18" charset="0"/>
            </a:endParaRPr>
          </a:p>
          <a:p>
            <a:r>
              <a:rPr lang="zh-CN" altLang="zh-CN" sz="675" b="1" kern="0" dirty="0">
                <a:latin typeface="Courier New" panose="02070309020205020404" pitchFamily="49" charset="0"/>
                <a:cs typeface="Courier New" panose="02070309020205020404" pitchFamily="49" charset="0"/>
              </a:rPr>
              <a:t>子函数：</a:t>
            </a:r>
            <a:endParaRPr lang="zh-CN" altLang="zh-CN" sz="675" kern="100" dirty="0">
              <a:latin typeface="Times New Roman" panose="02020603050405020304" pitchFamily="18" charset="0"/>
            </a:endParaRPr>
          </a:p>
          <a:p>
            <a:r>
              <a:rPr lang="en-US" altLang="zh-CN" sz="675" kern="0" dirty="0">
                <a:solidFill>
                  <a:srgbClr val="0000FF"/>
                </a:solidFill>
                <a:latin typeface="Courier New" panose="02070309020205020404" pitchFamily="49" charset="0"/>
              </a:rPr>
              <a:t>function </a:t>
            </a:r>
            <a:r>
              <a:rPr lang="en-US" altLang="zh-CN" sz="675" b="1" kern="0" dirty="0" err="1">
                <a:latin typeface="Courier New" panose="02070309020205020404" pitchFamily="49" charset="0"/>
              </a:rPr>
              <a:t>DrawRoute</a:t>
            </a:r>
            <a:r>
              <a:rPr lang="en-US" altLang="zh-CN" sz="675" b="1" kern="0" dirty="0">
                <a:latin typeface="Courier New" panose="02070309020205020404" pitchFamily="49" charset="0"/>
              </a:rPr>
              <a:t>(C,R)</a:t>
            </a:r>
            <a:endParaRPr lang="zh-CN" altLang="zh-CN" sz="675" kern="100" dirty="0">
              <a:latin typeface="Times New Roman" panose="02020603050405020304" pitchFamily="18" charset="0"/>
            </a:endParaRPr>
          </a:p>
          <a:p>
            <a:pPr algn="just"/>
            <a:r>
              <a:rPr lang="en-US" altLang="zh-CN" sz="675" kern="0" dirty="0">
                <a:solidFill>
                  <a:srgbClr val="228B22"/>
                </a:solidFill>
                <a:latin typeface="Courier New" panose="02070309020205020404" pitchFamily="49" charset="0"/>
              </a:rPr>
              <a:t>% </a:t>
            </a:r>
            <a:r>
              <a:rPr lang="zh-CN" altLang="zh-CN" sz="675" kern="0" dirty="0">
                <a:solidFill>
                  <a:srgbClr val="228B22"/>
                </a:solidFill>
                <a:latin typeface="Courier New" panose="02070309020205020404" pitchFamily="49" charset="0"/>
                <a:cs typeface="Courier New" panose="02070309020205020404" pitchFamily="49" charset="0"/>
              </a:rPr>
              <a:t>画路线图的子函数</a:t>
            </a:r>
            <a:endParaRPr lang="zh-CN" altLang="zh-CN" sz="675" kern="100" dirty="0">
              <a:latin typeface="Times New Roman" panose="02020603050405020304" pitchFamily="18" charset="0"/>
            </a:endParaRPr>
          </a:p>
          <a:p>
            <a:pPr algn="just"/>
            <a:r>
              <a:rPr lang="en-US" altLang="zh-CN" sz="675" kern="0" dirty="0">
                <a:solidFill>
                  <a:srgbClr val="228B22"/>
                </a:solidFill>
                <a:latin typeface="Courier New" panose="02070309020205020404" pitchFamily="49" charset="0"/>
              </a:rPr>
              <a:t>% C: </a:t>
            </a:r>
            <a:r>
              <a:rPr lang="zh-CN" altLang="zh-CN" sz="675" kern="0" dirty="0">
                <a:solidFill>
                  <a:srgbClr val="228B22"/>
                </a:solidFill>
                <a:latin typeface="Courier New" panose="02070309020205020404" pitchFamily="49" charset="0"/>
                <a:cs typeface="Courier New" panose="02070309020205020404" pitchFamily="49" charset="0"/>
              </a:rPr>
              <a:t>节点坐标，由一个</a:t>
            </a:r>
            <a:r>
              <a:rPr lang="en-US" altLang="zh-CN" sz="675" kern="0" dirty="0">
                <a:solidFill>
                  <a:srgbClr val="228B22"/>
                </a:solidFill>
                <a:latin typeface="Courier New" panose="02070309020205020404" pitchFamily="49" charset="0"/>
              </a:rPr>
              <a:t>N</a:t>
            </a:r>
            <a:r>
              <a:rPr lang="zh-CN" altLang="zh-CN" sz="675" kern="0" dirty="0">
                <a:solidFill>
                  <a:srgbClr val="228B22"/>
                </a:solidFill>
                <a:latin typeface="Courier New" panose="02070309020205020404" pitchFamily="49" charset="0"/>
                <a:cs typeface="Courier New" panose="02070309020205020404" pitchFamily="49" charset="0"/>
              </a:rPr>
              <a:t>×</a:t>
            </a:r>
            <a:r>
              <a:rPr lang="en-US" altLang="zh-CN" sz="675" kern="0" dirty="0">
                <a:solidFill>
                  <a:srgbClr val="228B22"/>
                </a:solidFill>
                <a:latin typeface="Courier New" panose="02070309020205020404" pitchFamily="49" charset="0"/>
              </a:rPr>
              <a:t>2</a:t>
            </a:r>
            <a:r>
              <a:rPr lang="zh-CN" altLang="zh-CN" sz="675" kern="0" dirty="0">
                <a:solidFill>
                  <a:srgbClr val="228B22"/>
                </a:solidFill>
                <a:latin typeface="Courier New" panose="02070309020205020404" pitchFamily="49" charset="0"/>
                <a:cs typeface="Courier New" panose="02070309020205020404" pitchFamily="49" charset="0"/>
              </a:rPr>
              <a:t>的矩阵存储</a:t>
            </a:r>
            <a:endParaRPr lang="zh-CN" altLang="zh-CN" sz="675" kern="100" dirty="0">
              <a:latin typeface="Times New Roman" panose="02020603050405020304" pitchFamily="18" charset="0"/>
            </a:endParaRPr>
          </a:p>
          <a:p>
            <a:pPr algn="just"/>
            <a:r>
              <a:rPr lang="en-US" altLang="zh-CN" sz="675" kern="0" dirty="0">
                <a:solidFill>
                  <a:srgbClr val="228B22"/>
                </a:solidFill>
                <a:latin typeface="Courier New" panose="02070309020205020404" pitchFamily="49" charset="0"/>
              </a:rPr>
              <a:t>% R: Rout</a:t>
            </a:r>
            <a:r>
              <a:rPr lang="zh-CN" altLang="zh-CN" sz="675" kern="0" dirty="0">
                <a:solidFill>
                  <a:srgbClr val="228B22"/>
                </a:solidFill>
                <a:latin typeface="Courier New" panose="02070309020205020404" pitchFamily="49" charset="0"/>
                <a:cs typeface="Courier New" panose="02070309020205020404" pitchFamily="49" charset="0"/>
              </a:rPr>
              <a:t>路线</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N=length(R);</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scatter(C(:,1),C(:,2));</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hold </a:t>
            </a:r>
            <a:r>
              <a:rPr lang="en-US" altLang="zh-CN" sz="675" kern="0" dirty="0">
                <a:solidFill>
                  <a:srgbClr val="0000FF"/>
                </a:solidFill>
                <a:latin typeface="Courier New" panose="02070309020205020404" pitchFamily="49" charset="0"/>
              </a:rPr>
              <a:t>on</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plot([C(R(1),1),C(R(N),1)],[C(R(1),2),C(R(N),2)])</a:t>
            </a:r>
            <a:endParaRPr lang="zh-CN" altLang="zh-CN" sz="675" kern="100" dirty="0">
              <a:latin typeface="Times New Roman" panose="02020603050405020304" pitchFamily="18" charset="0"/>
            </a:endParaRPr>
          </a:p>
          <a:p>
            <a:pPr algn="just"/>
            <a:r>
              <a:rPr lang="en-US" altLang="zh-CN" sz="675" b="1" kern="100" dirty="0">
                <a:latin typeface="Times New Roman" panose="02020603050405020304" pitchFamily="18" charset="0"/>
              </a:rPr>
              <a:t>hold</a:t>
            </a:r>
            <a:r>
              <a:rPr lang="en-US" altLang="zh-CN" sz="675" b="1" kern="0" dirty="0">
                <a:latin typeface="Courier New" panose="02070309020205020404" pitchFamily="49" charset="0"/>
              </a:rPr>
              <a:t> </a:t>
            </a:r>
            <a:r>
              <a:rPr lang="en-US" altLang="zh-CN" sz="675" kern="0" dirty="0">
                <a:solidFill>
                  <a:srgbClr val="0000FF"/>
                </a:solidFill>
                <a:latin typeface="Courier New" panose="02070309020205020404" pitchFamily="49" charset="0"/>
              </a:rPr>
              <a:t>on</a:t>
            </a:r>
            <a:endParaRPr lang="zh-CN" altLang="zh-CN" sz="675" kern="100" dirty="0">
              <a:latin typeface="Times New Roman" panose="02020603050405020304" pitchFamily="18" charset="0"/>
            </a:endParaRPr>
          </a:p>
          <a:p>
            <a:r>
              <a:rPr lang="en-US" altLang="zh-CN" sz="675" kern="0" dirty="0">
                <a:solidFill>
                  <a:srgbClr val="0000FF"/>
                </a:solidFill>
                <a:latin typeface="Courier New" panose="02070309020205020404" pitchFamily="49" charset="0"/>
              </a:rPr>
              <a:t>for</a:t>
            </a:r>
            <a:r>
              <a:rPr lang="en-US" altLang="zh-CN" sz="675" b="1" kern="0" dirty="0">
                <a:latin typeface="Courier New" panose="02070309020205020404" pitchFamily="49" charset="0"/>
              </a:rPr>
              <a:t> </a:t>
            </a:r>
            <a:r>
              <a:rPr lang="en-US" altLang="zh-CN" sz="675" b="1" kern="100" dirty="0">
                <a:latin typeface="Times New Roman" panose="02020603050405020304" pitchFamily="18" charset="0"/>
              </a:rPr>
              <a:t>ii=2:N</a:t>
            </a:r>
            <a:endParaRPr lang="zh-CN" altLang="zh-CN" sz="675" kern="100" dirty="0">
              <a:latin typeface="Times New Roman" panose="02020603050405020304" pitchFamily="18" charset="0"/>
            </a:endParaRPr>
          </a:p>
          <a:p>
            <a:r>
              <a:rPr lang="en-US" altLang="zh-CN" sz="675" b="1" kern="100" dirty="0">
                <a:latin typeface="Times New Roman" panose="02020603050405020304" pitchFamily="18" charset="0"/>
              </a:rPr>
              <a:t>plot([C(R(ii-1),1),C(R(ii),1)],[C(R(ii-1),2),C(R(ii),2)])</a:t>
            </a:r>
            <a:endParaRPr lang="zh-CN" altLang="zh-CN" sz="675" kern="100" dirty="0">
              <a:latin typeface="Times New Roman" panose="02020603050405020304" pitchFamily="18" charset="0"/>
            </a:endParaRPr>
          </a:p>
          <a:p>
            <a:r>
              <a:rPr lang="en-US" altLang="zh-CN" sz="675" b="1" kern="100" dirty="0">
                <a:latin typeface="Times New Roman" panose="02020603050405020304" pitchFamily="18" charset="0"/>
              </a:rPr>
              <a:t>hold</a:t>
            </a:r>
            <a:r>
              <a:rPr lang="en-US" altLang="zh-CN" sz="675" b="1" kern="0" dirty="0">
                <a:latin typeface="Courier New" panose="02070309020205020404" pitchFamily="49" charset="0"/>
              </a:rPr>
              <a:t> </a:t>
            </a:r>
            <a:r>
              <a:rPr lang="en-US" altLang="zh-CN" sz="675" kern="0" dirty="0">
                <a:solidFill>
                  <a:srgbClr val="0000FF"/>
                </a:solidFill>
                <a:latin typeface="Courier New" panose="02070309020205020404" pitchFamily="49" charset="0"/>
              </a:rPr>
              <a:t>on</a:t>
            </a:r>
            <a:endParaRPr lang="zh-CN" altLang="zh-CN" sz="675" kern="100" dirty="0">
              <a:latin typeface="Times New Roman" panose="02020603050405020304" pitchFamily="18" charset="0"/>
            </a:endParaRPr>
          </a:p>
          <a:p>
            <a:r>
              <a:rPr lang="en-US" altLang="zh-CN" sz="675" kern="0" dirty="0">
                <a:solidFill>
                  <a:srgbClr val="0000FF"/>
                </a:solidFill>
                <a:latin typeface="Courier New" panose="02070309020205020404" pitchFamily="49" charset="0"/>
              </a:rPr>
              <a:t>end</a:t>
            </a:r>
            <a:endParaRPr lang="zh-CN" altLang="zh-CN" sz="675" kern="100" dirty="0">
              <a:latin typeface="Times New Roman" panose="02020603050405020304" pitchFamily="18" charset="0"/>
            </a:endParaRPr>
          </a:p>
          <a:p>
            <a:r>
              <a:rPr lang="en-US" altLang="zh-CN" sz="675" b="1" kern="0" dirty="0">
                <a:latin typeface="Courier New" panose="02070309020205020404" pitchFamily="49" charset="0"/>
              </a:rPr>
              <a:t> </a:t>
            </a:r>
            <a:endParaRPr lang="zh-CN" altLang="zh-CN" sz="675" kern="100" dirty="0">
              <a:latin typeface="Times New Roman" panose="02020603050405020304" pitchFamily="18" charset="0"/>
            </a:endParaRPr>
          </a:p>
          <a:p>
            <a:r>
              <a:rPr lang="en-US" altLang="zh-CN" sz="675" kern="0" dirty="0">
                <a:solidFill>
                  <a:srgbClr val="0000FF"/>
                </a:solidFill>
                <a:latin typeface="Courier New" panose="02070309020205020404" pitchFamily="49" charset="0"/>
              </a:rPr>
              <a:t>end</a:t>
            </a:r>
            <a:endParaRPr lang="zh-CN" altLang="zh-CN" sz="675" kern="100" dirty="0">
              <a:latin typeface="Times New Roman" panose="02020603050405020304" pitchFamily="18" charset="0"/>
            </a:endParaRPr>
          </a:p>
        </p:txBody>
      </p:sp>
    </p:spTree>
    <p:custDataLst>
      <p:tags r:id="rId1"/>
    </p:custDataLst>
    <p:extLst>
      <p:ext uri="{BB962C8B-B14F-4D97-AF65-F5344CB8AC3E}">
        <p14:creationId xmlns:p14="http://schemas.microsoft.com/office/powerpoint/2010/main" val="2981999031"/>
      </p:ext>
    </p:extLst>
  </p:cSld>
  <p:clrMapOvr>
    <a:masterClrMapping/>
  </p:clrMapOvr>
  <p:transition spd="slow" advTm="172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84498" y="65586"/>
            <a:ext cx="2474334" cy="563103"/>
            <a:chOff x="379330" y="87448"/>
            <a:chExt cx="3299112" cy="750804"/>
          </a:xfrm>
        </p:grpSpPr>
        <p:sp>
          <p:nvSpPr>
            <p:cNvPr id="5" name="椭圆 4"/>
            <p:cNvSpPr/>
            <p:nvPr/>
          </p:nvSpPr>
          <p:spPr>
            <a:xfrm>
              <a:off x="379330" y="9351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椭圆 5"/>
            <p:cNvSpPr/>
            <p:nvPr/>
          </p:nvSpPr>
          <p:spPr>
            <a:xfrm>
              <a:off x="89603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椭圆 6"/>
            <p:cNvSpPr/>
            <p:nvPr/>
          </p:nvSpPr>
          <p:spPr>
            <a:xfrm>
              <a:off x="140744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椭圆 7"/>
            <p:cNvSpPr/>
            <p:nvPr/>
          </p:nvSpPr>
          <p:spPr>
            <a:xfrm>
              <a:off x="191885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p:nvPr/>
          </p:nvSpPr>
          <p:spPr>
            <a:xfrm>
              <a:off x="243026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nvSpPr>
          <p:spPr>
            <a:xfrm>
              <a:off x="2933700" y="8890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1" name="文本框 10"/>
          <p:cNvSpPr txBox="1"/>
          <p:nvPr/>
        </p:nvSpPr>
        <p:spPr>
          <a:xfrm>
            <a:off x="335123" y="106962"/>
            <a:ext cx="4562475"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b="1" dirty="0">
                <a:latin typeface="黑体" panose="02010609060101010101" pitchFamily="49" charset="-122"/>
                <a:ea typeface="黑体" panose="02010609060101010101" pitchFamily="49" charset="-122"/>
              </a:rPr>
              <a:t>TSP</a:t>
            </a:r>
            <a:r>
              <a:rPr lang="zh-CN" altLang="en-US" sz="2400" b="1" dirty="0">
                <a:latin typeface="黑体" panose="02010609060101010101" pitchFamily="49" charset="-122"/>
                <a:ea typeface="黑体" panose="02010609060101010101" pitchFamily="49" charset="-122"/>
              </a:rPr>
              <a:t>算例分析</a:t>
            </a:r>
          </a:p>
        </p:txBody>
      </p:sp>
      <p:pic>
        <p:nvPicPr>
          <p:cNvPr id="12" name="图片 1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218" y="1294205"/>
            <a:ext cx="8128244" cy="2630094"/>
          </a:xfrm>
          <a:prstGeom prst="rect">
            <a:avLst/>
          </a:prstGeom>
          <a:noFill/>
          <a:ln>
            <a:noFill/>
          </a:ln>
        </p:spPr>
      </p:pic>
      <p:sp>
        <p:nvSpPr>
          <p:cNvPr id="13" name="矩形 12"/>
          <p:cNvSpPr/>
          <p:nvPr/>
        </p:nvSpPr>
        <p:spPr>
          <a:xfrm>
            <a:off x="1822701" y="4126943"/>
            <a:ext cx="3432015" cy="300082"/>
          </a:xfrm>
          <a:prstGeom prst="rect">
            <a:avLst/>
          </a:prstGeom>
        </p:spPr>
        <p:txBody>
          <a:bodyPr wrap="square">
            <a:spAutoFit/>
          </a:bodyPr>
          <a:lstStyle/>
          <a:p>
            <a:r>
              <a:rPr lang="en-US" altLang="zh-CN" sz="1350" b="1" kern="0" dirty="0" err="1">
                <a:latin typeface="Courier New" panose="02070309020205020404" pitchFamily="49" charset="0"/>
              </a:rPr>
              <a:t>Shortest_Length</a:t>
            </a:r>
            <a:r>
              <a:rPr lang="en-US" altLang="zh-CN" sz="1350" b="1" kern="0" dirty="0">
                <a:latin typeface="Courier New" panose="02070309020205020404" pitchFamily="49" charset="0"/>
              </a:rPr>
              <a:t> =1.5602e+04</a:t>
            </a:r>
            <a:endParaRPr lang="zh-CN" altLang="zh-CN" sz="1500" kern="100" dirty="0">
              <a:latin typeface="Times New Roman" panose="02020603050405020304" pitchFamily="18" charset="0"/>
            </a:endParaRPr>
          </a:p>
        </p:txBody>
      </p:sp>
    </p:spTree>
    <p:extLst>
      <p:ext uri="{BB962C8B-B14F-4D97-AF65-F5344CB8AC3E}">
        <p14:creationId xmlns:p14="http://schemas.microsoft.com/office/powerpoint/2010/main" val="2881986451"/>
      </p:ext>
    </p:extLst>
  </p:cSld>
  <p:clrMapOvr>
    <a:masterClrMapping/>
  </p:clrMapOvr>
  <p:transition spd="slow" advTm="5">
    <p:push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idx="4294967295"/>
          </p:nvPr>
        </p:nvSpPr>
        <p:spPr>
          <a:xfrm>
            <a:off x="0" y="75974"/>
            <a:ext cx="3861048" cy="565150"/>
          </a:xfrm>
          <a:prstGeom prst="rect">
            <a:avLst/>
          </a:prstGeom>
        </p:spPr>
        <p:txBody>
          <a:bodyPr>
            <a:noAutofit/>
          </a:bodyPr>
          <a:lstStyle/>
          <a:p>
            <a:pPr eaLnBrk="1" hangingPunct="1"/>
            <a:r>
              <a:rPr lang="zh-CN" altLang="en-US" sz="2400" dirty="0" smtClean="0"/>
              <a:t>群智能的起源和发展</a:t>
            </a:r>
          </a:p>
        </p:txBody>
      </p:sp>
      <p:grpSp>
        <p:nvGrpSpPr>
          <p:cNvPr id="742414" name="Group 14"/>
          <p:cNvGrpSpPr>
            <a:grpSpLocks/>
          </p:cNvGrpSpPr>
          <p:nvPr/>
        </p:nvGrpSpPr>
        <p:grpSpPr bwMode="auto">
          <a:xfrm>
            <a:off x="4994671" y="195262"/>
            <a:ext cx="1350169" cy="1941910"/>
            <a:chOff x="4195" y="164"/>
            <a:chExt cx="1134" cy="1631"/>
          </a:xfrm>
        </p:grpSpPr>
        <p:pic>
          <p:nvPicPr>
            <p:cNvPr id="102410" name="Picture 4" descr="Gerardo Ben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5" y="164"/>
              <a:ext cx="1044" cy="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11" name="Text Box 5"/>
            <p:cNvSpPr txBox="1">
              <a:spLocks noChangeArrowheads="1"/>
            </p:cNvSpPr>
            <p:nvPr/>
          </p:nvSpPr>
          <p:spPr bwMode="auto">
            <a:xfrm>
              <a:off x="4332" y="1524"/>
              <a:ext cx="997"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zh-CN" altLang="en-US" sz="1500" dirty="0">
                  <a:latin typeface="Arial" panose="020B0604020202020204" pitchFamily="34" charset="0"/>
                  <a:ea typeface="宋体" panose="02010600030101010101" pitchFamily="2" charset="-122"/>
                </a:rPr>
                <a:t>贝尼</a:t>
              </a:r>
              <a:r>
                <a:rPr lang="en-US" altLang="zh-CN" sz="1500" dirty="0">
                  <a:latin typeface="Arial" panose="020B0604020202020204" pitchFamily="34" charset="0"/>
                  <a:ea typeface="宋体" panose="02010600030101010101" pitchFamily="2" charset="-122"/>
                </a:rPr>
                <a:t>(</a:t>
              </a:r>
              <a:r>
                <a:rPr lang="en-US" altLang="zh-CN" sz="1350" dirty="0" err="1">
                  <a:latin typeface="Arial" panose="020B0604020202020204" pitchFamily="34" charset="0"/>
                  <a:ea typeface="宋体" panose="02010600030101010101" pitchFamily="2" charset="-122"/>
                </a:rPr>
                <a:t>Beni</a:t>
              </a:r>
              <a:r>
                <a:rPr lang="en-US" altLang="zh-CN" sz="1350" dirty="0">
                  <a:latin typeface="Arial" panose="020B0604020202020204" pitchFamily="34" charset="0"/>
                  <a:ea typeface="宋体" panose="02010600030101010101" pitchFamily="2" charset="-122"/>
                </a:rPr>
                <a:t> </a:t>
              </a:r>
              <a:r>
                <a:rPr lang="en-US" altLang="zh-CN" sz="1500" dirty="0">
                  <a:latin typeface="Arial" panose="020B0604020202020204" pitchFamily="34" charset="0"/>
                  <a:ea typeface="宋体" panose="02010600030101010101" pitchFamily="2" charset="-122"/>
                </a:rPr>
                <a:t>)</a:t>
              </a:r>
            </a:p>
          </p:txBody>
        </p:sp>
      </p:grpSp>
      <p:sp>
        <p:nvSpPr>
          <p:cNvPr id="742406" name="Rectangle 6"/>
          <p:cNvSpPr>
            <a:spLocks noChangeArrowheads="1"/>
          </p:cNvSpPr>
          <p:nvPr/>
        </p:nvSpPr>
        <p:spPr bwMode="auto">
          <a:xfrm>
            <a:off x="152401" y="771525"/>
            <a:ext cx="4482704" cy="140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buFont typeface="Wingdings" panose="05000000000000000000" pitchFamily="2" charset="2"/>
              <a:buNone/>
            </a:pPr>
            <a:r>
              <a:rPr lang="en-US" altLang="zh-CN" sz="2100" dirty="0"/>
              <a:t>	1989</a:t>
            </a:r>
            <a:r>
              <a:rPr lang="zh-CN" altLang="en-US" sz="2100" dirty="0"/>
              <a:t>年，加利福尼亚大学的教授贝尼在其元胞自动机系统中首次提出群智能的概念</a:t>
            </a:r>
          </a:p>
          <a:p>
            <a:pPr eaLnBrk="1" hangingPunct="1">
              <a:buFont typeface="Wingdings" panose="05000000000000000000" pitchFamily="2" charset="2"/>
              <a:buNone/>
            </a:pPr>
            <a:endParaRPr lang="en-US" altLang="zh-CN" sz="1500" dirty="0">
              <a:solidFill>
                <a:schemeClr val="hlink"/>
              </a:solidFill>
            </a:endParaRPr>
          </a:p>
        </p:txBody>
      </p:sp>
      <p:sp>
        <p:nvSpPr>
          <p:cNvPr id="742407" name="Rectangle 7"/>
          <p:cNvSpPr>
            <a:spLocks noChangeArrowheads="1"/>
          </p:cNvSpPr>
          <p:nvPr/>
        </p:nvSpPr>
        <p:spPr bwMode="auto">
          <a:xfrm>
            <a:off x="202803" y="2266355"/>
            <a:ext cx="4832747"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buFont typeface="Wingdings" panose="05000000000000000000" pitchFamily="2" charset="2"/>
              <a:buNone/>
            </a:pPr>
            <a:r>
              <a:rPr kumimoji="1" lang="zh-CN" altLang="en-US" sz="2100" dirty="0">
                <a:solidFill>
                  <a:srgbClr val="FF0000"/>
                </a:solidFill>
              </a:rPr>
              <a:t>任何一种由昆虫群体或其它动物社会行为机制而激发设计出的算法，或分布式解决问题的策略均属于群智能</a:t>
            </a:r>
          </a:p>
          <a:p>
            <a:pPr>
              <a:buFont typeface="Wingdings" panose="05000000000000000000" pitchFamily="2" charset="2"/>
              <a:buNone/>
            </a:pPr>
            <a:r>
              <a:rPr kumimoji="1" lang="en-US" altLang="zh-CN" sz="1500" dirty="0">
                <a:solidFill>
                  <a:srgbClr val="FF0000"/>
                </a:solidFill>
              </a:rPr>
              <a:t>——</a:t>
            </a:r>
            <a:r>
              <a:rPr kumimoji="1" lang="zh-CN" altLang="en-US" sz="1500" dirty="0">
                <a:solidFill>
                  <a:srgbClr val="FF0000"/>
                </a:solidFill>
              </a:rPr>
              <a:t>伯纳堡等 ，</a:t>
            </a:r>
            <a:r>
              <a:rPr kumimoji="1" lang="en-US" altLang="zh-CN" sz="1500" dirty="0">
                <a:solidFill>
                  <a:srgbClr val="FF0000"/>
                </a:solidFill>
              </a:rPr>
              <a:t>《</a:t>
            </a:r>
            <a:r>
              <a:rPr kumimoji="1" lang="zh-CN" altLang="en-US" sz="1500" dirty="0">
                <a:solidFill>
                  <a:srgbClr val="FF0000"/>
                </a:solidFill>
              </a:rPr>
              <a:t>群智能：从自然到人工系统</a:t>
            </a:r>
            <a:r>
              <a:rPr kumimoji="1" lang="en-US" altLang="zh-CN" sz="1500" dirty="0">
                <a:solidFill>
                  <a:srgbClr val="FF0000"/>
                </a:solidFill>
              </a:rPr>
              <a:t>》</a:t>
            </a:r>
            <a:r>
              <a:rPr kumimoji="1" lang="zh-CN" altLang="en-US" sz="1500" dirty="0">
                <a:solidFill>
                  <a:srgbClr val="FF0000"/>
                </a:solidFill>
              </a:rPr>
              <a:t>，</a:t>
            </a:r>
            <a:r>
              <a:rPr kumimoji="1" lang="en-US" altLang="zh-CN" sz="1500" dirty="0">
                <a:solidFill>
                  <a:srgbClr val="FF0000"/>
                </a:solidFill>
              </a:rPr>
              <a:t>1999</a:t>
            </a:r>
          </a:p>
        </p:txBody>
      </p:sp>
      <p:grpSp>
        <p:nvGrpSpPr>
          <p:cNvPr id="742413" name="Group 13"/>
          <p:cNvGrpSpPr>
            <a:grpSpLocks/>
          </p:cNvGrpSpPr>
          <p:nvPr/>
        </p:nvGrpSpPr>
        <p:grpSpPr bwMode="auto">
          <a:xfrm>
            <a:off x="4898231" y="2225873"/>
            <a:ext cx="1608535" cy="1660922"/>
            <a:chOff x="4150" y="1888"/>
            <a:chExt cx="1351" cy="1395"/>
          </a:xfrm>
        </p:grpSpPr>
        <p:pic>
          <p:nvPicPr>
            <p:cNvPr id="102408" name="Picture 9" descr="bif3-eric-bonabeau"/>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1" y="1888"/>
              <a:ext cx="1088" cy="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9" name="Rectangle 10"/>
            <p:cNvSpPr>
              <a:spLocks noChangeArrowheads="1"/>
            </p:cNvSpPr>
            <p:nvPr/>
          </p:nvSpPr>
          <p:spPr bwMode="auto">
            <a:xfrm>
              <a:off x="4150" y="3031"/>
              <a:ext cx="135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kumimoji="1" lang="zh-CN" altLang="en-US" sz="1350" dirty="0">
                  <a:latin typeface="Arial" panose="020B0604020202020204" pitchFamily="34" charset="0"/>
                  <a:ea typeface="宋体" panose="02010600030101010101" pitchFamily="2" charset="-122"/>
                </a:rPr>
                <a:t>伯纳堡</a:t>
              </a:r>
              <a:r>
                <a:rPr kumimoji="1" lang="en-US" altLang="zh-CN" sz="1350" dirty="0">
                  <a:latin typeface="Arial" panose="020B0604020202020204" pitchFamily="34" charset="0"/>
                  <a:ea typeface="宋体" panose="02010600030101010101" pitchFamily="2" charset="-122"/>
                </a:rPr>
                <a:t>(</a:t>
              </a:r>
              <a:r>
                <a:rPr kumimoji="1" lang="en-US" altLang="zh-CN" sz="1350" dirty="0" err="1">
                  <a:latin typeface="Arial" panose="020B0604020202020204" pitchFamily="34" charset="0"/>
                  <a:ea typeface="宋体" panose="02010600030101010101" pitchFamily="2" charset="-122"/>
                </a:rPr>
                <a:t>Bonabeau</a:t>
              </a:r>
              <a:r>
                <a:rPr kumimoji="1" lang="en-US" altLang="zh-CN" sz="1350" dirty="0">
                  <a:latin typeface="Arial" panose="020B0604020202020204" pitchFamily="34" charset="0"/>
                  <a:ea typeface="宋体" panose="02010600030101010101" pitchFamily="2" charset="-122"/>
                </a:rPr>
                <a:t>)</a:t>
              </a:r>
              <a:endParaRPr lang="en-US" altLang="zh-CN" sz="1500" dirty="0">
                <a:latin typeface="Arial" panose="020B0604020202020204" pitchFamily="34" charset="0"/>
                <a:ea typeface="宋体" panose="02010600030101010101" pitchFamily="2" charset="-122"/>
              </a:endParaRPr>
            </a:p>
          </p:txBody>
        </p:sp>
      </p:grpSp>
      <p:sp>
        <p:nvSpPr>
          <p:cNvPr id="742411" name="Rectangle 11"/>
          <p:cNvSpPr>
            <a:spLocks noChangeArrowheads="1"/>
          </p:cNvSpPr>
          <p:nvPr/>
        </p:nvSpPr>
        <p:spPr bwMode="auto">
          <a:xfrm>
            <a:off x="242887" y="3975497"/>
            <a:ext cx="626387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kumimoji="1" lang="zh-CN" altLang="en-US" sz="2100" dirty="0"/>
              <a:t>无智能或简单智能的</a:t>
            </a:r>
            <a:r>
              <a:rPr kumimoji="1" lang="zh-CN" altLang="en-US" sz="2100" dirty="0">
                <a:solidFill>
                  <a:srgbClr val="FF0000"/>
                </a:solidFill>
              </a:rPr>
              <a:t>主体</a:t>
            </a:r>
            <a:r>
              <a:rPr kumimoji="1" lang="zh-CN" altLang="en-US" sz="2100" dirty="0"/>
              <a:t>，通过任何形式的聚集协同而表现出智能行为的特性	 </a:t>
            </a:r>
            <a:r>
              <a:rPr kumimoji="1" lang="en-US" altLang="zh-CN" sz="1500" dirty="0"/>
              <a:t>——</a:t>
            </a:r>
            <a:r>
              <a:rPr kumimoji="1" lang="zh-CN" altLang="en-US" sz="1500" dirty="0"/>
              <a:t>伯纳堡</a:t>
            </a:r>
          </a:p>
        </p:txBody>
      </p:sp>
    </p:spTree>
    <p:custDataLst>
      <p:tags r:id="rId1"/>
    </p:custDataLst>
    <p:extLst>
      <p:ext uri="{BB962C8B-B14F-4D97-AF65-F5344CB8AC3E}">
        <p14:creationId xmlns:p14="http://schemas.microsoft.com/office/powerpoint/2010/main" val="5427406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742414"/>
                                        </p:tgtEl>
                                        <p:attrNameLst>
                                          <p:attrName>style.visibility</p:attrName>
                                        </p:attrNameLst>
                                      </p:cBhvr>
                                      <p:to>
                                        <p:strVal val="visible"/>
                                      </p:to>
                                    </p:set>
                                    <p:animEffect transition="in" filter="blinds(horizontal)">
                                      <p:cBhvr>
                                        <p:cTn id="7" dur="500"/>
                                        <p:tgtEl>
                                          <p:spTgt spid="742414"/>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42406"/>
                                        </p:tgtEl>
                                        <p:attrNameLst>
                                          <p:attrName>style.visibility</p:attrName>
                                        </p:attrNameLst>
                                      </p:cBhvr>
                                      <p:to>
                                        <p:strVal val="visible"/>
                                      </p:to>
                                    </p:set>
                                    <p:animEffect transition="in" filter="blinds(horizontal)">
                                      <p:cBhvr>
                                        <p:cTn id="11" dur="500"/>
                                        <p:tgtEl>
                                          <p:spTgt spid="74240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742413"/>
                                        </p:tgtEl>
                                        <p:attrNameLst>
                                          <p:attrName>style.visibility</p:attrName>
                                        </p:attrNameLst>
                                      </p:cBhvr>
                                      <p:to>
                                        <p:strVal val="visible"/>
                                      </p:to>
                                    </p:set>
                                    <p:animEffect transition="in" filter="blinds(horizontal)">
                                      <p:cBhvr>
                                        <p:cTn id="16" dur="500"/>
                                        <p:tgtEl>
                                          <p:spTgt spid="742413"/>
                                        </p:tgtEl>
                                      </p:cBhvr>
                                    </p:animEffect>
                                  </p:childTnLst>
                                </p:cTn>
                              </p:par>
                            </p:childTnLst>
                          </p:cTn>
                        </p:par>
                        <p:par>
                          <p:cTn id="17" fill="hold" nodeType="afterGroup">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742407"/>
                                        </p:tgtEl>
                                        <p:attrNameLst>
                                          <p:attrName>style.visibility</p:attrName>
                                        </p:attrNameLst>
                                      </p:cBhvr>
                                      <p:to>
                                        <p:strVal val="visible"/>
                                      </p:to>
                                    </p:set>
                                    <p:animEffect transition="in" filter="blinds(horizontal)">
                                      <p:cBhvr>
                                        <p:cTn id="20" dur="500"/>
                                        <p:tgtEl>
                                          <p:spTgt spid="74240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42411"/>
                                        </p:tgtEl>
                                        <p:attrNameLst>
                                          <p:attrName>style.visibility</p:attrName>
                                        </p:attrNameLst>
                                      </p:cBhvr>
                                      <p:to>
                                        <p:strVal val="visible"/>
                                      </p:to>
                                    </p:set>
                                    <p:animEffect transition="in" filter="blinds(horizontal)">
                                      <p:cBhvr>
                                        <p:cTn id="25" dur="500"/>
                                        <p:tgtEl>
                                          <p:spTgt spid="742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6" grpId="0"/>
      <p:bldP spid="742407" grpId="0"/>
      <p:bldP spid="7424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84498" y="65586"/>
            <a:ext cx="4613100" cy="563103"/>
            <a:chOff x="379330" y="87448"/>
            <a:chExt cx="6150800" cy="750804"/>
          </a:xfrm>
        </p:grpSpPr>
        <p:sp>
          <p:nvSpPr>
            <p:cNvPr id="5" name="椭圆 4"/>
            <p:cNvSpPr/>
            <p:nvPr/>
          </p:nvSpPr>
          <p:spPr>
            <a:xfrm>
              <a:off x="379330" y="9351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椭圆 5"/>
            <p:cNvSpPr/>
            <p:nvPr/>
          </p:nvSpPr>
          <p:spPr>
            <a:xfrm>
              <a:off x="89603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椭圆 6"/>
            <p:cNvSpPr/>
            <p:nvPr/>
          </p:nvSpPr>
          <p:spPr>
            <a:xfrm>
              <a:off x="140744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椭圆 7"/>
            <p:cNvSpPr/>
            <p:nvPr/>
          </p:nvSpPr>
          <p:spPr>
            <a:xfrm>
              <a:off x="191885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p:nvPr/>
          </p:nvSpPr>
          <p:spPr>
            <a:xfrm>
              <a:off x="243026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nvSpPr>
          <p:spPr>
            <a:xfrm>
              <a:off x="2941677"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3454400" y="8890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p:cNvSpPr/>
            <p:nvPr/>
          </p:nvSpPr>
          <p:spPr>
            <a:xfrm>
              <a:off x="3962400" y="8890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椭圆 13"/>
            <p:cNvSpPr/>
            <p:nvPr/>
          </p:nvSpPr>
          <p:spPr>
            <a:xfrm>
              <a:off x="4470400" y="8890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椭圆 14"/>
            <p:cNvSpPr/>
            <p:nvPr/>
          </p:nvSpPr>
          <p:spPr>
            <a:xfrm>
              <a:off x="4978400" y="8890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椭圆 15"/>
            <p:cNvSpPr/>
            <p:nvPr/>
          </p:nvSpPr>
          <p:spPr>
            <a:xfrm>
              <a:off x="5486400" y="8890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p:cNvSpPr txBox="1"/>
            <p:nvPr/>
          </p:nvSpPr>
          <p:spPr>
            <a:xfrm>
              <a:off x="446830" y="142616"/>
              <a:ext cx="6083300" cy="615553"/>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b="1" dirty="0">
                  <a:latin typeface="黑体" panose="02010609060101010101" pitchFamily="49" charset="-122"/>
                  <a:ea typeface="黑体" panose="02010609060101010101" pitchFamily="49" charset="-122"/>
                </a:rPr>
                <a:t>蚁群算法的特点及应用领域</a:t>
              </a:r>
            </a:p>
          </p:txBody>
        </p:sp>
      </p:grpSp>
      <p:grpSp>
        <p:nvGrpSpPr>
          <p:cNvPr id="21" name="组合 20"/>
          <p:cNvGrpSpPr/>
          <p:nvPr/>
        </p:nvGrpSpPr>
        <p:grpSpPr>
          <a:xfrm>
            <a:off x="117470" y="3619500"/>
            <a:ext cx="2473331" cy="1457325"/>
            <a:chOff x="152555" y="4953000"/>
            <a:chExt cx="2976451" cy="1651000"/>
          </a:xfrm>
        </p:grpSpPr>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555" y="4953000"/>
              <a:ext cx="2976451" cy="1651000"/>
            </a:xfrm>
            <a:prstGeom prst="rect">
              <a:avLst/>
            </a:prstGeom>
          </p:spPr>
        </p:pic>
        <p:sp>
          <p:nvSpPr>
            <p:cNvPr id="20" name="矩形 19"/>
            <p:cNvSpPr/>
            <p:nvPr/>
          </p:nvSpPr>
          <p:spPr>
            <a:xfrm>
              <a:off x="1774240" y="5099231"/>
              <a:ext cx="1169374" cy="292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蚁群算法的</a:t>
              </a:r>
              <a:endParaRPr lang="en-US" altLang="zh-CN" sz="1200" dirty="0">
                <a:solidFill>
                  <a:schemeClr val="tx1"/>
                </a:solidFill>
                <a:latin typeface="黑体" panose="02010609060101010101" pitchFamily="49" charset="-122"/>
                <a:ea typeface="黑体" panose="02010609060101010101" pitchFamily="49" charset="-122"/>
              </a:endParaRPr>
            </a:p>
            <a:p>
              <a:pPr algn="ctr"/>
              <a:r>
                <a:rPr lang="zh-CN" altLang="en-US" sz="1200" dirty="0">
                  <a:solidFill>
                    <a:schemeClr val="tx1"/>
                  </a:solidFill>
                  <a:latin typeface="黑体" panose="02010609060101010101" pitchFamily="49" charset="-122"/>
                  <a:ea typeface="黑体" panose="02010609060101010101" pitchFamily="49" charset="-122"/>
                </a:rPr>
                <a:t>特点</a:t>
              </a:r>
            </a:p>
          </p:txBody>
        </p:sp>
      </p:grpSp>
      <p:graphicFrame>
        <p:nvGraphicFramePr>
          <p:cNvPr id="23" name="表格 22"/>
          <p:cNvGraphicFramePr>
            <a:graphicFrameLocks noGrp="1"/>
          </p:cNvGraphicFramePr>
          <p:nvPr>
            <p:extLst>
              <p:ext uri="{D42A27DB-BD31-4B8C-83A1-F6EECF244321}">
                <p14:modId xmlns:p14="http://schemas.microsoft.com/office/powerpoint/2010/main" val="4155521044"/>
              </p:ext>
            </p:extLst>
          </p:nvPr>
        </p:nvGraphicFramePr>
        <p:xfrm>
          <a:off x="764704" y="778157"/>
          <a:ext cx="5754298" cy="2677529"/>
        </p:xfrm>
        <a:graphic>
          <a:graphicData uri="http://schemas.openxmlformats.org/drawingml/2006/table">
            <a:tbl>
              <a:tblPr firstRow="1" bandRow="1">
                <a:tableStyleId>{1E171933-4619-4E11-9A3F-F7608DF75F80}</a:tableStyleId>
              </a:tblPr>
              <a:tblGrid>
                <a:gridCol w="2877149"/>
                <a:gridCol w="2877149"/>
              </a:tblGrid>
              <a:tr h="322564">
                <a:tc>
                  <a:txBody>
                    <a:bodyPr/>
                    <a:lstStyle/>
                    <a:p>
                      <a:pPr algn="ctr"/>
                      <a:r>
                        <a:rPr lang="zh-CN" altLang="en-US" sz="1400" dirty="0" smtClean="0">
                          <a:solidFill>
                            <a:schemeClr val="tx1"/>
                          </a:solidFill>
                          <a:latin typeface="黑体" panose="02010609060101010101" pitchFamily="49" charset="-122"/>
                          <a:ea typeface="黑体" panose="02010609060101010101" pitchFamily="49" charset="-122"/>
                        </a:rPr>
                        <a:t>优点</a:t>
                      </a:r>
                      <a:endParaRPr lang="zh-CN" altLang="en-US" sz="14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c>
                  <a:txBody>
                    <a:bodyPr/>
                    <a:lstStyle/>
                    <a:p>
                      <a:pPr algn="ctr"/>
                      <a:r>
                        <a:rPr lang="zh-CN" altLang="en-US" sz="1400" dirty="0" smtClean="0">
                          <a:solidFill>
                            <a:schemeClr val="tx1"/>
                          </a:solidFill>
                          <a:latin typeface="黑体" panose="02010609060101010101" pitchFamily="49" charset="-122"/>
                          <a:ea typeface="黑体" panose="02010609060101010101" pitchFamily="49" charset="-122"/>
                        </a:rPr>
                        <a:t>缺点</a:t>
                      </a:r>
                      <a:endParaRPr lang="zh-CN" altLang="en-US" sz="14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r>
              <a:tr h="655705">
                <a:tc>
                  <a:txBody>
                    <a:bodyPr/>
                    <a:lstStyle/>
                    <a:p>
                      <a:pPr algn="ctr"/>
                      <a:r>
                        <a:rPr lang="zh-CN" altLang="en-US" sz="1400" dirty="0" smtClean="0">
                          <a:solidFill>
                            <a:schemeClr val="tx1"/>
                          </a:solidFill>
                          <a:latin typeface="黑体" panose="02010609060101010101" pitchFamily="49" charset="-122"/>
                          <a:ea typeface="黑体" panose="02010609060101010101" pitchFamily="49" charset="-122"/>
                        </a:rPr>
                        <a:t>不依赖于所求问题的具体数学表达式描述，具有很强的找到全局最优解的优化能力</a:t>
                      </a:r>
                      <a:endParaRPr lang="zh-CN" altLang="en-US" sz="14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c>
                  <a:txBody>
                    <a:bodyPr/>
                    <a:lstStyle/>
                    <a:p>
                      <a:pPr algn="ctr"/>
                      <a:r>
                        <a:rPr lang="zh-CN" altLang="en-US" sz="1400" dirty="0" smtClean="0">
                          <a:solidFill>
                            <a:schemeClr val="tx1"/>
                          </a:solidFill>
                          <a:latin typeface="黑体" panose="02010609060101010101" pitchFamily="49" charset="-122"/>
                          <a:ea typeface="黑体" panose="02010609060101010101" pitchFamily="49" charset="-122"/>
                        </a:rPr>
                        <a:t>模型普适性不强，不能直接应用于实际优化问题</a:t>
                      </a:r>
                      <a:endParaRPr lang="zh-CN" altLang="en-US" sz="14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r>
              <a:tr h="65570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tx1"/>
                          </a:solidFill>
                          <a:latin typeface="黑体" panose="02010609060101010101" pitchFamily="49" charset="-122"/>
                          <a:ea typeface="黑体" panose="02010609060101010101" pitchFamily="49" charset="-122"/>
                        </a:rPr>
                        <a:t>正反馈、较强的鲁棒性、全局性、普遍性</a:t>
                      </a:r>
                    </a:p>
                  </a:txBody>
                  <a:tcPr marL="68580" marR="68580" marT="34290" marB="34290" anchor="ctr"/>
                </a:tc>
                <a:tc>
                  <a:txBody>
                    <a:bodyPr/>
                    <a:lstStyle/>
                    <a:p>
                      <a:pPr algn="ctr"/>
                      <a:r>
                        <a:rPr lang="zh-CN" altLang="en-US" sz="1400" dirty="0" smtClean="0">
                          <a:solidFill>
                            <a:schemeClr val="tx1"/>
                          </a:solidFill>
                          <a:latin typeface="黑体" panose="02010609060101010101" pitchFamily="49" charset="-122"/>
                          <a:ea typeface="黑体" panose="02010609060101010101" pitchFamily="49" charset="-122"/>
                        </a:rPr>
                        <a:t>局部搜索能力较弱，易出现停滞和局部收敛、收敛速度慢等问题</a:t>
                      </a:r>
                      <a:endParaRPr lang="zh-CN" altLang="en-US" sz="14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r>
              <a:tr h="45828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tx1"/>
                          </a:solidFill>
                          <a:latin typeface="黑体" panose="02010609060101010101" pitchFamily="49" charset="-122"/>
                          <a:ea typeface="黑体" panose="02010609060101010101" pitchFamily="49" charset="-122"/>
                        </a:rPr>
                        <a:t>优良的分布式并行计算机制</a:t>
                      </a:r>
                    </a:p>
                  </a:txBody>
                  <a:tcPr marL="68580" marR="68580" marT="34290" marB="34290" anchor="ctr"/>
                </a:tc>
                <a:tc>
                  <a:txBody>
                    <a:bodyPr/>
                    <a:lstStyle/>
                    <a:p>
                      <a:pPr algn="ctr"/>
                      <a:r>
                        <a:rPr lang="zh-CN" altLang="en-US" sz="1400" dirty="0" smtClean="0">
                          <a:solidFill>
                            <a:schemeClr val="tx1"/>
                          </a:solidFill>
                          <a:latin typeface="黑体" panose="02010609060101010101" pitchFamily="49" charset="-122"/>
                          <a:ea typeface="黑体" panose="02010609060101010101" pitchFamily="49" charset="-122"/>
                        </a:rPr>
                        <a:t>长时间花费在解的构造上，导致搜索时间过长</a:t>
                      </a:r>
                      <a:endParaRPr lang="zh-CN" altLang="en-US" sz="14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r>
              <a:tr h="45828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tx1"/>
                          </a:solidFill>
                          <a:latin typeface="黑体" panose="02010609060101010101" pitchFamily="49" charset="-122"/>
                          <a:ea typeface="黑体" panose="02010609060101010101" pitchFamily="49" charset="-122"/>
                        </a:rPr>
                        <a:t>易于与其他方法相结合</a:t>
                      </a:r>
                    </a:p>
                  </a:txBody>
                  <a:tcPr marL="68580" marR="68580" marT="34290" marB="34290" anchor="ctr"/>
                </a:tc>
                <a:tc>
                  <a:txBody>
                    <a:bodyPr/>
                    <a:lstStyle/>
                    <a:p>
                      <a:pPr algn="ctr"/>
                      <a:r>
                        <a:rPr lang="zh-CN" altLang="en-US" sz="1400" dirty="0" smtClean="0">
                          <a:solidFill>
                            <a:schemeClr val="tx1"/>
                          </a:solidFill>
                          <a:latin typeface="黑体" panose="02010609060101010101" pitchFamily="49" charset="-122"/>
                          <a:ea typeface="黑体" panose="02010609060101010101" pitchFamily="49" charset="-122"/>
                        </a:rPr>
                        <a:t>算法最先基于离散问题，不能直接解决连续优化问题</a:t>
                      </a:r>
                      <a:endParaRPr lang="en-US" altLang="zh-CN" sz="1400" dirty="0" smtClean="0">
                        <a:solidFill>
                          <a:schemeClr val="tx1"/>
                        </a:solidFill>
                        <a:latin typeface="黑体" panose="02010609060101010101" pitchFamily="49" charset="-122"/>
                        <a:ea typeface="黑体" panose="02010609060101010101" pitchFamily="49" charset="-122"/>
                      </a:endParaRPr>
                    </a:p>
                  </a:txBody>
                  <a:tcPr marL="68580" marR="68580" marT="34290" marB="34290" anchor="ctr"/>
                </a:tc>
              </a:tr>
            </a:tbl>
          </a:graphicData>
        </a:graphic>
      </p:graphicFrame>
    </p:spTree>
    <p:custDataLst>
      <p:tags r:id="rId1"/>
    </p:custDataLst>
    <p:extLst>
      <p:ext uri="{BB962C8B-B14F-4D97-AF65-F5344CB8AC3E}">
        <p14:creationId xmlns:p14="http://schemas.microsoft.com/office/powerpoint/2010/main" val="1216697745"/>
      </p:ext>
    </p:extLst>
  </p:cSld>
  <p:clrMapOvr>
    <a:masterClrMapping/>
  </p:clrMapOvr>
  <p:transition spd="slow" advTm="7577">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84498" y="65586"/>
            <a:ext cx="4613100" cy="563103"/>
            <a:chOff x="379330" y="87448"/>
            <a:chExt cx="6150800" cy="750804"/>
          </a:xfrm>
        </p:grpSpPr>
        <p:sp>
          <p:nvSpPr>
            <p:cNvPr id="5" name="椭圆 4"/>
            <p:cNvSpPr/>
            <p:nvPr/>
          </p:nvSpPr>
          <p:spPr>
            <a:xfrm>
              <a:off x="379330" y="9351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椭圆 5"/>
            <p:cNvSpPr/>
            <p:nvPr/>
          </p:nvSpPr>
          <p:spPr>
            <a:xfrm>
              <a:off x="89603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椭圆 6"/>
            <p:cNvSpPr/>
            <p:nvPr/>
          </p:nvSpPr>
          <p:spPr>
            <a:xfrm>
              <a:off x="1407449"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椭圆 7"/>
            <p:cNvSpPr/>
            <p:nvPr/>
          </p:nvSpPr>
          <p:spPr>
            <a:xfrm>
              <a:off x="191885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p:nvPr/>
          </p:nvSpPr>
          <p:spPr>
            <a:xfrm>
              <a:off x="2430268"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nvSpPr>
          <p:spPr>
            <a:xfrm>
              <a:off x="2941677" y="87448"/>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椭圆 10"/>
            <p:cNvSpPr/>
            <p:nvPr/>
          </p:nvSpPr>
          <p:spPr>
            <a:xfrm>
              <a:off x="3454400" y="8890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3962400" y="8890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p:cNvSpPr/>
            <p:nvPr/>
          </p:nvSpPr>
          <p:spPr>
            <a:xfrm>
              <a:off x="4470400" y="8890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椭圆 13"/>
            <p:cNvSpPr/>
            <p:nvPr/>
          </p:nvSpPr>
          <p:spPr>
            <a:xfrm>
              <a:off x="4978400" y="8890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椭圆 14"/>
            <p:cNvSpPr/>
            <p:nvPr/>
          </p:nvSpPr>
          <p:spPr>
            <a:xfrm>
              <a:off x="5486400" y="88900"/>
              <a:ext cx="744742" cy="7447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文本框 15"/>
            <p:cNvSpPr txBox="1"/>
            <p:nvPr/>
          </p:nvSpPr>
          <p:spPr>
            <a:xfrm>
              <a:off x="446830" y="142616"/>
              <a:ext cx="6083300" cy="615553"/>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b="1" dirty="0">
                  <a:latin typeface="黑体" panose="02010609060101010101" pitchFamily="49" charset="-122"/>
                  <a:ea typeface="黑体" panose="02010609060101010101" pitchFamily="49" charset="-122"/>
                </a:rPr>
                <a:t>蚁群算法的特点及应用领域</a:t>
              </a:r>
            </a:p>
          </p:txBody>
        </p:sp>
      </p:grpSp>
      <p:grpSp>
        <p:nvGrpSpPr>
          <p:cNvPr id="18" name="组合 17"/>
          <p:cNvGrpSpPr/>
          <p:nvPr/>
        </p:nvGrpSpPr>
        <p:grpSpPr>
          <a:xfrm>
            <a:off x="117470" y="3619500"/>
            <a:ext cx="2473331" cy="1457325"/>
            <a:chOff x="152555" y="4953000"/>
            <a:chExt cx="2976451" cy="1651000"/>
          </a:xfrm>
        </p:grpSpPr>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555" y="4953000"/>
              <a:ext cx="2976451" cy="1651000"/>
            </a:xfrm>
            <a:prstGeom prst="rect">
              <a:avLst/>
            </a:prstGeom>
          </p:spPr>
        </p:pic>
        <p:sp>
          <p:nvSpPr>
            <p:cNvPr id="20" name="矩形 19"/>
            <p:cNvSpPr/>
            <p:nvPr/>
          </p:nvSpPr>
          <p:spPr>
            <a:xfrm>
              <a:off x="1774240" y="5099231"/>
              <a:ext cx="1169374" cy="292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蚁群算法的</a:t>
              </a:r>
              <a:endParaRPr lang="en-US" altLang="zh-CN" sz="1200" dirty="0">
                <a:solidFill>
                  <a:schemeClr val="tx1"/>
                </a:solidFill>
                <a:latin typeface="黑体" panose="02010609060101010101" pitchFamily="49" charset="-122"/>
                <a:ea typeface="黑体" panose="02010609060101010101" pitchFamily="49" charset="-122"/>
              </a:endParaRPr>
            </a:p>
            <a:p>
              <a:pPr algn="ctr"/>
              <a:r>
                <a:rPr lang="zh-CN" altLang="en-US" sz="1200" dirty="0">
                  <a:solidFill>
                    <a:schemeClr val="tx1"/>
                  </a:solidFill>
                  <a:latin typeface="黑体" panose="02010609060101010101" pitchFamily="49" charset="-122"/>
                  <a:ea typeface="黑体" panose="02010609060101010101" pitchFamily="49" charset="-122"/>
                </a:rPr>
                <a:t>应用领域</a:t>
              </a:r>
            </a:p>
          </p:txBody>
        </p:sp>
      </p:grpSp>
      <p:sp>
        <p:nvSpPr>
          <p:cNvPr id="21" name="云形标注 20"/>
          <p:cNvSpPr/>
          <p:nvPr/>
        </p:nvSpPr>
        <p:spPr>
          <a:xfrm>
            <a:off x="716236" y="937635"/>
            <a:ext cx="3842011" cy="1830936"/>
          </a:xfrm>
          <a:prstGeom prst="cloudCallout">
            <a:avLst>
              <a:gd name="adj1" fmla="val -41494"/>
              <a:gd name="adj2" fmla="val 8681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dirty="0">
                <a:solidFill>
                  <a:schemeClr val="tx1"/>
                </a:solidFill>
                <a:latin typeface="黑体" panose="02010609060101010101" pitchFamily="49" charset="-122"/>
                <a:ea typeface="黑体" panose="02010609060101010101" pitchFamily="49" charset="-122"/>
              </a:rPr>
              <a:t>由于蚁群算法对图的对称性以及目标函数无特殊要求，因此可以解决各种对称、非对称问题，线性、非线性问题。</a:t>
            </a:r>
          </a:p>
        </p:txBody>
      </p:sp>
      <p:graphicFrame>
        <p:nvGraphicFramePr>
          <p:cNvPr id="22" name="表格 21"/>
          <p:cNvGraphicFramePr>
            <a:graphicFrameLocks noGrp="1"/>
          </p:cNvGraphicFramePr>
          <p:nvPr>
            <p:extLst>
              <p:ext uri="{D42A27DB-BD31-4B8C-83A1-F6EECF244321}">
                <p14:modId xmlns:p14="http://schemas.microsoft.com/office/powerpoint/2010/main" val="3988936046"/>
              </p:ext>
            </p:extLst>
          </p:nvPr>
        </p:nvGraphicFramePr>
        <p:xfrm>
          <a:off x="3431692" y="2496992"/>
          <a:ext cx="3448012" cy="2503170"/>
        </p:xfrm>
        <a:graphic>
          <a:graphicData uri="http://schemas.openxmlformats.org/drawingml/2006/table">
            <a:tbl>
              <a:tblPr firstRow="1" bandRow="1">
                <a:tableStyleId>{2D5ABB26-0587-4C30-8999-92F81FD0307C}</a:tableStyleId>
              </a:tblPr>
              <a:tblGrid>
                <a:gridCol w="1724006"/>
                <a:gridCol w="1724006"/>
              </a:tblGrid>
              <a:tr h="278130">
                <a:tc>
                  <a:txBody>
                    <a:bodyPr/>
                    <a:lstStyle/>
                    <a:p>
                      <a:pPr algn="ctr"/>
                      <a:r>
                        <a:rPr lang="zh-CN" altLang="en-US" sz="1000" dirty="0" smtClean="0">
                          <a:latin typeface="黑体" panose="02010609060101010101" pitchFamily="49" charset="-122"/>
                          <a:ea typeface="黑体" panose="02010609060101010101" pitchFamily="49" charset="-122"/>
                        </a:rPr>
                        <a:t>旅行商（</a:t>
                      </a:r>
                      <a:r>
                        <a:rPr lang="en-US" altLang="zh-CN" sz="1000" dirty="0" smtClean="0">
                          <a:latin typeface="黑体" panose="02010609060101010101" pitchFamily="49" charset="-122"/>
                          <a:ea typeface="黑体" panose="02010609060101010101" pitchFamily="49" charset="-122"/>
                        </a:rPr>
                        <a:t>TSP</a:t>
                      </a:r>
                      <a:r>
                        <a:rPr lang="zh-CN" altLang="en-US" sz="1000" dirty="0" smtClean="0">
                          <a:latin typeface="黑体" panose="02010609060101010101" pitchFamily="49" charset="-122"/>
                          <a:ea typeface="黑体" panose="02010609060101010101" pitchFamily="49" charset="-122"/>
                        </a:rPr>
                        <a:t>）问题</a:t>
                      </a:r>
                      <a:endParaRPr lang="zh-CN" altLang="en-US" sz="10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c>
                  <a:txBody>
                    <a:bodyPr/>
                    <a:lstStyle/>
                    <a:p>
                      <a:pPr algn="ctr"/>
                      <a:r>
                        <a:rPr lang="zh-CN" altLang="en-US" sz="1000" dirty="0" smtClean="0">
                          <a:latin typeface="黑体" panose="02010609060101010101" pitchFamily="49" charset="-122"/>
                          <a:ea typeface="黑体" panose="02010609060101010101" pitchFamily="49" charset="-122"/>
                        </a:rPr>
                        <a:t>电力</a:t>
                      </a:r>
                      <a:endParaRPr lang="zh-CN" altLang="en-US" sz="10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r>
              <a:tr h="278130">
                <a:tc>
                  <a:txBody>
                    <a:bodyPr/>
                    <a:lstStyle/>
                    <a:p>
                      <a:pPr algn="ctr"/>
                      <a:r>
                        <a:rPr lang="zh-CN" altLang="en-US" sz="1000" dirty="0" smtClean="0">
                          <a:latin typeface="黑体" panose="02010609060101010101" pitchFamily="49" charset="-122"/>
                          <a:ea typeface="黑体" panose="02010609060101010101" pitchFamily="49" charset="-122"/>
                        </a:rPr>
                        <a:t>调度问题</a:t>
                      </a:r>
                      <a:endParaRPr lang="zh-CN" altLang="en-US" sz="10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c>
                  <a:txBody>
                    <a:bodyPr/>
                    <a:lstStyle/>
                    <a:p>
                      <a:pPr algn="ctr"/>
                      <a:r>
                        <a:rPr lang="zh-CN" altLang="en-US" sz="1000" dirty="0" smtClean="0">
                          <a:latin typeface="黑体" panose="02010609060101010101" pitchFamily="49" charset="-122"/>
                          <a:ea typeface="黑体" panose="02010609060101010101" pitchFamily="49" charset="-122"/>
                        </a:rPr>
                        <a:t>通信</a:t>
                      </a:r>
                      <a:endParaRPr lang="zh-CN" altLang="en-US" sz="10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r>
              <a:tr h="278130">
                <a:tc>
                  <a:txBody>
                    <a:bodyPr/>
                    <a:lstStyle/>
                    <a:p>
                      <a:pPr algn="ctr"/>
                      <a:r>
                        <a:rPr lang="zh-CN" altLang="en-US" sz="1000" dirty="0" smtClean="0">
                          <a:latin typeface="黑体" panose="02010609060101010101" pitchFamily="49" charset="-122"/>
                          <a:ea typeface="黑体" panose="02010609060101010101" pitchFamily="49" charset="-122"/>
                        </a:rPr>
                        <a:t>图形着色</a:t>
                      </a:r>
                      <a:endParaRPr lang="zh-CN" altLang="en-US" sz="10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c>
                  <a:txBody>
                    <a:bodyPr/>
                    <a:lstStyle/>
                    <a:p>
                      <a:pPr algn="ctr"/>
                      <a:r>
                        <a:rPr lang="zh-CN" altLang="en-US" sz="1000" dirty="0" smtClean="0">
                          <a:latin typeface="黑体" panose="02010609060101010101" pitchFamily="49" charset="-122"/>
                          <a:ea typeface="黑体" panose="02010609060101010101" pitchFamily="49" charset="-122"/>
                        </a:rPr>
                        <a:t>化工</a:t>
                      </a:r>
                      <a:endParaRPr lang="zh-CN" altLang="en-US" sz="10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r>
              <a:tr h="278130">
                <a:tc>
                  <a:txBody>
                    <a:bodyPr/>
                    <a:lstStyle/>
                    <a:p>
                      <a:pPr algn="ctr"/>
                      <a:r>
                        <a:rPr lang="zh-CN" altLang="en-US" sz="1000" dirty="0" smtClean="0">
                          <a:latin typeface="黑体" panose="02010609060101010101" pitchFamily="49" charset="-122"/>
                          <a:ea typeface="黑体" panose="02010609060101010101" pitchFamily="49" charset="-122"/>
                        </a:rPr>
                        <a:t>路径优化</a:t>
                      </a:r>
                      <a:endParaRPr lang="zh-CN" altLang="en-US" sz="10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c>
                  <a:txBody>
                    <a:bodyPr/>
                    <a:lstStyle/>
                    <a:p>
                      <a:pPr algn="ctr"/>
                      <a:r>
                        <a:rPr lang="zh-CN" altLang="en-US" sz="1000" dirty="0" smtClean="0">
                          <a:latin typeface="黑体" panose="02010609060101010101" pitchFamily="49" charset="-122"/>
                          <a:ea typeface="黑体" panose="02010609060101010101" pitchFamily="49" charset="-122"/>
                        </a:rPr>
                        <a:t>交通</a:t>
                      </a:r>
                      <a:endParaRPr lang="zh-CN" altLang="en-US" sz="10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r>
              <a:tr h="278130">
                <a:tc>
                  <a:txBody>
                    <a:bodyPr/>
                    <a:lstStyle/>
                    <a:p>
                      <a:pPr algn="ctr"/>
                      <a:r>
                        <a:rPr lang="zh-CN" altLang="en-US" sz="1000" dirty="0" smtClean="0">
                          <a:latin typeface="黑体" panose="02010609060101010101" pitchFamily="49" charset="-122"/>
                          <a:ea typeface="黑体" panose="02010609060101010101" pitchFamily="49" charset="-122"/>
                        </a:rPr>
                        <a:t>数据挖掘</a:t>
                      </a:r>
                      <a:endParaRPr lang="zh-CN" altLang="en-US" sz="10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c>
                  <a:txBody>
                    <a:bodyPr/>
                    <a:lstStyle/>
                    <a:p>
                      <a:pPr algn="ctr"/>
                      <a:r>
                        <a:rPr lang="zh-CN" altLang="en-US" sz="1000" dirty="0" smtClean="0">
                          <a:latin typeface="黑体" panose="02010609060101010101" pitchFamily="49" charset="-122"/>
                          <a:ea typeface="黑体" panose="02010609060101010101" pitchFamily="49" charset="-122"/>
                        </a:rPr>
                        <a:t>机器人</a:t>
                      </a:r>
                      <a:endParaRPr lang="zh-CN" altLang="en-US" sz="10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r>
              <a:tr h="278130">
                <a:tc>
                  <a:txBody>
                    <a:bodyPr/>
                    <a:lstStyle/>
                    <a:p>
                      <a:pPr algn="ctr"/>
                      <a:r>
                        <a:rPr lang="zh-CN" altLang="en-US" sz="1000" dirty="0" smtClean="0">
                          <a:latin typeface="黑体" panose="02010609060101010101" pitchFamily="49" charset="-122"/>
                          <a:ea typeface="黑体" panose="02010609060101010101" pitchFamily="49" charset="-122"/>
                        </a:rPr>
                        <a:t>聚类分析</a:t>
                      </a:r>
                      <a:endParaRPr lang="zh-CN" altLang="en-US" sz="10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c>
                  <a:txBody>
                    <a:bodyPr/>
                    <a:lstStyle/>
                    <a:p>
                      <a:pPr algn="ctr"/>
                      <a:r>
                        <a:rPr lang="zh-CN" altLang="en-US" sz="1000" dirty="0" smtClean="0">
                          <a:latin typeface="黑体" panose="02010609060101010101" pitchFamily="49" charset="-122"/>
                          <a:ea typeface="黑体" panose="02010609060101010101" pitchFamily="49" charset="-122"/>
                        </a:rPr>
                        <a:t>冶金</a:t>
                      </a:r>
                      <a:endParaRPr lang="zh-CN" altLang="en-US" sz="10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r>
              <a:tr h="278130">
                <a:tc>
                  <a:txBody>
                    <a:bodyPr/>
                    <a:lstStyle/>
                    <a:p>
                      <a:pPr algn="ctr"/>
                      <a:r>
                        <a:rPr lang="zh-CN" altLang="en-US" sz="1000" dirty="0" smtClean="0">
                          <a:latin typeface="黑体" panose="02010609060101010101" pitchFamily="49" charset="-122"/>
                          <a:ea typeface="黑体" panose="02010609060101010101" pitchFamily="49" charset="-122"/>
                        </a:rPr>
                        <a:t>网络配置</a:t>
                      </a:r>
                      <a:endParaRPr lang="zh-CN" altLang="en-US" sz="10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c>
                  <a:txBody>
                    <a:bodyPr/>
                    <a:lstStyle/>
                    <a:p>
                      <a:pPr algn="ctr"/>
                      <a:r>
                        <a:rPr lang="zh-CN" altLang="en-US" sz="1000" dirty="0" smtClean="0">
                          <a:latin typeface="黑体" panose="02010609060101010101" pitchFamily="49" charset="-122"/>
                          <a:ea typeface="黑体" panose="02010609060101010101" pitchFamily="49" charset="-122"/>
                        </a:rPr>
                        <a:t>其他领域</a:t>
                      </a:r>
                      <a:endParaRPr lang="zh-CN" altLang="en-US" sz="10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r>
              <a:tr h="278130">
                <a:tc>
                  <a:txBody>
                    <a:bodyPr/>
                    <a:lstStyle/>
                    <a:p>
                      <a:pPr algn="ctr"/>
                      <a:r>
                        <a:rPr lang="zh-CN" altLang="en-US" sz="1000" dirty="0" smtClean="0">
                          <a:latin typeface="黑体" panose="02010609060101010101" pitchFamily="49" charset="-122"/>
                          <a:ea typeface="黑体" panose="02010609060101010101" pitchFamily="49" charset="-122"/>
                        </a:rPr>
                        <a:t>序列求序</a:t>
                      </a:r>
                      <a:endParaRPr lang="zh-CN" altLang="en-US" sz="10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c>
                  <a:txBody>
                    <a:bodyPr/>
                    <a:lstStyle/>
                    <a:p>
                      <a:pPr algn="ctr"/>
                      <a:endParaRPr lang="zh-CN" altLang="en-US" sz="10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r>
              <a:tr h="278130">
                <a:tc>
                  <a:txBody>
                    <a:bodyPr/>
                    <a:lstStyle/>
                    <a:p>
                      <a:pPr algn="ctr"/>
                      <a:r>
                        <a:rPr lang="zh-CN" altLang="en-US" sz="1000" dirty="0" smtClean="0">
                          <a:latin typeface="黑体" panose="02010609060101010101" pitchFamily="49" charset="-122"/>
                          <a:ea typeface="黑体" panose="02010609060101010101" pitchFamily="49" charset="-122"/>
                        </a:rPr>
                        <a:t>其他组合优化问题</a:t>
                      </a:r>
                      <a:endParaRPr lang="zh-CN" altLang="en-US" sz="10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c>
                  <a:txBody>
                    <a:bodyPr/>
                    <a:lstStyle/>
                    <a:p>
                      <a:pPr algn="ctr"/>
                      <a:endParaRPr lang="zh-CN" altLang="en-US" sz="1000" dirty="0">
                        <a:solidFill>
                          <a:schemeClr val="tx1"/>
                        </a:solidFill>
                        <a:latin typeface="黑体" panose="02010609060101010101" pitchFamily="49" charset="-122"/>
                        <a:ea typeface="黑体" panose="02010609060101010101" pitchFamily="49" charset="-122"/>
                      </a:endParaRPr>
                    </a:p>
                  </a:txBody>
                  <a:tcPr marL="68580" marR="68580" marT="34290" marB="34290" anchor="ctr"/>
                </a:tc>
              </a:tr>
            </a:tbl>
          </a:graphicData>
        </a:graphic>
      </p:graphicFrame>
    </p:spTree>
    <p:custDataLst>
      <p:tags r:id="rId1"/>
    </p:custDataLst>
    <p:extLst>
      <p:ext uri="{BB962C8B-B14F-4D97-AF65-F5344CB8AC3E}">
        <p14:creationId xmlns:p14="http://schemas.microsoft.com/office/powerpoint/2010/main" val="394242461"/>
      </p:ext>
    </p:extLst>
  </p:cSld>
  <p:clrMapOvr>
    <a:masterClrMapping/>
  </p:clrMapOvr>
  <p:transition spd="slow" advTm="6171">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up)">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idx="4294967295"/>
          </p:nvPr>
        </p:nvSpPr>
        <p:spPr>
          <a:xfrm>
            <a:off x="116632" y="123478"/>
            <a:ext cx="6172200" cy="565150"/>
          </a:xfrm>
          <a:prstGeom prst="rect">
            <a:avLst/>
          </a:prstGeom>
        </p:spPr>
        <p:txBody>
          <a:bodyPr>
            <a:normAutofit/>
          </a:bodyPr>
          <a:lstStyle/>
          <a:p>
            <a:pPr eaLnBrk="1" hangingPunct="1"/>
            <a:r>
              <a:rPr lang="zh-CN" altLang="en-US" sz="2000" dirty="0" smtClean="0"/>
              <a:t>蚁群算法应用举例</a:t>
            </a:r>
            <a:r>
              <a:rPr lang="en-US" altLang="zh-CN" sz="2000" dirty="0" smtClean="0">
                <a:latin typeface="Arial" panose="020B0604020202020204" pitchFamily="34" charset="0"/>
              </a:rPr>
              <a:t>——</a:t>
            </a:r>
            <a:r>
              <a:rPr lang="zh-CN" altLang="en-US" sz="2000" dirty="0" smtClean="0"/>
              <a:t>聚类问题</a:t>
            </a:r>
          </a:p>
        </p:txBody>
      </p:sp>
      <p:sp>
        <p:nvSpPr>
          <p:cNvPr id="122883" name="Rectangle 3"/>
          <p:cNvSpPr>
            <a:spLocks noGrp="1" noChangeArrowheads="1"/>
          </p:cNvSpPr>
          <p:nvPr>
            <p:ph type="body" sz="quarter" idx="4294967295"/>
          </p:nvPr>
        </p:nvSpPr>
        <p:spPr>
          <a:xfrm>
            <a:off x="0" y="708942"/>
            <a:ext cx="6048375" cy="3518991"/>
          </a:xfrm>
          <a:prstGeom prst="rect">
            <a:avLst/>
          </a:prstGeom>
        </p:spPr>
        <p:txBody>
          <a:bodyPr>
            <a:noAutofit/>
          </a:bodyPr>
          <a:lstStyle/>
          <a:p>
            <a:pPr eaLnBrk="1" hangingPunct="1">
              <a:lnSpc>
                <a:spcPct val="90000"/>
              </a:lnSpc>
            </a:pPr>
            <a:r>
              <a:rPr lang="zh-CN" altLang="en-US" sz="2000" dirty="0" smtClean="0"/>
              <a:t>起源于对蚁群蚁卵的分类研究</a:t>
            </a:r>
          </a:p>
          <a:p>
            <a:pPr eaLnBrk="1" hangingPunct="1">
              <a:lnSpc>
                <a:spcPct val="90000"/>
              </a:lnSpc>
            </a:pPr>
            <a:r>
              <a:rPr lang="zh-CN" altLang="en-US" sz="2000" dirty="0" smtClean="0"/>
              <a:t>基本思想</a:t>
            </a:r>
          </a:p>
          <a:p>
            <a:pPr lvl="1" eaLnBrk="1" hangingPunct="1">
              <a:lnSpc>
                <a:spcPct val="90000"/>
              </a:lnSpc>
            </a:pPr>
            <a:r>
              <a:rPr lang="zh-CN" altLang="en-US" sz="2000" dirty="0" smtClean="0"/>
              <a:t>将待聚类数据随机地散布到一个二维平面内</a:t>
            </a:r>
          </a:p>
          <a:p>
            <a:pPr lvl="1" eaLnBrk="1" hangingPunct="1">
              <a:lnSpc>
                <a:spcPct val="90000"/>
              </a:lnSpc>
            </a:pPr>
            <a:r>
              <a:rPr lang="zh-CN" altLang="en-US" sz="2000" dirty="0" smtClean="0"/>
              <a:t>虚拟蚂蚁分布在这个空间内，并以随机方式移动</a:t>
            </a:r>
          </a:p>
          <a:p>
            <a:pPr lvl="1" eaLnBrk="1" hangingPunct="1">
              <a:lnSpc>
                <a:spcPct val="90000"/>
              </a:lnSpc>
            </a:pPr>
            <a:r>
              <a:rPr lang="zh-CN" altLang="en-US" sz="2000" dirty="0" smtClean="0"/>
              <a:t>当一只蚂蚁遇到一个待聚类数据时即将之拾起并继续随机运动</a:t>
            </a:r>
          </a:p>
          <a:p>
            <a:pPr lvl="1" eaLnBrk="1" hangingPunct="1">
              <a:lnSpc>
                <a:spcPct val="90000"/>
              </a:lnSpc>
            </a:pPr>
            <a:r>
              <a:rPr lang="zh-CN" altLang="en-US" sz="2000" dirty="0" smtClean="0"/>
              <a:t>若运动路径附近的数据与背负的数据相似性高于设置的标准则将其放置在该位置，然后继续移动</a:t>
            </a:r>
          </a:p>
          <a:p>
            <a:pPr lvl="1" eaLnBrk="1" hangingPunct="1">
              <a:lnSpc>
                <a:spcPct val="90000"/>
              </a:lnSpc>
            </a:pPr>
            <a:r>
              <a:rPr lang="zh-CN" altLang="en-US" sz="2000" dirty="0" smtClean="0"/>
              <a:t>重复上述数据搬运过程</a:t>
            </a:r>
          </a:p>
        </p:txBody>
      </p:sp>
      <p:pic>
        <p:nvPicPr>
          <p:cNvPr id="122884" name="Picture 4" descr="File:Knapsack ants.sv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5104" y="3003798"/>
            <a:ext cx="2430066" cy="223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58214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animEffect transition="in" filter="fade">
                                      <p:cBhvr>
                                        <p:cTn id="7" dur="1000"/>
                                        <p:tgtEl>
                                          <p:spTgt spid="122883">
                                            <p:txEl>
                                              <p:pRg st="0" end="0"/>
                                            </p:txEl>
                                          </p:spTgt>
                                        </p:tgtEl>
                                      </p:cBhvr>
                                    </p:animEffect>
                                    <p:anim calcmode="lin" valueType="num">
                                      <p:cBhvr>
                                        <p:cTn id="8" dur="1000" fill="hold"/>
                                        <p:tgtEl>
                                          <p:spTgt spid="12288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288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2883">
                                            <p:txEl>
                                              <p:pRg st="1" end="1"/>
                                            </p:txEl>
                                          </p:spTgt>
                                        </p:tgtEl>
                                        <p:attrNameLst>
                                          <p:attrName>style.visibility</p:attrName>
                                        </p:attrNameLst>
                                      </p:cBhvr>
                                      <p:to>
                                        <p:strVal val="visible"/>
                                      </p:to>
                                    </p:set>
                                    <p:animEffect transition="in" filter="fade">
                                      <p:cBhvr>
                                        <p:cTn id="14" dur="1000"/>
                                        <p:tgtEl>
                                          <p:spTgt spid="122883">
                                            <p:txEl>
                                              <p:pRg st="1" end="1"/>
                                            </p:txEl>
                                          </p:spTgt>
                                        </p:tgtEl>
                                      </p:cBhvr>
                                    </p:animEffect>
                                    <p:anim calcmode="lin" valueType="num">
                                      <p:cBhvr>
                                        <p:cTn id="15" dur="1000" fill="hold"/>
                                        <p:tgtEl>
                                          <p:spTgt spid="12288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288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2883">
                                            <p:txEl>
                                              <p:pRg st="2" end="2"/>
                                            </p:txEl>
                                          </p:spTgt>
                                        </p:tgtEl>
                                        <p:attrNameLst>
                                          <p:attrName>style.visibility</p:attrName>
                                        </p:attrNameLst>
                                      </p:cBhvr>
                                      <p:to>
                                        <p:strVal val="visible"/>
                                      </p:to>
                                    </p:set>
                                    <p:animEffect transition="in" filter="fade">
                                      <p:cBhvr>
                                        <p:cTn id="21" dur="1000"/>
                                        <p:tgtEl>
                                          <p:spTgt spid="122883">
                                            <p:txEl>
                                              <p:pRg st="2" end="2"/>
                                            </p:txEl>
                                          </p:spTgt>
                                        </p:tgtEl>
                                      </p:cBhvr>
                                    </p:animEffect>
                                    <p:anim calcmode="lin" valueType="num">
                                      <p:cBhvr>
                                        <p:cTn id="22" dur="1000" fill="hold"/>
                                        <p:tgtEl>
                                          <p:spTgt spid="12288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288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2883">
                                            <p:txEl>
                                              <p:pRg st="3" end="3"/>
                                            </p:txEl>
                                          </p:spTgt>
                                        </p:tgtEl>
                                        <p:attrNameLst>
                                          <p:attrName>style.visibility</p:attrName>
                                        </p:attrNameLst>
                                      </p:cBhvr>
                                      <p:to>
                                        <p:strVal val="visible"/>
                                      </p:to>
                                    </p:set>
                                    <p:animEffect transition="in" filter="fade">
                                      <p:cBhvr>
                                        <p:cTn id="28" dur="1000"/>
                                        <p:tgtEl>
                                          <p:spTgt spid="122883">
                                            <p:txEl>
                                              <p:pRg st="3" end="3"/>
                                            </p:txEl>
                                          </p:spTgt>
                                        </p:tgtEl>
                                      </p:cBhvr>
                                    </p:animEffect>
                                    <p:anim calcmode="lin" valueType="num">
                                      <p:cBhvr>
                                        <p:cTn id="29" dur="1000" fill="hold"/>
                                        <p:tgtEl>
                                          <p:spTgt spid="12288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288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2883">
                                            <p:txEl>
                                              <p:pRg st="4" end="4"/>
                                            </p:txEl>
                                          </p:spTgt>
                                        </p:tgtEl>
                                        <p:attrNameLst>
                                          <p:attrName>style.visibility</p:attrName>
                                        </p:attrNameLst>
                                      </p:cBhvr>
                                      <p:to>
                                        <p:strVal val="visible"/>
                                      </p:to>
                                    </p:set>
                                    <p:animEffect transition="in" filter="fade">
                                      <p:cBhvr>
                                        <p:cTn id="35" dur="1000"/>
                                        <p:tgtEl>
                                          <p:spTgt spid="122883">
                                            <p:txEl>
                                              <p:pRg st="4" end="4"/>
                                            </p:txEl>
                                          </p:spTgt>
                                        </p:tgtEl>
                                      </p:cBhvr>
                                    </p:animEffect>
                                    <p:anim calcmode="lin" valueType="num">
                                      <p:cBhvr>
                                        <p:cTn id="36" dur="1000" fill="hold"/>
                                        <p:tgtEl>
                                          <p:spTgt spid="12288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2288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2883">
                                            <p:txEl>
                                              <p:pRg st="5" end="5"/>
                                            </p:txEl>
                                          </p:spTgt>
                                        </p:tgtEl>
                                        <p:attrNameLst>
                                          <p:attrName>style.visibility</p:attrName>
                                        </p:attrNameLst>
                                      </p:cBhvr>
                                      <p:to>
                                        <p:strVal val="visible"/>
                                      </p:to>
                                    </p:set>
                                    <p:animEffect transition="in" filter="fade">
                                      <p:cBhvr>
                                        <p:cTn id="42" dur="1000"/>
                                        <p:tgtEl>
                                          <p:spTgt spid="122883">
                                            <p:txEl>
                                              <p:pRg st="5" end="5"/>
                                            </p:txEl>
                                          </p:spTgt>
                                        </p:tgtEl>
                                      </p:cBhvr>
                                    </p:animEffect>
                                    <p:anim calcmode="lin" valueType="num">
                                      <p:cBhvr>
                                        <p:cTn id="43" dur="1000" fill="hold"/>
                                        <p:tgtEl>
                                          <p:spTgt spid="12288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2288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2883">
                                            <p:txEl>
                                              <p:pRg st="6" end="6"/>
                                            </p:txEl>
                                          </p:spTgt>
                                        </p:tgtEl>
                                        <p:attrNameLst>
                                          <p:attrName>style.visibility</p:attrName>
                                        </p:attrNameLst>
                                      </p:cBhvr>
                                      <p:to>
                                        <p:strVal val="visible"/>
                                      </p:to>
                                    </p:set>
                                    <p:animEffect transition="in" filter="fade">
                                      <p:cBhvr>
                                        <p:cTn id="49" dur="1000"/>
                                        <p:tgtEl>
                                          <p:spTgt spid="122883">
                                            <p:txEl>
                                              <p:pRg st="6" end="6"/>
                                            </p:txEl>
                                          </p:spTgt>
                                        </p:tgtEl>
                                      </p:cBhvr>
                                    </p:animEffect>
                                    <p:anim calcmode="lin" valueType="num">
                                      <p:cBhvr>
                                        <p:cTn id="50" dur="1000" fill="hold"/>
                                        <p:tgtEl>
                                          <p:spTgt spid="12288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2288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4"/>
          <p:cNvSpPr>
            <a:spLocks noGrp="1" noChangeArrowheads="1"/>
          </p:cNvSpPr>
          <p:nvPr>
            <p:ph type="title" idx="4294967295"/>
          </p:nvPr>
        </p:nvSpPr>
        <p:spPr>
          <a:xfrm>
            <a:off x="0" y="195263"/>
            <a:ext cx="5845175" cy="522287"/>
          </a:xfrm>
          <a:prstGeom prst="rect">
            <a:avLst/>
          </a:prstGeom>
          <a:noFill/>
        </p:spPr>
        <p:txBody>
          <a:bodyPr>
            <a:normAutofit/>
          </a:bodyPr>
          <a:lstStyle/>
          <a:p>
            <a:pPr eaLnBrk="1" hangingPunct="1"/>
            <a:r>
              <a:rPr lang="zh-CN" altLang="en-US" sz="2000" smtClean="0"/>
              <a:t>蚁群算法应用举例</a:t>
            </a:r>
            <a:r>
              <a:rPr lang="en-US" altLang="zh-CN" sz="2000" smtClean="0">
                <a:latin typeface="Arial" panose="020B0604020202020204" pitchFamily="34" charset="0"/>
              </a:rPr>
              <a:t>——</a:t>
            </a:r>
            <a:r>
              <a:rPr lang="zh-CN" altLang="en-US" sz="2000" smtClean="0"/>
              <a:t>路由问题</a:t>
            </a:r>
          </a:p>
        </p:txBody>
      </p:sp>
      <p:sp>
        <p:nvSpPr>
          <p:cNvPr id="124930" name="Rectangle 2"/>
          <p:cNvSpPr>
            <a:spLocks noGrp="1" noChangeArrowheads="1"/>
          </p:cNvSpPr>
          <p:nvPr>
            <p:ph type="body" sz="quarter" idx="4294967295"/>
          </p:nvPr>
        </p:nvSpPr>
        <p:spPr>
          <a:xfrm>
            <a:off x="0" y="590550"/>
            <a:ext cx="6048375" cy="1549152"/>
          </a:xfrm>
          <a:prstGeom prst="rect">
            <a:avLst/>
          </a:prstGeom>
        </p:spPr>
        <p:txBody>
          <a:bodyPr>
            <a:normAutofit/>
          </a:bodyPr>
          <a:lstStyle/>
          <a:p>
            <a:pPr eaLnBrk="1" hangingPunct="1"/>
            <a:r>
              <a:rPr lang="en-US" altLang="zh-CN" sz="2000" dirty="0" smtClean="0"/>
              <a:t>HP</a:t>
            </a:r>
            <a:r>
              <a:rPr lang="zh-CN" altLang="en-US" sz="2000" dirty="0" smtClean="0"/>
              <a:t>公司和英国电信公司在</a:t>
            </a:r>
            <a:r>
              <a:rPr lang="en-US" altLang="zh-CN" sz="2000" dirty="0" smtClean="0"/>
              <a:t>90</a:t>
            </a:r>
            <a:r>
              <a:rPr lang="zh-CN" altLang="en-US" sz="2000" dirty="0" smtClean="0"/>
              <a:t>年代中后期都开展了这方面的研究</a:t>
            </a:r>
          </a:p>
          <a:p>
            <a:pPr eaLnBrk="1" hangingPunct="1"/>
            <a:r>
              <a:rPr lang="zh-CN" altLang="en-US" sz="2000" dirty="0" smtClean="0"/>
              <a:t>设计了蚁群路由算法（</a:t>
            </a:r>
            <a:r>
              <a:rPr lang="en-US" altLang="zh-CN" sz="2000" dirty="0" smtClean="0"/>
              <a:t>Ant Colony Routing, ACR</a:t>
            </a:r>
            <a:r>
              <a:rPr lang="zh-CN" altLang="en-US" sz="2000" dirty="0" smtClean="0"/>
              <a:t>）</a:t>
            </a:r>
          </a:p>
        </p:txBody>
      </p:sp>
      <p:pic>
        <p:nvPicPr>
          <p:cNvPr id="758787" name="Picture 4" descr="notesnamednetworkrou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840" y="1995686"/>
            <a:ext cx="3267075" cy="275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9975472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58787"/>
                                        </p:tgtEl>
                                        <p:attrNameLst>
                                          <p:attrName>style.visibility</p:attrName>
                                        </p:attrNameLst>
                                      </p:cBhvr>
                                      <p:to>
                                        <p:strVal val="visible"/>
                                      </p:to>
                                    </p:set>
                                    <p:animEffect transition="in" filter="blinds(horizontal)">
                                      <p:cBhvr>
                                        <p:cTn id="7" dur="500"/>
                                        <p:tgtEl>
                                          <p:spTgt spid="758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15178" y="3423"/>
            <a:ext cx="5542822" cy="5143500"/>
          </a:xfrm>
          <a:prstGeom prst="rect">
            <a:avLst/>
          </a:prstGeom>
        </p:spPr>
      </p:pic>
      <p:pic>
        <p:nvPicPr>
          <p:cNvPr id="9" name="그림 4"/>
          <p:cNvPicPr>
            <a:picLocks noChangeAspect="1"/>
          </p:cNvPicPr>
          <p:nvPr/>
        </p:nvPicPr>
        <p:blipFill rotWithShape="1">
          <a:blip r:embed="rId3" cstate="print">
            <a:extLst>
              <a:ext uri="{28A0092B-C50C-407E-A947-70E740481C1C}">
                <a14:useLocalDpi xmlns:a14="http://schemas.microsoft.com/office/drawing/2010/main" val="0"/>
              </a:ext>
            </a:extLst>
          </a:blip>
          <a:srcRect r="70714" b="28889"/>
          <a:stretch/>
        </p:blipFill>
        <p:spPr>
          <a:xfrm>
            <a:off x="133024" y="2859782"/>
            <a:ext cx="1182154" cy="21528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14214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3"/>
          <p:cNvSpPr>
            <a:spLocks noGrp="1" noChangeArrowheads="1"/>
          </p:cNvSpPr>
          <p:nvPr>
            <p:ph type="title" idx="4294967295"/>
          </p:nvPr>
        </p:nvSpPr>
        <p:spPr>
          <a:xfrm>
            <a:off x="270743" y="195486"/>
            <a:ext cx="6172200" cy="565150"/>
          </a:xfrm>
          <a:prstGeom prst="rect">
            <a:avLst/>
          </a:prstGeom>
          <a:noFill/>
        </p:spPr>
        <p:txBody>
          <a:bodyPr>
            <a:normAutofit/>
          </a:bodyPr>
          <a:lstStyle/>
          <a:p>
            <a:pPr eaLnBrk="1" hangingPunct="1"/>
            <a:r>
              <a:rPr lang="zh-CN" altLang="en-US" sz="2000" dirty="0" smtClean="0"/>
              <a:t>群智能优化算法与进化计算</a:t>
            </a:r>
          </a:p>
        </p:txBody>
      </p:sp>
      <p:sp>
        <p:nvSpPr>
          <p:cNvPr id="142338" name="Rectangle 2"/>
          <p:cNvSpPr>
            <a:spLocks noGrp="1" noChangeArrowheads="1"/>
          </p:cNvSpPr>
          <p:nvPr>
            <p:ph type="body" sz="quarter" idx="4294967295"/>
          </p:nvPr>
        </p:nvSpPr>
        <p:spPr>
          <a:xfrm>
            <a:off x="332656" y="915566"/>
            <a:ext cx="6048375" cy="3493368"/>
          </a:xfrm>
          <a:prstGeom prst="rect">
            <a:avLst/>
          </a:prstGeom>
        </p:spPr>
        <p:txBody>
          <a:bodyPr>
            <a:noAutofit/>
          </a:bodyPr>
          <a:lstStyle/>
          <a:p>
            <a:pPr eaLnBrk="1" hangingPunct="1">
              <a:lnSpc>
                <a:spcPct val="120000"/>
              </a:lnSpc>
              <a:spcBef>
                <a:spcPct val="10000"/>
              </a:spcBef>
            </a:pPr>
            <a:r>
              <a:rPr lang="zh-CN" altLang="en-US" sz="1800" b="1" dirty="0"/>
              <a:t>相同点</a:t>
            </a:r>
          </a:p>
          <a:p>
            <a:pPr lvl="1" eaLnBrk="1" hangingPunct="1">
              <a:lnSpc>
                <a:spcPct val="120000"/>
              </a:lnSpc>
              <a:spcBef>
                <a:spcPct val="10000"/>
              </a:spcBef>
            </a:pPr>
            <a:r>
              <a:rPr lang="zh-CN" altLang="en-US" sz="1600" dirty="0"/>
              <a:t>均为概率搜索算法。</a:t>
            </a:r>
          </a:p>
          <a:p>
            <a:pPr lvl="1" eaLnBrk="1" hangingPunct="1">
              <a:lnSpc>
                <a:spcPct val="120000"/>
              </a:lnSpc>
              <a:spcBef>
                <a:spcPct val="10000"/>
              </a:spcBef>
            </a:pPr>
            <a:r>
              <a:rPr lang="zh-CN" altLang="en-US" sz="1600" dirty="0"/>
              <a:t>目的都不是</a:t>
            </a:r>
            <a:r>
              <a:rPr lang="zh-CN" altLang="en-US" sz="1600" dirty="0" smtClean="0"/>
              <a:t>为了忠实地模拟</a:t>
            </a:r>
            <a:r>
              <a:rPr lang="zh-CN" altLang="en-US" sz="1600" dirty="0"/>
              <a:t>自然现象，而是利用他们的某些特点去解决实际问题。</a:t>
            </a:r>
          </a:p>
          <a:p>
            <a:pPr eaLnBrk="1" hangingPunct="1"/>
            <a:r>
              <a:rPr lang="zh-CN" altLang="en-US" sz="1800" b="1" dirty="0"/>
              <a:t>区别</a:t>
            </a:r>
          </a:p>
          <a:p>
            <a:pPr lvl="1">
              <a:lnSpc>
                <a:spcPct val="120000"/>
              </a:lnSpc>
              <a:spcBef>
                <a:spcPct val="10000"/>
              </a:spcBef>
            </a:pPr>
            <a:r>
              <a:rPr lang="zh-CN" altLang="en-US" sz="1600" dirty="0"/>
              <a:t>群智能优化算法都是源于对动物社会通过协作解决问题行为的模拟，它主要强调对社会系统中个体之间相互协同作用的</a:t>
            </a:r>
            <a:r>
              <a:rPr lang="zh-CN" altLang="en-US" sz="1600" dirty="0" smtClean="0"/>
              <a:t>模拟。</a:t>
            </a:r>
            <a:endParaRPr lang="en-US" altLang="zh-CN" sz="1600" dirty="0"/>
          </a:p>
          <a:p>
            <a:pPr lvl="1">
              <a:lnSpc>
                <a:spcPct val="120000"/>
              </a:lnSpc>
              <a:spcBef>
                <a:spcPct val="10000"/>
              </a:spcBef>
            </a:pPr>
            <a:r>
              <a:rPr lang="zh-CN" altLang="en-US" sz="1600" dirty="0" smtClean="0"/>
              <a:t>进化</a:t>
            </a:r>
            <a:r>
              <a:rPr lang="zh-CN" altLang="en-US" sz="1600" dirty="0"/>
              <a:t>计算是对生物演化中适者生存的模拟。</a:t>
            </a:r>
          </a:p>
        </p:txBody>
      </p:sp>
      <p:pic>
        <p:nvPicPr>
          <p:cNvPr id="4" name="그림 8"/>
          <p:cNvPicPr>
            <a:picLocks noChangeAspect="1"/>
          </p:cNvPicPr>
          <p:nvPr/>
        </p:nvPicPr>
        <p:blipFill rotWithShape="1">
          <a:blip r:embed="rId3" cstate="print">
            <a:extLst>
              <a:ext uri="{28A0092B-C50C-407E-A947-70E740481C1C}">
                <a14:useLocalDpi xmlns:a14="http://schemas.microsoft.com/office/drawing/2010/main" val="0"/>
              </a:ext>
            </a:extLst>
          </a:blip>
          <a:srcRect l="19854" t="27044" r="65339" b="57458"/>
          <a:stretch/>
        </p:blipFill>
        <p:spPr>
          <a:xfrm>
            <a:off x="908720" y="195486"/>
            <a:ext cx="484963" cy="380704"/>
          </a:xfrm>
          <a:prstGeom prst="rect">
            <a:avLst/>
          </a:prstGeom>
        </p:spPr>
      </p:pic>
      <p:pic>
        <p:nvPicPr>
          <p:cNvPr id="5" name="그림 5"/>
          <p:cNvPicPr>
            <a:picLocks noChangeAspect="1"/>
          </p:cNvPicPr>
          <p:nvPr/>
        </p:nvPicPr>
        <p:blipFill rotWithShape="1">
          <a:blip r:embed="rId4" cstate="print">
            <a:extLst>
              <a:ext uri="{28A0092B-C50C-407E-A947-70E740481C1C}">
                <a14:useLocalDpi xmlns:a14="http://schemas.microsoft.com/office/drawing/2010/main" val="0"/>
              </a:ext>
            </a:extLst>
          </a:blip>
          <a:srcRect l="4941" r="83177" b="81580"/>
          <a:stretch/>
        </p:blipFill>
        <p:spPr>
          <a:xfrm>
            <a:off x="5229200" y="127391"/>
            <a:ext cx="444577" cy="516894"/>
          </a:xfrm>
          <a:prstGeom prst="rect">
            <a:avLst/>
          </a:prstGeom>
        </p:spPr>
      </p:pic>
    </p:spTree>
    <p:custDataLst>
      <p:tags r:id="rId1"/>
    </p:custDataLst>
    <p:extLst>
      <p:ext uri="{BB962C8B-B14F-4D97-AF65-F5344CB8AC3E}">
        <p14:creationId xmlns:p14="http://schemas.microsoft.com/office/powerpoint/2010/main" val="17261151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2338">
                                            <p:txEl>
                                              <p:pRg st="0" end="0"/>
                                            </p:txEl>
                                          </p:spTgt>
                                        </p:tgtEl>
                                        <p:attrNameLst>
                                          <p:attrName>style.visibility</p:attrName>
                                        </p:attrNameLst>
                                      </p:cBhvr>
                                      <p:to>
                                        <p:strVal val="visible"/>
                                      </p:to>
                                    </p:set>
                                    <p:anim calcmode="lin" valueType="num">
                                      <p:cBhvr additive="base">
                                        <p:cTn id="7" dur="500" fill="hold"/>
                                        <p:tgtEl>
                                          <p:spTgt spid="14233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23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2338">
                                            <p:txEl>
                                              <p:pRg st="1" end="1"/>
                                            </p:txEl>
                                          </p:spTgt>
                                        </p:tgtEl>
                                        <p:attrNameLst>
                                          <p:attrName>style.visibility</p:attrName>
                                        </p:attrNameLst>
                                      </p:cBhvr>
                                      <p:to>
                                        <p:strVal val="visible"/>
                                      </p:to>
                                    </p:set>
                                    <p:anim calcmode="lin" valueType="num">
                                      <p:cBhvr additive="base">
                                        <p:cTn id="13" dur="500" fill="hold"/>
                                        <p:tgtEl>
                                          <p:spTgt spid="14233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23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2338">
                                            <p:txEl>
                                              <p:pRg st="2" end="2"/>
                                            </p:txEl>
                                          </p:spTgt>
                                        </p:tgtEl>
                                        <p:attrNameLst>
                                          <p:attrName>style.visibility</p:attrName>
                                        </p:attrNameLst>
                                      </p:cBhvr>
                                      <p:to>
                                        <p:strVal val="visible"/>
                                      </p:to>
                                    </p:set>
                                    <p:anim calcmode="lin" valueType="num">
                                      <p:cBhvr additive="base">
                                        <p:cTn id="19" dur="500" fill="hold"/>
                                        <p:tgtEl>
                                          <p:spTgt spid="14233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233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2338">
                                            <p:txEl>
                                              <p:pRg st="3" end="3"/>
                                            </p:txEl>
                                          </p:spTgt>
                                        </p:tgtEl>
                                        <p:attrNameLst>
                                          <p:attrName>style.visibility</p:attrName>
                                        </p:attrNameLst>
                                      </p:cBhvr>
                                      <p:to>
                                        <p:strVal val="visible"/>
                                      </p:to>
                                    </p:set>
                                    <p:anim calcmode="lin" valueType="num">
                                      <p:cBhvr additive="base">
                                        <p:cTn id="25" dur="500" fill="hold"/>
                                        <p:tgtEl>
                                          <p:spTgt spid="14233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233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2338">
                                            <p:txEl>
                                              <p:pRg st="4" end="4"/>
                                            </p:txEl>
                                          </p:spTgt>
                                        </p:tgtEl>
                                        <p:attrNameLst>
                                          <p:attrName>style.visibility</p:attrName>
                                        </p:attrNameLst>
                                      </p:cBhvr>
                                      <p:to>
                                        <p:strVal val="visible"/>
                                      </p:to>
                                    </p:set>
                                    <p:anim calcmode="lin" valueType="num">
                                      <p:cBhvr additive="base">
                                        <p:cTn id="31" dur="500" fill="hold"/>
                                        <p:tgtEl>
                                          <p:spTgt spid="14233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233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2338">
                                            <p:txEl>
                                              <p:pRg st="5" end="5"/>
                                            </p:txEl>
                                          </p:spTgt>
                                        </p:tgtEl>
                                        <p:attrNameLst>
                                          <p:attrName>style.visibility</p:attrName>
                                        </p:attrNameLst>
                                      </p:cBhvr>
                                      <p:to>
                                        <p:strVal val="visible"/>
                                      </p:to>
                                    </p:set>
                                    <p:anim calcmode="lin" valueType="num">
                                      <p:cBhvr additive="base">
                                        <p:cTn id="37" dur="500" fill="hold"/>
                                        <p:tgtEl>
                                          <p:spTgt spid="14233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233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p:cNvSpPr>
            <a:spLocks noGrp="1" noChangeArrowheads="1"/>
          </p:cNvSpPr>
          <p:nvPr>
            <p:ph type="title" idx="4294967295"/>
          </p:nvPr>
        </p:nvSpPr>
        <p:spPr>
          <a:xfrm>
            <a:off x="404664" y="148239"/>
            <a:ext cx="6172200" cy="566738"/>
          </a:xfrm>
          <a:prstGeom prst="rect">
            <a:avLst/>
          </a:prstGeom>
          <a:noFill/>
        </p:spPr>
        <p:txBody>
          <a:bodyPr>
            <a:normAutofit/>
          </a:bodyPr>
          <a:lstStyle/>
          <a:p>
            <a:pPr eaLnBrk="1" hangingPunct="1"/>
            <a:r>
              <a:rPr lang="zh-CN" altLang="en-US" sz="2000" dirty="0" smtClean="0"/>
              <a:t>基于群智能的优化算法</a:t>
            </a:r>
          </a:p>
        </p:txBody>
      </p:sp>
      <p:sp>
        <p:nvSpPr>
          <p:cNvPr id="143362" name="Rectangle 2"/>
          <p:cNvSpPr>
            <a:spLocks noGrp="1" noChangeArrowheads="1"/>
          </p:cNvSpPr>
          <p:nvPr>
            <p:ph type="body" sz="quarter" idx="4294967295"/>
          </p:nvPr>
        </p:nvSpPr>
        <p:spPr>
          <a:xfrm>
            <a:off x="301266" y="726660"/>
            <a:ext cx="6048375" cy="3861313"/>
          </a:xfrm>
          <a:prstGeom prst="rect">
            <a:avLst/>
          </a:prstGeom>
        </p:spPr>
        <p:txBody>
          <a:bodyPr>
            <a:noAutofit/>
          </a:bodyPr>
          <a:lstStyle/>
          <a:p>
            <a:pPr>
              <a:spcBef>
                <a:spcPct val="40000"/>
              </a:spcBef>
            </a:pPr>
            <a:r>
              <a:rPr lang="zh-CN" altLang="en-US" sz="1600" dirty="0"/>
              <a:t>目前，已有的群智能理论和应用研究证明群智能方法是一种能够有效解决大多数优化问题的新方法，更重要是</a:t>
            </a:r>
            <a:r>
              <a:rPr lang="en-US" altLang="zh-CN" sz="1600" dirty="0"/>
              <a:t>,</a:t>
            </a:r>
            <a:r>
              <a:rPr lang="zh-CN" altLang="en-US" sz="1600" dirty="0"/>
              <a:t>群智能潜在的</a:t>
            </a:r>
            <a:r>
              <a:rPr lang="zh-CN" altLang="en-US" sz="1600" dirty="0">
                <a:solidFill>
                  <a:srgbClr val="FF0000"/>
                </a:solidFill>
              </a:rPr>
              <a:t>并行性和分布式</a:t>
            </a:r>
            <a:r>
              <a:rPr lang="zh-CN" altLang="en-US" sz="1600" dirty="0"/>
              <a:t>特点为处理大量的以数据库形式存在的数据提供了技术保证。无论是从理论研究还是应用研究的角度分析</a:t>
            </a:r>
            <a:r>
              <a:rPr lang="en-US" altLang="zh-CN" sz="1600" dirty="0"/>
              <a:t>,</a:t>
            </a:r>
            <a:r>
              <a:rPr lang="zh-CN" altLang="en-US" sz="1600" dirty="0"/>
              <a:t>群智能理论及应用研究都是具有重要学术意义和现实价值的。</a:t>
            </a:r>
          </a:p>
          <a:p>
            <a:pPr eaLnBrk="1" hangingPunct="1">
              <a:spcBef>
                <a:spcPct val="40000"/>
              </a:spcBef>
            </a:pPr>
            <a:r>
              <a:rPr lang="zh-CN" altLang="en-US" sz="1600" b="1" dirty="0" smtClean="0"/>
              <a:t>不足</a:t>
            </a:r>
            <a:endParaRPr lang="zh-CN" altLang="en-US" sz="1600" b="1" dirty="0">
              <a:solidFill>
                <a:schemeClr val="folHlink"/>
              </a:solidFill>
            </a:endParaRPr>
          </a:p>
          <a:p>
            <a:pPr lvl="1">
              <a:spcBef>
                <a:spcPct val="40000"/>
              </a:spcBef>
            </a:pPr>
            <a:r>
              <a:rPr lang="zh-CN" altLang="en-US" sz="1400" dirty="0"/>
              <a:t>数学理论</a:t>
            </a:r>
            <a:r>
              <a:rPr lang="zh-CN" altLang="en-US" sz="1400" dirty="0" smtClean="0"/>
              <a:t>基础</a:t>
            </a:r>
            <a:r>
              <a:rPr lang="zh-CN" altLang="en-US" sz="1400" dirty="0"/>
              <a:t>相对</a:t>
            </a:r>
            <a:r>
              <a:rPr lang="zh-CN" altLang="en-US" sz="1400" dirty="0" smtClean="0"/>
              <a:t>薄弱</a:t>
            </a:r>
            <a:r>
              <a:rPr lang="zh-CN" altLang="en-US" sz="1400" dirty="0" smtClean="0">
                <a:latin typeface="宋体" panose="02010600030101010101" pitchFamily="2" charset="-122"/>
                <a:ea typeface="宋体" panose="02010600030101010101" pitchFamily="2" charset="-122"/>
              </a:rPr>
              <a:t>：群</a:t>
            </a:r>
            <a:r>
              <a:rPr lang="zh-CN" altLang="en-US" sz="1400" dirty="0">
                <a:latin typeface="宋体" panose="02010600030101010101" pitchFamily="2" charset="-122"/>
                <a:ea typeface="宋体" panose="02010600030101010101" pitchFamily="2" charset="-122"/>
              </a:rPr>
              <a:t>智能算法的数学理论基础相对薄弱，缺乏具备普遍意义的理论性分析，算法中涉及的各种参数设置一直没有确切的理论依据，通常都是按照经验型方法确定，对具体问题和应用环境的依赖性比较大</a:t>
            </a:r>
            <a:r>
              <a:rPr lang="zh-CN" altLang="en-US" sz="1400" dirty="0" smtClean="0">
                <a:latin typeface="宋体" panose="02010600030101010101" pitchFamily="2" charset="-122"/>
                <a:ea typeface="宋体" panose="02010600030101010101" pitchFamily="2" charset="-122"/>
              </a:rPr>
              <a:t>。</a:t>
            </a:r>
            <a:endParaRPr lang="en-US" altLang="zh-CN" sz="1400" dirty="0" smtClean="0">
              <a:latin typeface="宋体" panose="02010600030101010101" pitchFamily="2" charset="-122"/>
              <a:ea typeface="宋体" panose="02010600030101010101" pitchFamily="2" charset="-122"/>
            </a:endParaRPr>
          </a:p>
          <a:p>
            <a:pPr lvl="1">
              <a:spcBef>
                <a:spcPct val="40000"/>
              </a:spcBef>
            </a:pPr>
            <a:r>
              <a:rPr lang="zh-CN" altLang="en-US" sz="1400" dirty="0" smtClean="0"/>
              <a:t>结果的可信性差：</a:t>
            </a:r>
            <a:r>
              <a:rPr lang="zh-CN" altLang="en-US" sz="1400" dirty="0">
                <a:latin typeface="宋体" panose="02010600030101010101" pitchFamily="2" charset="-122"/>
                <a:ea typeface="宋体" panose="02010600030101010101" pitchFamily="2" charset="-122"/>
              </a:rPr>
              <a:t>带有随机性，每次的求解不一定一样。同其它的自适应问题处理方法一样，群智能也不具备绝对的可信性，当处理突发事件时</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系统的反应可能是不可测的</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这在一定程度上增加了其应用风险</a:t>
            </a:r>
            <a:r>
              <a:rPr lang="zh-CN" altLang="en-US" sz="1400" dirty="0" smtClean="0">
                <a:latin typeface="宋体" panose="02010600030101010101" pitchFamily="2" charset="-122"/>
                <a:ea typeface="宋体" panose="02010600030101010101" pitchFamily="2" charset="-122"/>
              </a:rPr>
              <a:t>。</a:t>
            </a:r>
            <a:endParaRPr lang="en-US" altLang="zh-CN" sz="1400" dirty="0">
              <a:latin typeface="宋体" panose="02010600030101010101" pitchFamily="2" charset="-122"/>
              <a:ea typeface="宋体" panose="02010600030101010101" pitchFamily="2" charset="-122"/>
            </a:endParaRPr>
          </a:p>
          <a:p>
            <a:pPr lvl="1">
              <a:spcBef>
                <a:spcPct val="40000"/>
              </a:spcBef>
            </a:pPr>
            <a:r>
              <a:rPr lang="zh-CN" altLang="en-US" sz="1400" dirty="0" smtClean="0">
                <a:latin typeface="宋体" panose="02010600030101010101" pitchFamily="2" charset="-122"/>
                <a:ea typeface="宋体" panose="02010600030101010101" pitchFamily="2" charset="-122"/>
              </a:rPr>
              <a:t>另外</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群智能与其它各种先进技术</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如</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神经网络、模糊逻辑、支持向量机等</a:t>
            </a:r>
            <a:r>
              <a:rPr lang="en-US" altLang="zh-CN"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的融合还不足。 </a:t>
            </a:r>
          </a:p>
        </p:txBody>
      </p:sp>
      <p:pic>
        <p:nvPicPr>
          <p:cNvPr id="5" name="그림 6"/>
          <p:cNvPicPr>
            <a:picLocks noChangeAspect="1"/>
          </p:cNvPicPr>
          <p:nvPr/>
        </p:nvPicPr>
        <p:blipFill rotWithShape="1">
          <a:blip r:embed="rId4" cstate="print">
            <a:extLst>
              <a:ext uri="{28A0092B-C50C-407E-A947-70E740481C1C}">
                <a14:useLocalDpi xmlns:a14="http://schemas.microsoft.com/office/drawing/2010/main" val="0"/>
              </a:ext>
            </a:extLst>
          </a:blip>
          <a:srcRect t="26039" r="88654" b="55541"/>
          <a:stretch/>
        </p:blipFill>
        <p:spPr>
          <a:xfrm>
            <a:off x="1484784" y="118250"/>
            <a:ext cx="371439" cy="452287"/>
          </a:xfrm>
          <a:prstGeom prst="rect">
            <a:avLst/>
          </a:prstGeom>
        </p:spPr>
      </p:pic>
      <p:pic>
        <p:nvPicPr>
          <p:cNvPr id="6" name="그림 7"/>
          <p:cNvPicPr>
            <a:picLocks noChangeAspect="1"/>
          </p:cNvPicPr>
          <p:nvPr/>
        </p:nvPicPr>
        <p:blipFill rotWithShape="1">
          <a:blip r:embed="rId5" cstate="print">
            <a:extLst>
              <a:ext uri="{28A0092B-C50C-407E-A947-70E740481C1C}">
                <a14:useLocalDpi xmlns:a14="http://schemas.microsoft.com/office/drawing/2010/main" val="0"/>
              </a:ext>
            </a:extLst>
          </a:blip>
          <a:srcRect l="25646" r="63579" b="82302"/>
          <a:stretch/>
        </p:blipFill>
        <p:spPr>
          <a:xfrm>
            <a:off x="5229200" y="148239"/>
            <a:ext cx="370211" cy="456071"/>
          </a:xfrm>
          <a:prstGeom prst="rect">
            <a:avLst/>
          </a:prstGeom>
        </p:spPr>
      </p:pic>
    </p:spTree>
    <p:custDataLst>
      <p:tags r:id="rId1"/>
    </p:custDataLst>
    <p:extLst>
      <p:ext uri="{BB962C8B-B14F-4D97-AF65-F5344CB8AC3E}">
        <p14:creationId xmlns:p14="http://schemas.microsoft.com/office/powerpoint/2010/main" val="3237160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3362">
                                            <p:txEl>
                                              <p:pRg st="2" end="2"/>
                                            </p:txEl>
                                          </p:spTgt>
                                        </p:tgtEl>
                                        <p:attrNameLst>
                                          <p:attrName>style.visibility</p:attrName>
                                        </p:attrNameLst>
                                      </p:cBhvr>
                                      <p:to>
                                        <p:strVal val="visible"/>
                                      </p:to>
                                    </p:set>
                                    <p:animEffect transition="in" filter="fade">
                                      <p:cBhvr>
                                        <p:cTn id="7" dur="1000"/>
                                        <p:tgtEl>
                                          <p:spTgt spid="143362">
                                            <p:txEl>
                                              <p:pRg st="2" end="2"/>
                                            </p:txEl>
                                          </p:spTgt>
                                        </p:tgtEl>
                                      </p:cBhvr>
                                    </p:animEffect>
                                    <p:anim calcmode="lin" valueType="num">
                                      <p:cBhvr>
                                        <p:cTn id="8" dur="1000" fill="hold"/>
                                        <p:tgtEl>
                                          <p:spTgt spid="14336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4336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3362">
                                            <p:txEl>
                                              <p:pRg st="3" end="3"/>
                                            </p:txEl>
                                          </p:spTgt>
                                        </p:tgtEl>
                                        <p:attrNameLst>
                                          <p:attrName>style.visibility</p:attrName>
                                        </p:attrNameLst>
                                      </p:cBhvr>
                                      <p:to>
                                        <p:strVal val="visible"/>
                                      </p:to>
                                    </p:set>
                                    <p:animEffect transition="in" filter="fade">
                                      <p:cBhvr>
                                        <p:cTn id="14" dur="1000"/>
                                        <p:tgtEl>
                                          <p:spTgt spid="143362">
                                            <p:txEl>
                                              <p:pRg st="3" end="3"/>
                                            </p:txEl>
                                          </p:spTgt>
                                        </p:tgtEl>
                                      </p:cBhvr>
                                    </p:animEffect>
                                    <p:anim calcmode="lin" valueType="num">
                                      <p:cBhvr>
                                        <p:cTn id="15" dur="1000" fill="hold"/>
                                        <p:tgtEl>
                                          <p:spTgt spid="14336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14336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3362">
                                            <p:txEl>
                                              <p:pRg st="4" end="4"/>
                                            </p:txEl>
                                          </p:spTgt>
                                        </p:tgtEl>
                                        <p:attrNameLst>
                                          <p:attrName>style.visibility</p:attrName>
                                        </p:attrNameLst>
                                      </p:cBhvr>
                                      <p:to>
                                        <p:strVal val="visible"/>
                                      </p:to>
                                    </p:set>
                                    <p:animEffect transition="in" filter="fade">
                                      <p:cBhvr>
                                        <p:cTn id="21" dur="1000"/>
                                        <p:tgtEl>
                                          <p:spTgt spid="143362">
                                            <p:txEl>
                                              <p:pRg st="4" end="4"/>
                                            </p:txEl>
                                          </p:spTgt>
                                        </p:tgtEl>
                                      </p:cBhvr>
                                    </p:animEffect>
                                    <p:anim calcmode="lin" valueType="num">
                                      <p:cBhvr>
                                        <p:cTn id="22" dur="1000" fill="hold"/>
                                        <p:tgtEl>
                                          <p:spTgt spid="14336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14336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356" y="35446"/>
            <a:ext cx="1719868" cy="1719868"/>
          </a:xfrm>
          <a:prstGeom prst="rect">
            <a:avLst/>
          </a:prstGeom>
        </p:spPr>
      </p:pic>
      <p:sp>
        <p:nvSpPr>
          <p:cNvPr id="3" name="矩形 2"/>
          <p:cNvSpPr/>
          <p:nvPr/>
        </p:nvSpPr>
        <p:spPr>
          <a:xfrm>
            <a:off x="2815050" y="573214"/>
            <a:ext cx="3429000" cy="674031"/>
          </a:xfrm>
          <a:prstGeom prst="rect">
            <a:avLst/>
          </a:prstGeom>
        </p:spPr>
        <p:txBody>
          <a:bodyPr wrap="square">
            <a:spAutoFit/>
          </a:bodyPr>
          <a:lstStyle/>
          <a:p>
            <a:pPr marL="444500" indent="-444500">
              <a:lnSpc>
                <a:spcPct val="105000"/>
              </a:lnSpc>
              <a:buFont typeface="Wingdings" panose="05000000000000000000" pitchFamily="2" charset="2"/>
              <a:buNone/>
            </a:pPr>
            <a:r>
              <a:rPr lang="zh-CN" altLang="en-US" b="1" dirty="0">
                <a:solidFill>
                  <a:schemeClr val="folHlink"/>
                </a:solidFill>
                <a:ea typeface="楷体_GB2312" pitchFamily="49" charset="-122"/>
              </a:rPr>
              <a:t>肯尼迪</a:t>
            </a:r>
            <a:r>
              <a:rPr lang="en-US" altLang="zh-CN" b="1" dirty="0">
                <a:solidFill>
                  <a:schemeClr val="folHlink"/>
                </a:solidFill>
                <a:ea typeface="楷体_GB2312" pitchFamily="49" charset="-122"/>
              </a:rPr>
              <a:t>.</a:t>
            </a:r>
            <a:r>
              <a:rPr lang="zh-CN" altLang="en-US" b="1" dirty="0">
                <a:solidFill>
                  <a:schemeClr val="folHlink"/>
                </a:solidFill>
                <a:ea typeface="楷体_GB2312" pitchFamily="49" charset="-122"/>
              </a:rPr>
              <a:t>群体智能（英文版）</a:t>
            </a:r>
            <a:r>
              <a:rPr lang="en-US" altLang="zh-CN" b="1" dirty="0">
                <a:solidFill>
                  <a:schemeClr val="folHlink"/>
                </a:solidFill>
                <a:ea typeface="楷体_GB2312" pitchFamily="49" charset="-122"/>
              </a:rPr>
              <a:t>. </a:t>
            </a:r>
            <a:r>
              <a:rPr lang="zh-CN" altLang="en-US" b="1" dirty="0">
                <a:solidFill>
                  <a:schemeClr val="folHlink"/>
                </a:solidFill>
                <a:ea typeface="楷体_GB2312" pitchFamily="49" charset="-122"/>
              </a:rPr>
              <a:t>北京</a:t>
            </a:r>
            <a:r>
              <a:rPr lang="en-US" altLang="zh-CN" b="1" dirty="0">
                <a:solidFill>
                  <a:schemeClr val="folHlink"/>
                </a:solidFill>
                <a:ea typeface="楷体_GB2312" pitchFamily="49" charset="-122"/>
              </a:rPr>
              <a:t>: </a:t>
            </a:r>
            <a:r>
              <a:rPr lang="zh-CN" altLang="en-US" b="1" dirty="0">
                <a:solidFill>
                  <a:schemeClr val="folHlink"/>
                </a:solidFill>
                <a:ea typeface="楷体_GB2312" pitchFamily="49" charset="-122"/>
              </a:rPr>
              <a:t>人民邮电出版社</a:t>
            </a:r>
            <a:r>
              <a:rPr lang="en-US" altLang="zh-CN" b="1" dirty="0">
                <a:solidFill>
                  <a:schemeClr val="folHlink"/>
                </a:solidFill>
                <a:ea typeface="楷体_GB2312" pitchFamily="49" charset="-122"/>
              </a:rPr>
              <a:t>, 2009.</a:t>
            </a:r>
          </a:p>
        </p:txBody>
      </p:sp>
      <p:sp>
        <p:nvSpPr>
          <p:cNvPr id="4" name="矩形 3"/>
          <p:cNvSpPr/>
          <p:nvPr/>
        </p:nvSpPr>
        <p:spPr>
          <a:xfrm>
            <a:off x="2924944" y="2211710"/>
            <a:ext cx="3429000" cy="964880"/>
          </a:xfrm>
          <a:prstGeom prst="rect">
            <a:avLst/>
          </a:prstGeom>
        </p:spPr>
        <p:txBody>
          <a:bodyPr>
            <a:spAutoFit/>
          </a:bodyPr>
          <a:lstStyle/>
          <a:p>
            <a:pPr marL="444500" indent="-444500">
              <a:lnSpc>
                <a:spcPct val="105000"/>
              </a:lnSpc>
              <a:buFont typeface="Wingdings" panose="05000000000000000000" pitchFamily="2" charset="2"/>
              <a:buNone/>
            </a:pPr>
            <a:r>
              <a:rPr lang="zh-CN" altLang="en-US" b="1" dirty="0">
                <a:solidFill>
                  <a:schemeClr val="folHlink"/>
                </a:solidFill>
                <a:ea typeface="楷体_GB2312" pitchFamily="49" charset="-122"/>
              </a:rPr>
              <a:t>杨</a:t>
            </a:r>
            <a:r>
              <a:rPr lang="zh-CN" altLang="en-US" b="1" dirty="0" smtClean="0">
                <a:solidFill>
                  <a:schemeClr val="folHlink"/>
                </a:solidFill>
                <a:ea typeface="楷体_GB2312" pitchFamily="49" charset="-122"/>
              </a:rPr>
              <a:t>英杰</a:t>
            </a:r>
            <a:r>
              <a:rPr lang="en-US" altLang="zh-CN" b="1" dirty="0" smtClean="0">
                <a:solidFill>
                  <a:schemeClr val="folHlink"/>
                </a:solidFill>
                <a:ea typeface="楷体_GB2312" pitchFamily="49" charset="-122"/>
              </a:rPr>
              <a:t>. </a:t>
            </a:r>
            <a:r>
              <a:rPr lang="zh-CN" altLang="en-US" b="1" dirty="0">
                <a:solidFill>
                  <a:schemeClr val="folHlink"/>
                </a:solidFill>
                <a:ea typeface="楷体_GB2312" pitchFamily="49" charset="-122"/>
              </a:rPr>
              <a:t>粒子群算法及其应用研究</a:t>
            </a:r>
            <a:r>
              <a:rPr lang="en-US" altLang="zh-CN" b="1" dirty="0">
                <a:solidFill>
                  <a:schemeClr val="folHlink"/>
                </a:solidFill>
                <a:ea typeface="楷体_GB2312" pitchFamily="49" charset="-122"/>
              </a:rPr>
              <a:t>. </a:t>
            </a:r>
            <a:r>
              <a:rPr lang="zh-CN" altLang="en-US" b="1" dirty="0">
                <a:solidFill>
                  <a:schemeClr val="folHlink"/>
                </a:solidFill>
                <a:ea typeface="楷体_GB2312" pitchFamily="49" charset="-122"/>
              </a:rPr>
              <a:t>北京：北京理工大学出版社，</a:t>
            </a:r>
            <a:r>
              <a:rPr lang="en-US" altLang="zh-CN" b="1" dirty="0">
                <a:solidFill>
                  <a:schemeClr val="folHlink"/>
                </a:solidFill>
                <a:ea typeface="楷体_GB2312" pitchFamily="49" charset="-122"/>
              </a:rPr>
              <a:t>2017.</a:t>
            </a:r>
            <a:endParaRPr lang="zh-CN" altLang="en-US" b="1" dirty="0">
              <a:solidFill>
                <a:schemeClr val="folHlink"/>
              </a:solidFill>
              <a:ea typeface="楷体_GB2312" pitchFamily="49"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15" y="3457639"/>
            <a:ext cx="1790452" cy="179045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487" y="1755314"/>
            <a:ext cx="1772909" cy="1772909"/>
          </a:xfrm>
          <a:prstGeom prst="rect">
            <a:avLst/>
          </a:prstGeom>
        </p:spPr>
      </p:pic>
      <p:sp>
        <p:nvSpPr>
          <p:cNvPr id="7" name="矩形 6"/>
          <p:cNvSpPr/>
          <p:nvPr/>
        </p:nvSpPr>
        <p:spPr>
          <a:xfrm>
            <a:off x="2924944" y="3956389"/>
            <a:ext cx="3319106" cy="940514"/>
          </a:xfrm>
          <a:prstGeom prst="rect">
            <a:avLst/>
          </a:prstGeom>
        </p:spPr>
        <p:txBody>
          <a:bodyPr wrap="square">
            <a:spAutoFit/>
          </a:bodyPr>
          <a:lstStyle/>
          <a:p>
            <a:pPr marL="444500" indent="-444500">
              <a:lnSpc>
                <a:spcPct val="105000"/>
              </a:lnSpc>
              <a:buFont typeface="Wingdings" panose="05000000000000000000" pitchFamily="2" charset="2"/>
              <a:buNone/>
            </a:pPr>
            <a:r>
              <a:rPr lang="zh-CN" altLang="en-US" b="1" dirty="0">
                <a:solidFill>
                  <a:schemeClr val="folHlink"/>
                </a:solidFill>
                <a:ea typeface="楷体_GB2312" pitchFamily="49" charset="-122"/>
              </a:rPr>
              <a:t>柯良军</a:t>
            </a:r>
            <a:r>
              <a:rPr lang="en-US" altLang="zh-CN" b="1" dirty="0">
                <a:solidFill>
                  <a:schemeClr val="folHlink"/>
                </a:solidFill>
                <a:ea typeface="楷体_GB2312" pitchFamily="49" charset="-122"/>
              </a:rPr>
              <a:t>. </a:t>
            </a:r>
            <a:r>
              <a:rPr lang="zh-CN" altLang="en-US" b="1" dirty="0">
                <a:solidFill>
                  <a:schemeClr val="folHlink"/>
                </a:solidFill>
                <a:ea typeface="楷体_GB2312" pitchFamily="49" charset="-122"/>
              </a:rPr>
              <a:t>蚁群智能优化方法及其应用</a:t>
            </a:r>
            <a:r>
              <a:rPr lang="en-US" altLang="zh-CN" b="1" dirty="0">
                <a:solidFill>
                  <a:schemeClr val="folHlink"/>
                </a:solidFill>
                <a:ea typeface="楷体_GB2312" pitchFamily="49" charset="-122"/>
              </a:rPr>
              <a:t>. </a:t>
            </a:r>
            <a:r>
              <a:rPr lang="zh-CN" altLang="en-US" b="1" dirty="0">
                <a:solidFill>
                  <a:schemeClr val="folHlink"/>
                </a:solidFill>
                <a:ea typeface="楷体_GB2312" pitchFamily="49" charset="-122"/>
              </a:rPr>
              <a:t>北京：清华大学出版社，</a:t>
            </a:r>
            <a:r>
              <a:rPr lang="en-US" altLang="zh-CN" b="1" dirty="0">
                <a:solidFill>
                  <a:schemeClr val="folHlink"/>
                </a:solidFill>
                <a:ea typeface="楷体_GB2312" pitchFamily="49" charset="-122"/>
              </a:rPr>
              <a:t>2017</a:t>
            </a:r>
            <a:r>
              <a:rPr lang="en-US" altLang="zh-CN" b="1" dirty="0" smtClean="0">
                <a:solidFill>
                  <a:schemeClr val="folHlink"/>
                </a:solidFill>
                <a:ea typeface="楷体_GB2312" pitchFamily="49" charset="-122"/>
              </a:rPr>
              <a:t>.</a:t>
            </a:r>
            <a:endParaRPr lang="zh-CN" altLang="en-US" b="1" dirty="0">
              <a:solidFill>
                <a:schemeClr val="folHlink"/>
              </a:solidFill>
              <a:ea typeface="楷体_GB2312" pitchFamily="49" charset="-122"/>
            </a:endParaRPr>
          </a:p>
        </p:txBody>
      </p:sp>
    </p:spTree>
    <p:extLst>
      <p:ext uri="{BB962C8B-B14F-4D97-AF65-F5344CB8AC3E}">
        <p14:creationId xmlns:p14="http://schemas.microsoft.com/office/powerpoint/2010/main" val="6974368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1484784" y="3579862"/>
            <a:ext cx="3835004" cy="400050"/>
          </a:xfrm>
        </p:spPr>
        <p:txBody>
          <a:bodyPr/>
          <a:lstStyle/>
          <a:p>
            <a:r>
              <a:rPr lang="en-US" altLang="ko-KR" dirty="0" smtClean="0"/>
              <a:t>Thank you</a:t>
            </a:r>
            <a:endParaRPr lang="ko-KR" altLang="en-US" dirty="0"/>
          </a:p>
        </p:txBody>
      </p:sp>
      <p:grpSp>
        <p:nvGrpSpPr>
          <p:cNvPr id="4" name="그룹 8"/>
          <p:cNvGrpSpPr/>
          <p:nvPr/>
        </p:nvGrpSpPr>
        <p:grpSpPr>
          <a:xfrm>
            <a:off x="2708920" y="267494"/>
            <a:ext cx="1154912" cy="2868980"/>
            <a:chOff x="3861641" y="433279"/>
            <a:chExt cx="1393371" cy="3461352"/>
          </a:xfrm>
        </p:grpSpPr>
        <p:pic>
          <p:nvPicPr>
            <p:cNvPr id="5" name="그림 4"/>
            <p:cNvPicPr>
              <a:picLocks noChangeAspect="1"/>
            </p:cNvPicPr>
            <p:nvPr userDrawn="1"/>
          </p:nvPicPr>
          <p:blipFill rotWithShape="1">
            <a:blip r:embed="rId3" cstate="print">
              <a:extLst>
                <a:ext uri="{28A0092B-C50C-407E-A947-70E740481C1C}">
                  <a14:useLocalDpi xmlns:a14="http://schemas.microsoft.com/office/drawing/2010/main" val="0"/>
                </a:ext>
              </a:extLst>
            </a:blip>
            <a:srcRect r="64524"/>
            <a:stretch/>
          </p:blipFill>
          <p:spPr>
            <a:xfrm>
              <a:off x="3861641" y="948914"/>
              <a:ext cx="1393371" cy="2945717"/>
            </a:xfrm>
            <a:prstGeom prst="rect">
              <a:avLst/>
            </a:prstGeom>
          </p:spPr>
        </p:pic>
        <p:grpSp>
          <p:nvGrpSpPr>
            <p:cNvPr id="6" name="그룹 5"/>
            <p:cNvGrpSpPr/>
            <p:nvPr userDrawn="1"/>
          </p:nvGrpSpPr>
          <p:grpSpPr>
            <a:xfrm>
              <a:off x="4350936" y="433279"/>
              <a:ext cx="442128" cy="414542"/>
              <a:chOff x="2992438" y="1774825"/>
              <a:chExt cx="3689350" cy="3459163"/>
            </a:xfrm>
          </p:grpSpPr>
          <p:sp>
            <p:nvSpPr>
              <p:cNvPr id="7" name="Freeform 6"/>
              <p:cNvSpPr>
                <a:spLocks/>
              </p:cNvSpPr>
              <p:nvPr/>
            </p:nvSpPr>
            <p:spPr bwMode="auto">
              <a:xfrm>
                <a:off x="2992438" y="1774825"/>
                <a:ext cx="3689350" cy="2047875"/>
              </a:xfrm>
              <a:custGeom>
                <a:avLst/>
                <a:gdLst>
                  <a:gd name="T0" fmla="*/ 6614 w 11624"/>
                  <a:gd name="T1" fmla="*/ 6449 h 6452"/>
                  <a:gd name="T2" fmla="*/ 6588 w 11624"/>
                  <a:gd name="T3" fmla="*/ 6427 h 6452"/>
                  <a:gd name="T4" fmla="*/ 3419 w 11624"/>
                  <a:gd name="T5" fmla="*/ 4924 h 6452"/>
                  <a:gd name="T6" fmla="*/ 3386 w 11624"/>
                  <a:gd name="T7" fmla="*/ 4943 h 6452"/>
                  <a:gd name="T8" fmla="*/ 248 w 11624"/>
                  <a:gd name="T9" fmla="*/ 4948 h 6452"/>
                  <a:gd name="T10" fmla="*/ 213 w 11624"/>
                  <a:gd name="T11" fmla="*/ 4926 h 6452"/>
                  <a:gd name="T12" fmla="*/ 167 w 11624"/>
                  <a:gd name="T13" fmla="*/ 4755 h 6452"/>
                  <a:gd name="T14" fmla="*/ 86 w 11624"/>
                  <a:gd name="T15" fmla="*/ 4363 h 6452"/>
                  <a:gd name="T16" fmla="*/ 31 w 11624"/>
                  <a:gd name="T17" fmla="*/ 3968 h 6452"/>
                  <a:gd name="T18" fmla="*/ 6 w 11624"/>
                  <a:gd name="T19" fmla="*/ 3650 h 6452"/>
                  <a:gd name="T20" fmla="*/ 1 w 11624"/>
                  <a:gd name="T21" fmla="*/ 3371 h 6452"/>
                  <a:gd name="T22" fmla="*/ 38 w 11624"/>
                  <a:gd name="T23" fmla="*/ 2922 h 6452"/>
                  <a:gd name="T24" fmla="*/ 131 w 11624"/>
                  <a:gd name="T25" fmla="*/ 2485 h 6452"/>
                  <a:gd name="T26" fmla="*/ 278 w 11624"/>
                  <a:gd name="T27" fmla="*/ 2063 h 6452"/>
                  <a:gd name="T28" fmla="*/ 477 w 11624"/>
                  <a:gd name="T29" fmla="*/ 1662 h 6452"/>
                  <a:gd name="T30" fmla="*/ 725 w 11624"/>
                  <a:gd name="T31" fmla="*/ 1287 h 6452"/>
                  <a:gd name="T32" fmla="*/ 958 w 11624"/>
                  <a:gd name="T33" fmla="*/ 1011 h 6452"/>
                  <a:gd name="T34" fmla="*/ 1249 w 11624"/>
                  <a:gd name="T35" fmla="*/ 735 h 6452"/>
                  <a:gd name="T36" fmla="*/ 1563 w 11624"/>
                  <a:gd name="T37" fmla="*/ 500 h 6452"/>
                  <a:gd name="T38" fmla="*/ 1901 w 11624"/>
                  <a:gd name="T39" fmla="*/ 307 h 6452"/>
                  <a:gd name="T40" fmla="*/ 2194 w 11624"/>
                  <a:gd name="T41" fmla="*/ 180 h 6452"/>
                  <a:gd name="T42" fmla="*/ 2573 w 11624"/>
                  <a:gd name="T43" fmla="*/ 68 h 6452"/>
                  <a:gd name="T44" fmla="*/ 2961 w 11624"/>
                  <a:gd name="T45" fmla="*/ 10 h 6452"/>
                  <a:gd name="T46" fmla="*/ 3240 w 11624"/>
                  <a:gd name="T47" fmla="*/ 0 h 6452"/>
                  <a:gd name="T48" fmla="*/ 3457 w 11624"/>
                  <a:gd name="T49" fmla="*/ 12 h 6452"/>
                  <a:gd name="T50" fmla="*/ 3717 w 11624"/>
                  <a:gd name="T51" fmla="*/ 46 h 6452"/>
                  <a:gd name="T52" fmla="*/ 4142 w 11624"/>
                  <a:gd name="T53" fmla="*/ 157 h 6452"/>
                  <a:gd name="T54" fmla="*/ 4560 w 11624"/>
                  <a:gd name="T55" fmla="*/ 330 h 6452"/>
                  <a:gd name="T56" fmla="*/ 4966 w 11624"/>
                  <a:gd name="T57" fmla="*/ 566 h 6452"/>
                  <a:gd name="T58" fmla="*/ 5360 w 11624"/>
                  <a:gd name="T59" fmla="*/ 863 h 6452"/>
                  <a:gd name="T60" fmla="*/ 5738 w 11624"/>
                  <a:gd name="T61" fmla="*/ 1220 h 6452"/>
                  <a:gd name="T62" fmla="*/ 6035 w 11624"/>
                  <a:gd name="T63" fmla="*/ 1070 h 6452"/>
                  <a:gd name="T64" fmla="*/ 6420 w 11624"/>
                  <a:gd name="T65" fmla="*/ 736 h 6452"/>
                  <a:gd name="T66" fmla="*/ 6819 w 11624"/>
                  <a:gd name="T67" fmla="*/ 464 h 6452"/>
                  <a:gd name="T68" fmla="*/ 7231 w 11624"/>
                  <a:gd name="T69" fmla="*/ 254 h 6452"/>
                  <a:gd name="T70" fmla="*/ 7652 w 11624"/>
                  <a:gd name="T71" fmla="*/ 105 h 6452"/>
                  <a:gd name="T72" fmla="*/ 8038 w 11624"/>
                  <a:gd name="T73" fmla="*/ 26 h 6452"/>
                  <a:gd name="T74" fmla="*/ 8254 w 11624"/>
                  <a:gd name="T75" fmla="*/ 5 h 6452"/>
                  <a:gd name="T76" fmla="*/ 8428 w 11624"/>
                  <a:gd name="T77" fmla="*/ 0 h 6452"/>
                  <a:gd name="T78" fmla="*/ 8820 w 11624"/>
                  <a:gd name="T79" fmla="*/ 27 h 6452"/>
                  <a:gd name="T80" fmla="*/ 9205 w 11624"/>
                  <a:gd name="T81" fmla="*/ 107 h 6452"/>
                  <a:gd name="T82" fmla="*/ 9580 w 11624"/>
                  <a:gd name="T83" fmla="*/ 240 h 6452"/>
                  <a:gd name="T84" fmla="*/ 9862 w 11624"/>
                  <a:gd name="T85" fmla="*/ 379 h 6452"/>
                  <a:gd name="T86" fmla="*/ 10190 w 11624"/>
                  <a:gd name="T87" fmla="*/ 589 h 6452"/>
                  <a:gd name="T88" fmla="*/ 10496 w 11624"/>
                  <a:gd name="T89" fmla="*/ 840 h 6452"/>
                  <a:gd name="T90" fmla="*/ 10727 w 11624"/>
                  <a:gd name="T91" fmla="*/ 1078 h 6452"/>
                  <a:gd name="T92" fmla="*/ 11006 w 11624"/>
                  <a:gd name="T93" fmla="*/ 1433 h 6452"/>
                  <a:gd name="T94" fmla="*/ 11235 w 11624"/>
                  <a:gd name="T95" fmla="*/ 1820 h 6452"/>
                  <a:gd name="T96" fmla="*/ 11413 w 11624"/>
                  <a:gd name="T97" fmla="*/ 2230 h 6452"/>
                  <a:gd name="T98" fmla="*/ 11538 w 11624"/>
                  <a:gd name="T99" fmla="*/ 2659 h 6452"/>
                  <a:gd name="T100" fmla="*/ 11608 w 11624"/>
                  <a:gd name="T101" fmla="*/ 3101 h 6452"/>
                  <a:gd name="T102" fmla="*/ 11622 w 11624"/>
                  <a:gd name="T103" fmla="*/ 3551 h 6452"/>
                  <a:gd name="T104" fmla="*/ 11615 w 11624"/>
                  <a:gd name="T105" fmla="*/ 3728 h 6452"/>
                  <a:gd name="T106" fmla="*/ 11576 w 11624"/>
                  <a:gd name="T107" fmla="*/ 4119 h 6452"/>
                  <a:gd name="T108" fmla="*/ 11512 w 11624"/>
                  <a:gd name="T109" fmla="*/ 4507 h 6452"/>
                  <a:gd name="T110" fmla="*/ 11424 w 11624"/>
                  <a:gd name="T111" fmla="*/ 4890 h 6452"/>
                  <a:gd name="T112" fmla="*/ 11405 w 11624"/>
                  <a:gd name="T113" fmla="*/ 4918 h 6452"/>
                  <a:gd name="T114" fmla="*/ 7299 w 11624"/>
                  <a:gd name="T115" fmla="*/ 4929 h 6452"/>
                  <a:gd name="T116" fmla="*/ 6669 w 11624"/>
                  <a:gd name="T117" fmla="*/ 6438 h 6452"/>
                  <a:gd name="T118" fmla="*/ 6637 w 11624"/>
                  <a:gd name="T119" fmla="*/ 6452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24" h="6452">
                    <a:moveTo>
                      <a:pt x="6634" y="6452"/>
                    </a:moveTo>
                    <a:lnTo>
                      <a:pt x="6634" y="6452"/>
                    </a:lnTo>
                    <a:lnTo>
                      <a:pt x="6626" y="6452"/>
                    </a:lnTo>
                    <a:lnTo>
                      <a:pt x="6620" y="6451"/>
                    </a:lnTo>
                    <a:lnTo>
                      <a:pt x="6614" y="6449"/>
                    </a:lnTo>
                    <a:lnTo>
                      <a:pt x="6608" y="6445"/>
                    </a:lnTo>
                    <a:lnTo>
                      <a:pt x="6602" y="6442"/>
                    </a:lnTo>
                    <a:lnTo>
                      <a:pt x="6597" y="6438"/>
                    </a:lnTo>
                    <a:lnTo>
                      <a:pt x="6593" y="6432"/>
                    </a:lnTo>
                    <a:lnTo>
                      <a:pt x="6588" y="6427"/>
                    </a:lnTo>
                    <a:lnTo>
                      <a:pt x="4348" y="2710"/>
                    </a:lnTo>
                    <a:lnTo>
                      <a:pt x="3426" y="4910"/>
                    </a:lnTo>
                    <a:lnTo>
                      <a:pt x="3426" y="4910"/>
                    </a:lnTo>
                    <a:lnTo>
                      <a:pt x="3423" y="4916"/>
                    </a:lnTo>
                    <a:lnTo>
                      <a:pt x="3419" y="4924"/>
                    </a:lnTo>
                    <a:lnTo>
                      <a:pt x="3413" y="4929"/>
                    </a:lnTo>
                    <a:lnTo>
                      <a:pt x="3408" y="4934"/>
                    </a:lnTo>
                    <a:lnTo>
                      <a:pt x="3401" y="4938"/>
                    </a:lnTo>
                    <a:lnTo>
                      <a:pt x="3394" y="4941"/>
                    </a:lnTo>
                    <a:lnTo>
                      <a:pt x="3386" y="4943"/>
                    </a:lnTo>
                    <a:lnTo>
                      <a:pt x="3378" y="4944"/>
                    </a:lnTo>
                    <a:lnTo>
                      <a:pt x="3378" y="4944"/>
                    </a:lnTo>
                    <a:lnTo>
                      <a:pt x="256" y="4948"/>
                    </a:lnTo>
                    <a:lnTo>
                      <a:pt x="256" y="4948"/>
                    </a:lnTo>
                    <a:lnTo>
                      <a:pt x="248" y="4948"/>
                    </a:lnTo>
                    <a:lnTo>
                      <a:pt x="239" y="4946"/>
                    </a:lnTo>
                    <a:lnTo>
                      <a:pt x="231" y="4943"/>
                    </a:lnTo>
                    <a:lnTo>
                      <a:pt x="225" y="4938"/>
                    </a:lnTo>
                    <a:lnTo>
                      <a:pt x="219" y="4932"/>
                    </a:lnTo>
                    <a:lnTo>
                      <a:pt x="213" y="4926"/>
                    </a:lnTo>
                    <a:lnTo>
                      <a:pt x="209" y="4918"/>
                    </a:lnTo>
                    <a:lnTo>
                      <a:pt x="207" y="4911"/>
                    </a:lnTo>
                    <a:lnTo>
                      <a:pt x="207" y="4911"/>
                    </a:lnTo>
                    <a:lnTo>
                      <a:pt x="186" y="4833"/>
                    </a:lnTo>
                    <a:lnTo>
                      <a:pt x="167" y="4755"/>
                    </a:lnTo>
                    <a:lnTo>
                      <a:pt x="148" y="4677"/>
                    </a:lnTo>
                    <a:lnTo>
                      <a:pt x="131" y="4600"/>
                    </a:lnTo>
                    <a:lnTo>
                      <a:pt x="115" y="4521"/>
                    </a:lnTo>
                    <a:lnTo>
                      <a:pt x="100" y="4442"/>
                    </a:lnTo>
                    <a:lnTo>
                      <a:pt x="86" y="4363"/>
                    </a:lnTo>
                    <a:lnTo>
                      <a:pt x="73" y="4284"/>
                    </a:lnTo>
                    <a:lnTo>
                      <a:pt x="61" y="4205"/>
                    </a:lnTo>
                    <a:lnTo>
                      <a:pt x="50" y="4127"/>
                    </a:lnTo>
                    <a:lnTo>
                      <a:pt x="40" y="4048"/>
                    </a:lnTo>
                    <a:lnTo>
                      <a:pt x="31" y="3968"/>
                    </a:lnTo>
                    <a:lnTo>
                      <a:pt x="23" y="3889"/>
                    </a:lnTo>
                    <a:lnTo>
                      <a:pt x="17" y="3809"/>
                    </a:lnTo>
                    <a:lnTo>
                      <a:pt x="11" y="3729"/>
                    </a:lnTo>
                    <a:lnTo>
                      <a:pt x="6" y="3650"/>
                    </a:lnTo>
                    <a:lnTo>
                      <a:pt x="6" y="3650"/>
                    </a:lnTo>
                    <a:lnTo>
                      <a:pt x="7" y="3642"/>
                    </a:lnTo>
                    <a:lnTo>
                      <a:pt x="7" y="3642"/>
                    </a:lnTo>
                    <a:lnTo>
                      <a:pt x="3" y="3551"/>
                    </a:lnTo>
                    <a:lnTo>
                      <a:pt x="0" y="3460"/>
                    </a:lnTo>
                    <a:lnTo>
                      <a:pt x="1" y="3371"/>
                    </a:lnTo>
                    <a:lnTo>
                      <a:pt x="4" y="3280"/>
                    </a:lnTo>
                    <a:lnTo>
                      <a:pt x="9" y="3190"/>
                    </a:lnTo>
                    <a:lnTo>
                      <a:pt x="17" y="3101"/>
                    </a:lnTo>
                    <a:lnTo>
                      <a:pt x="26" y="3011"/>
                    </a:lnTo>
                    <a:lnTo>
                      <a:pt x="38" y="2922"/>
                    </a:lnTo>
                    <a:lnTo>
                      <a:pt x="52" y="2834"/>
                    </a:lnTo>
                    <a:lnTo>
                      <a:pt x="68" y="2746"/>
                    </a:lnTo>
                    <a:lnTo>
                      <a:pt x="87" y="2658"/>
                    </a:lnTo>
                    <a:lnTo>
                      <a:pt x="108" y="2571"/>
                    </a:lnTo>
                    <a:lnTo>
                      <a:pt x="131" y="2485"/>
                    </a:lnTo>
                    <a:lnTo>
                      <a:pt x="156" y="2399"/>
                    </a:lnTo>
                    <a:lnTo>
                      <a:pt x="183" y="2313"/>
                    </a:lnTo>
                    <a:lnTo>
                      <a:pt x="213" y="2229"/>
                    </a:lnTo>
                    <a:lnTo>
                      <a:pt x="244" y="2146"/>
                    </a:lnTo>
                    <a:lnTo>
                      <a:pt x="278" y="2063"/>
                    </a:lnTo>
                    <a:lnTo>
                      <a:pt x="314" y="1981"/>
                    </a:lnTo>
                    <a:lnTo>
                      <a:pt x="351" y="1900"/>
                    </a:lnTo>
                    <a:lnTo>
                      <a:pt x="391" y="1819"/>
                    </a:lnTo>
                    <a:lnTo>
                      <a:pt x="432" y="1740"/>
                    </a:lnTo>
                    <a:lnTo>
                      <a:pt x="477" y="1662"/>
                    </a:lnTo>
                    <a:lnTo>
                      <a:pt x="522" y="1584"/>
                    </a:lnTo>
                    <a:lnTo>
                      <a:pt x="570" y="1509"/>
                    </a:lnTo>
                    <a:lnTo>
                      <a:pt x="620" y="1433"/>
                    </a:lnTo>
                    <a:lnTo>
                      <a:pt x="671" y="1360"/>
                    </a:lnTo>
                    <a:lnTo>
                      <a:pt x="725" y="1287"/>
                    </a:lnTo>
                    <a:lnTo>
                      <a:pt x="780" y="1216"/>
                    </a:lnTo>
                    <a:lnTo>
                      <a:pt x="838" y="1146"/>
                    </a:lnTo>
                    <a:lnTo>
                      <a:pt x="898" y="1078"/>
                    </a:lnTo>
                    <a:lnTo>
                      <a:pt x="958" y="1011"/>
                    </a:lnTo>
                    <a:lnTo>
                      <a:pt x="958" y="1011"/>
                    </a:lnTo>
                    <a:lnTo>
                      <a:pt x="1014" y="952"/>
                    </a:lnTo>
                    <a:lnTo>
                      <a:pt x="1072" y="895"/>
                    </a:lnTo>
                    <a:lnTo>
                      <a:pt x="1129" y="840"/>
                    </a:lnTo>
                    <a:lnTo>
                      <a:pt x="1188" y="787"/>
                    </a:lnTo>
                    <a:lnTo>
                      <a:pt x="1249" y="735"/>
                    </a:lnTo>
                    <a:lnTo>
                      <a:pt x="1309" y="685"/>
                    </a:lnTo>
                    <a:lnTo>
                      <a:pt x="1372" y="636"/>
                    </a:lnTo>
                    <a:lnTo>
                      <a:pt x="1435" y="589"/>
                    </a:lnTo>
                    <a:lnTo>
                      <a:pt x="1498" y="543"/>
                    </a:lnTo>
                    <a:lnTo>
                      <a:pt x="1563" y="500"/>
                    </a:lnTo>
                    <a:lnTo>
                      <a:pt x="1629" y="458"/>
                    </a:lnTo>
                    <a:lnTo>
                      <a:pt x="1696" y="418"/>
                    </a:lnTo>
                    <a:lnTo>
                      <a:pt x="1763" y="379"/>
                    </a:lnTo>
                    <a:lnTo>
                      <a:pt x="1832" y="341"/>
                    </a:lnTo>
                    <a:lnTo>
                      <a:pt x="1901" y="307"/>
                    </a:lnTo>
                    <a:lnTo>
                      <a:pt x="1971" y="273"/>
                    </a:lnTo>
                    <a:lnTo>
                      <a:pt x="1971" y="273"/>
                    </a:lnTo>
                    <a:lnTo>
                      <a:pt x="2045" y="240"/>
                    </a:lnTo>
                    <a:lnTo>
                      <a:pt x="2119" y="209"/>
                    </a:lnTo>
                    <a:lnTo>
                      <a:pt x="2194" y="180"/>
                    </a:lnTo>
                    <a:lnTo>
                      <a:pt x="2268" y="153"/>
                    </a:lnTo>
                    <a:lnTo>
                      <a:pt x="2344" y="130"/>
                    </a:lnTo>
                    <a:lnTo>
                      <a:pt x="2421" y="107"/>
                    </a:lnTo>
                    <a:lnTo>
                      <a:pt x="2496" y="86"/>
                    </a:lnTo>
                    <a:lnTo>
                      <a:pt x="2573" y="68"/>
                    </a:lnTo>
                    <a:lnTo>
                      <a:pt x="2650" y="52"/>
                    </a:lnTo>
                    <a:lnTo>
                      <a:pt x="2727" y="38"/>
                    </a:lnTo>
                    <a:lnTo>
                      <a:pt x="2805" y="27"/>
                    </a:lnTo>
                    <a:lnTo>
                      <a:pt x="2883" y="17"/>
                    </a:lnTo>
                    <a:lnTo>
                      <a:pt x="2961" y="10"/>
                    </a:lnTo>
                    <a:lnTo>
                      <a:pt x="3039" y="4"/>
                    </a:lnTo>
                    <a:lnTo>
                      <a:pt x="3118" y="1"/>
                    </a:lnTo>
                    <a:lnTo>
                      <a:pt x="3197" y="0"/>
                    </a:lnTo>
                    <a:lnTo>
                      <a:pt x="3197" y="0"/>
                    </a:lnTo>
                    <a:lnTo>
                      <a:pt x="3240" y="0"/>
                    </a:lnTo>
                    <a:lnTo>
                      <a:pt x="3284" y="1"/>
                    </a:lnTo>
                    <a:lnTo>
                      <a:pt x="3328" y="2"/>
                    </a:lnTo>
                    <a:lnTo>
                      <a:pt x="3371" y="5"/>
                    </a:lnTo>
                    <a:lnTo>
                      <a:pt x="3414" y="7"/>
                    </a:lnTo>
                    <a:lnTo>
                      <a:pt x="3457" y="12"/>
                    </a:lnTo>
                    <a:lnTo>
                      <a:pt x="3501" y="16"/>
                    </a:lnTo>
                    <a:lnTo>
                      <a:pt x="3544" y="20"/>
                    </a:lnTo>
                    <a:lnTo>
                      <a:pt x="3587" y="26"/>
                    </a:lnTo>
                    <a:lnTo>
                      <a:pt x="3630" y="32"/>
                    </a:lnTo>
                    <a:lnTo>
                      <a:pt x="3717" y="46"/>
                    </a:lnTo>
                    <a:lnTo>
                      <a:pt x="3802" y="64"/>
                    </a:lnTo>
                    <a:lnTo>
                      <a:pt x="3888" y="83"/>
                    </a:lnTo>
                    <a:lnTo>
                      <a:pt x="3974" y="105"/>
                    </a:lnTo>
                    <a:lnTo>
                      <a:pt x="4058" y="130"/>
                    </a:lnTo>
                    <a:lnTo>
                      <a:pt x="4142" y="157"/>
                    </a:lnTo>
                    <a:lnTo>
                      <a:pt x="4226" y="187"/>
                    </a:lnTo>
                    <a:lnTo>
                      <a:pt x="4311" y="219"/>
                    </a:lnTo>
                    <a:lnTo>
                      <a:pt x="4394" y="254"/>
                    </a:lnTo>
                    <a:lnTo>
                      <a:pt x="4477" y="290"/>
                    </a:lnTo>
                    <a:lnTo>
                      <a:pt x="4560" y="330"/>
                    </a:lnTo>
                    <a:lnTo>
                      <a:pt x="4642" y="373"/>
                    </a:lnTo>
                    <a:lnTo>
                      <a:pt x="4724" y="417"/>
                    </a:lnTo>
                    <a:lnTo>
                      <a:pt x="4805" y="464"/>
                    </a:lnTo>
                    <a:lnTo>
                      <a:pt x="4886" y="514"/>
                    </a:lnTo>
                    <a:lnTo>
                      <a:pt x="4966" y="566"/>
                    </a:lnTo>
                    <a:lnTo>
                      <a:pt x="5046" y="621"/>
                    </a:lnTo>
                    <a:lnTo>
                      <a:pt x="5126" y="677"/>
                    </a:lnTo>
                    <a:lnTo>
                      <a:pt x="5205" y="736"/>
                    </a:lnTo>
                    <a:lnTo>
                      <a:pt x="5283" y="799"/>
                    </a:lnTo>
                    <a:lnTo>
                      <a:pt x="5360" y="863"/>
                    </a:lnTo>
                    <a:lnTo>
                      <a:pt x="5437" y="930"/>
                    </a:lnTo>
                    <a:lnTo>
                      <a:pt x="5514" y="999"/>
                    </a:lnTo>
                    <a:lnTo>
                      <a:pt x="5589" y="1070"/>
                    </a:lnTo>
                    <a:lnTo>
                      <a:pt x="5664" y="1144"/>
                    </a:lnTo>
                    <a:lnTo>
                      <a:pt x="5738" y="1220"/>
                    </a:lnTo>
                    <a:lnTo>
                      <a:pt x="5813" y="1299"/>
                    </a:lnTo>
                    <a:lnTo>
                      <a:pt x="5813" y="1299"/>
                    </a:lnTo>
                    <a:lnTo>
                      <a:pt x="5886" y="1220"/>
                    </a:lnTo>
                    <a:lnTo>
                      <a:pt x="5961" y="1144"/>
                    </a:lnTo>
                    <a:lnTo>
                      <a:pt x="6035" y="1070"/>
                    </a:lnTo>
                    <a:lnTo>
                      <a:pt x="6111" y="999"/>
                    </a:lnTo>
                    <a:lnTo>
                      <a:pt x="6188" y="930"/>
                    </a:lnTo>
                    <a:lnTo>
                      <a:pt x="6264" y="863"/>
                    </a:lnTo>
                    <a:lnTo>
                      <a:pt x="6342" y="799"/>
                    </a:lnTo>
                    <a:lnTo>
                      <a:pt x="6420" y="736"/>
                    </a:lnTo>
                    <a:lnTo>
                      <a:pt x="6499" y="677"/>
                    </a:lnTo>
                    <a:lnTo>
                      <a:pt x="6579" y="621"/>
                    </a:lnTo>
                    <a:lnTo>
                      <a:pt x="6659" y="566"/>
                    </a:lnTo>
                    <a:lnTo>
                      <a:pt x="6738" y="514"/>
                    </a:lnTo>
                    <a:lnTo>
                      <a:pt x="6819" y="464"/>
                    </a:lnTo>
                    <a:lnTo>
                      <a:pt x="6900" y="417"/>
                    </a:lnTo>
                    <a:lnTo>
                      <a:pt x="6983" y="373"/>
                    </a:lnTo>
                    <a:lnTo>
                      <a:pt x="7065" y="330"/>
                    </a:lnTo>
                    <a:lnTo>
                      <a:pt x="7148" y="290"/>
                    </a:lnTo>
                    <a:lnTo>
                      <a:pt x="7231" y="254"/>
                    </a:lnTo>
                    <a:lnTo>
                      <a:pt x="7314" y="219"/>
                    </a:lnTo>
                    <a:lnTo>
                      <a:pt x="7398" y="187"/>
                    </a:lnTo>
                    <a:lnTo>
                      <a:pt x="7483" y="157"/>
                    </a:lnTo>
                    <a:lnTo>
                      <a:pt x="7567" y="130"/>
                    </a:lnTo>
                    <a:lnTo>
                      <a:pt x="7652" y="105"/>
                    </a:lnTo>
                    <a:lnTo>
                      <a:pt x="7736" y="83"/>
                    </a:lnTo>
                    <a:lnTo>
                      <a:pt x="7823" y="64"/>
                    </a:lnTo>
                    <a:lnTo>
                      <a:pt x="7908" y="46"/>
                    </a:lnTo>
                    <a:lnTo>
                      <a:pt x="7995" y="32"/>
                    </a:lnTo>
                    <a:lnTo>
                      <a:pt x="8038" y="26"/>
                    </a:lnTo>
                    <a:lnTo>
                      <a:pt x="8081" y="20"/>
                    </a:lnTo>
                    <a:lnTo>
                      <a:pt x="8124" y="16"/>
                    </a:lnTo>
                    <a:lnTo>
                      <a:pt x="8167" y="12"/>
                    </a:lnTo>
                    <a:lnTo>
                      <a:pt x="8211" y="7"/>
                    </a:lnTo>
                    <a:lnTo>
                      <a:pt x="8254" y="5"/>
                    </a:lnTo>
                    <a:lnTo>
                      <a:pt x="8297" y="2"/>
                    </a:lnTo>
                    <a:lnTo>
                      <a:pt x="8341" y="1"/>
                    </a:lnTo>
                    <a:lnTo>
                      <a:pt x="8384" y="0"/>
                    </a:lnTo>
                    <a:lnTo>
                      <a:pt x="8428" y="0"/>
                    </a:lnTo>
                    <a:lnTo>
                      <a:pt x="8428" y="0"/>
                    </a:lnTo>
                    <a:lnTo>
                      <a:pt x="8506" y="1"/>
                    </a:lnTo>
                    <a:lnTo>
                      <a:pt x="8585" y="4"/>
                    </a:lnTo>
                    <a:lnTo>
                      <a:pt x="8664" y="10"/>
                    </a:lnTo>
                    <a:lnTo>
                      <a:pt x="8742" y="17"/>
                    </a:lnTo>
                    <a:lnTo>
                      <a:pt x="8820" y="27"/>
                    </a:lnTo>
                    <a:lnTo>
                      <a:pt x="8897" y="38"/>
                    </a:lnTo>
                    <a:lnTo>
                      <a:pt x="8975" y="52"/>
                    </a:lnTo>
                    <a:lnTo>
                      <a:pt x="9052" y="68"/>
                    </a:lnTo>
                    <a:lnTo>
                      <a:pt x="9129" y="86"/>
                    </a:lnTo>
                    <a:lnTo>
                      <a:pt x="9205" y="107"/>
                    </a:lnTo>
                    <a:lnTo>
                      <a:pt x="9281" y="130"/>
                    </a:lnTo>
                    <a:lnTo>
                      <a:pt x="9356" y="153"/>
                    </a:lnTo>
                    <a:lnTo>
                      <a:pt x="9431" y="180"/>
                    </a:lnTo>
                    <a:lnTo>
                      <a:pt x="9505" y="209"/>
                    </a:lnTo>
                    <a:lnTo>
                      <a:pt x="9580" y="240"/>
                    </a:lnTo>
                    <a:lnTo>
                      <a:pt x="9653" y="273"/>
                    </a:lnTo>
                    <a:lnTo>
                      <a:pt x="9653" y="273"/>
                    </a:lnTo>
                    <a:lnTo>
                      <a:pt x="9724" y="307"/>
                    </a:lnTo>
                    <a:lnTo>
                      <a:pt x="9793" y="342"/>
                    </a:lnTo>
                    <a:lnTo>
                      <a:pt x="9862" y="379"/>
                    </a:lnTo>
                    <a:lnTo>
                      <a:pt x="9929" y="418"/>
                    </a:lnTo>
                    <a:lnTo>
                      <a:pt x="9996" y="458"/>
                    </a:lnTo>
                    <a:lnTo>
                      <a:pt x="10062" y="500"/>
                    </a:lnTo>
                    <a:lnTo>
                      <a:pt x="10126" y="543"/>
                    </a:lnTo>
                    <a:lnTo>
                      <a:pt x="10190" y="589"/>
                    </a:lnTo>
                    <a:lnTo>
                      <a:pt x="10253" y="636"/>
                    </a:lnTo>
                    <a:lnTo>
                      <a:pt x="10315" y="685"/>
                    </a:lnTo>
                    <a:lnTo>
                      <a:pt x="10376" y="735"/>
                    </a:lnTo>
                    <a:lnTo>
                      <a:pt x="10436" y="787"/>
                    </a:lnTo>
                    <a:lnTo>
                      <a:pt x="10496" y="840"/>
                    </a:lnTo>
                    <a:lnTo>
                      <a:pt x="10553" y="895"/>
                    </a:lnTo>
                    <a:lnTo>
                      <a:pt x="10610" y="952"/>
                    </a:lnTo>
                    <a:lnTo>
                      <a:pt x="10666" y="1011"/>
                    </a:lnTo>
                    <a:lnTo>
                      <a:pt x="10666" y="1011"/>
                    </a:lnTo>
                    <a:lnTo>
                      <a:pt x="10727" y="1078"/>
                    </a:lnTo>
                    <a:lnTo>
                      <a:pt x="10786" y="1146"/>
                    </a:lnTo>
                    <a:lnTo>
                      <a:pt x="10845" y="1216"/>
                    </a:lnTo>
                    <a:lnTo>
                      <a:pt x="10900" y="1287"/>
                    </a:lnTo>
                    <a:lnTo>
                      <a:pt x="10954" y="1360"/>
                    </a:lnTo>
                    <a:lnTo>
                      <a:pt x="11006" y="1433"/>
                    </a:lnTo>
                    <a:lnTo>
                      <a:pt x="11055" y="1509"/>
                    </a:lnTo>
                    <a:lnTo>
                      <a:pt x="11103" y="1584"/>
                    </a:lnTo>
                    <a:lnTo>
                      <a:pt x="11148" y="1662"/>
                    </a:lnTo>
                    <a:lnTo>
                      <a:pt x="11192" y="1740"/>
                    </a:lnTo>
                    <a:lnTo>
                      <a:pt x="11235" y="1820"/>
                    </a:lnTo>
                    <a:lnTo>
                      <a:pt x="11273" y="1900"/>
                    </a:lnTo>
                    <a:lnTo>
                      <a:pt x="11311" y="1981"/>
                    </a:lnTo>
                    <a:lnTo>
                      <a:pt x="11347" y="2063"/>
                    </a:lnTo>
                    <a:lnTo>
                      <a:pt x="11381" y="2146"/>
                    </a:lnTo>
                    <a:lnTo>
                      <a:pt x="11413" y="2230"/>
                    </a:lnTo>
                    <a:lnTo>
                      <a:pt x="11442" y="2314"/>
                    </a:lnTo>
                    <a:lnTo>
                      <a:pt x="11469" y="2400"/>
                    </a:lnTo>
                    <a:lnTo>
                      <a:pt x="11494" y="2485"/>
                    </a:lnTo>
                    <a:lnTo>
                      <a:pt x="11517" y="2571"/>
                    </a:lnTo>
                    <a:lnTo>
                      <a:pt x="11538" y="2659"/>
                    </a:lnTo>
                    <a:lnTo>
                      <a:pt x="11556" y="2746"/>
                    </a:lnTo>
                    <a:lnTo>
                      <a:pt x="11573" y="2835"/>
                    </a:lnTo>
                    <a:lnTo>
                      <a:pt x="11587" y="2922"/>
                    </a:lnTo>
                    <a:lnTo>
                      <a:pt x="11598" y="3012"/>
                    </a:lnTo>
                    <a:lnTo>
                      <a:pt x="11608" y="3101"/>
                    </a:lnTo>
                    <a:lnTo>
                      <a:pt x="11616" y="3190"/>
                    </a:lnTo>
                    <a:lnTo>
                      <a:pt x="11621" y="3281"/>
                    </a:lnTo>
                    <a:lnTo>
                      <a:pt x="11624" y="3371"/>
                    </a:lnTo>
                    <a:lnTo>
                      <a:pt x="11624" y="3461"/>
                    </a:lnTo>
                    <a:lnTo>
                      <a:pt x="11622" y="3551"/>
                    </a:lnTo>
                    <a:lnTo>
                      <a:pt x="11619" y="3642"/>
                    </a:lnTo>
                    <a:lnTo>
                      <a:pt x="11619" y="3642"/>
                    </a:lnTo>
                    <a:lnTo>
                      <a:pt x="11619" y="3650"/>
                    </a:lnTo>
                    <a:lnTo>
                      <a:pt x="11619" y="3650"/>
                    </a:lnTo>
                    <a:lnTo>
                      <a:pt x="11615" y="3728"/>
                    </a:lnTo>
                    <a:lnTo>
                      <a:pt x="11608" y="3807"/>
                    </a:lnTo>
                    <a:lnTo>
                      <a:pt x="11602" y="3885"/>
                    </a:lnTo>
                    <a:lnTo>
                      <a:pt x="11594" y="3962"/>
                    </a:lnTo>
                    <a:lnTo>
                      <a:pt x="11586" y="4041"/>
                    </a:lnTo>
                    <a:lnTo>
                      <a:pt x="11576" y="4119"/>
                    </a:lnTo>
                    <a:lnTo>
                      <a:pt x="11565" y="4197"/>
                    </a:lnTo>
                    <a:lnTo>
                      <a:pt x="11553" y="4275"/>
                    </a:lnTo>
                    <a:lnTo>
                      <a:pt x="11541" y="4352"/>
                    </a:lnTo>
                    <a:lnTo>
                      <a:pt x="11527" y="4430"/>
                    </a:lnTo>
                    <a:lnTo>
                      <a:pt x="11512" y="4507"/>
                    </a:lnTo>
                    <a:lnTo>
                      <a:pt x="11497" y="4585"/>
                    </a:lnTo>
                    <a:lnTo>
                      <a:pt x="11480" y="4661"/>
                    </a:lnTo>
                    <a:lnTo>
                      <a:pt x="11462" y="4738"/>
                    </a:lnTo>
                    <a:lnTo>
                      <a:pt x="11444" y="4815"/>
                    </a:lnTo>
                    <a:lnTo>
                      <a:pt x="11424" y="4890"/>
                    </a:lnTo>
                    <a:lnTo>
                      <a:pt x="11424" y="4890"/>
                    </a:lnTo>
                    <a:lnTo>
                      <a:pt x="11421" y="4899"/>
                    </a:lnTo>
                    <a:lnTo>
                      <a:pt x="11417" y="4906"/>
                    </a:lnTo>
                    <a:lnTo>
                      <a:pt x="11412" y="4913"/>
                    </a:lnTo>
                    <a:lnTo>
                      <a:pt x="11405" y="4918"/>
                    </a:lnTo>
                    <a:lnTo>
                      <a:pt x="11399" y="4923"/>
                    </a:lnTo>
                    <a:lnTo>
                      <a:pt x="11391" y="4927"/>
                    </a:lnTo>
                    <a:lnTo>
                      <a:pt x="11382" y="4929"/>
                    </a:lnTo>
                    <a:lnTo>
                      <a:pt x="11374" y="4929"/>
                    </a:lnTo>
                    <a:lnTo>
                      <a:pt x="7299" y="4929"/>
                    </a:lnTo>
                    <a:lnTo>
                      <a:pt x="6681" y="6421"/>
                    </a:lnTo>
                    <a:lnTo>
                      <a:pt x="6681" y="6421"/>
                    </a:lnTo>
                    <a:lnTo>
                      <a:pt x="6678" y="6427"/>
                    </a:lnTo>
                    <a:lnTo>
                      <a:pt x="6674" y="6432"/>
                    </a:lnTo>
                    <a:lnTo>
                      <a:pt x="6669" y="6438"/>
                    </a:lnTo>
                    <a:lnTo>
                      <a:pt x="6664" y="6442"/>
                    </a:lnTo>
                    <a:lnTo>
                      <a:pt x="6657" y="6446"/>
                    </a:lnTo>
                    <a:lnTo>
                      <a:pt x="6651" y="6449"/>
                    </a:lnTo>
                    <a:lnTo>
                      <a:pt x="6645" y="6451"/>
                    </a:lnTo>
                    <a:lnTo>
                      <a:pt x="6637" y="6452"/>
                    </a:lnTo>
                    <a:lnTo>
                      <a:pt x="6637" y="6452"/>
                    </a:lnTo>
                    <a:lnTo>
                      <a:pt x="6634" y="6452"/>
                    </a:lnTo>
                    <a:lnTo>
                      <a:pt x="6634" y="6452"/>
                    </a:lnTo>
                    <a:close/>
                  </a:path>
                </a:pathLst>
              </a:custGeom>
              <a:solidFill>
                <a:srgbClr val="EF4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 name="Freeform 10"/>
              <p:cNvSpPr>
                <a:spLocks/>
              </p:cNvSpPr>
              <p:nvPr/>
            </p:nvSpPr>
            <p:spPr bwMode="auto">
              <a:xfrm>
                <a:off x="3133725" y="3171825"/>
                <a:ext cx="3403600" cy="2062163"/>
              </a:xfrm>
              <a:custGeom>
                <a:avLst/>
                <a:gdLst>
                  <a:gd name="T0" fmla="*/ 5350 w 10719"/>
                  <a:gd name="T1" fmla="*/ 6492 h 6494"/>
                  <a:gd name="T2" fmla="*/ 5283 w 10719"/>
                  <a:gd name="T3" fmla="*/ 6457 h 6494"/>
                  <a:gd name="T4" fmla="*/ 4927 w 10719"/>
                  <a:gd name="T5" fmla="*/ 6266 h 6494"/>
                  <a:gd name="T6" fmla="*/ 4394 w 10719"/>
                  <a:gd name="T7" fmla="*/ 5962 h 6494"/>
                  <a:gd name="T8" fmla="*/ 3899 w 10719"/>
                  <a:gd name="T9" fmla="*/ 5654 h 6494"/>
                  <a:gd name="T10" fmla="*/ 3538 w 10719"/>
                  <a:gd name="T11" fmla="*/ 5410 h 6494"/>
                  <a:gd name="T12" fmla="*/ 3157 w 10719"/>
                  <a:gd name="T13" fmla="*/ 5136 h 6494"/>
                  <a:gd name="T14" fmla="*/ 2767 w 10719"/>
                  <a:gd name="T15" fmla="*/ 4833 h 6494"/>
                  <a:gd name="T16" fmla="*/ 2440 w 10719"/>
                  <a:gd name="T17" fmla="*/ 4561 h 6494"/>
                  <a:gd name="T18" fmla="*/ 2031 w 10719"/>
                  <a:gd name="T19" fmla="*/ 4189 h 6494"/>
                  <a:gd name="T20" fmla="*/ 1650 w 10719"/>
                  <a:gd name="T21" fmla="*/ 3808 h 6494"/>
                  <a:gd name="T22" fmla="*/ 1300 w 10719"/>
                  <a:gd name="T23" fmla="*/ 3418 h 6494"/>
                  <a:gd name="T24" fmla="*/ 1120 w 10719"/>
                  <a:gd name="T25" fmla="*/ 3201 h 6494"/>
                  <a:gd name="T26" fmla="*/ 933 w 10719"/>
                  <a:gd name="T27" fmla="*/ 2959 h 6494"/>
                  <a:gd name="T28" fmla="*/ 758 w 10719"/>
                  <a:gd name="T29" fmla="*/ 2714 h 6494"/>
                  <a:gd name="T30" fmla="*/ 595 w 10719"/>
                  <a:gd name="T31" fmla="*/ 2467 h 6494"/>
                  <a:gd name="T32" fmla="*/ 442 w 10719"/>
                  <a:gd name="T33" fmla="*/ 2217 h 6494"/>
                  <a:gd name="T34" fmla="*/ 302 w 10719"/>
                  <a:gd name="T35" fmla="*/ 1966 h 6494"/>
                  <a:gd name="T36" fmla="*/ 173 w 10719"/>
                  <a:gd name="T37" fmla="*/ 1712 h 6494"/>
                  <a:gd name="T38" fmla="*/ 58 w 10719"/>
                  <a:gd name="T39" fmla="*/ 1456 h 6494"/>
                  <a:gd name="T40" fmla="*/ 4 w 10719"/>
                  <a:gd name="T41" fmla="*/ 1326 h 6494"/>
                  <a:gd name="T42" fmla="*/ 0 w 10719"/>
                  <a:gd name="T43" fmla="*/ 1301 h 6494"/>
                  <a:gd name="T44" fmla="*/ 8 w 10719"/>
                  <a:gd name="T45" fmla="*/ 1276 h 6494"/>
                  <a:gd name="T46" fmla="*/ 21 w 10719"/>
                  <a:gd name="T47" fmla="*/ 1264 h 6494"/>
                  <a:gd name="T48" fmla="*/ 45 w 10719"/>
                  <a:gd name="T49" fmla="*/ 1254 h 6494"/>
                  <a:gd name="T50" fmla="*/ 3963 w 10719"/>
                  <a:gd name="T51" fmla="*/ 31 h 6494"/>
                  <a:gd name="T52" fmla="*/ 3980 w 10719"/>
                  <a:gd name="T53" fmla="*/ 10 h 6494"/>
                  <a:gd name="T54" fmla="*/ 4006 w 10719"/>
                  <a:gd name="T55" fmla="*/ 0 h 6494"/>
                  <a:gd name="T56" fmla="*/ 4017 w 10719"/>
                  <a:gd name="T57" fmla="*/ 0 h 6494"/>
                  <a:gd name="T58" fmla="*/ 4042 w 10719"/>
                  <a:gd name="T59" fmla="*/ 10 h 6494"/>
                  <a:gd name="T60" fmla="*/ 6315 w 10719"/>
                  <a:gd name="T61" fmla="*/ 3658 h 6494"/>
                  <a:gd name="T62" fmla="*/ 7287 w 10719"/>
                  <a:gd name="T63" fmla="*/ 1294 h 6494"/>
                  <a:gd name="T64" fmla="*/ 7312 w 10719"/>
                  <a:gd name="T65" fmla="*/ 1278 h 6494"/>
                  <a:gd name="T66" fmla="*/ 10667 w 10719"/>
                  <a:gd name="T67" fmla="*/ 1274 h 6494"/>
                  <a:gd name="T68" fmla="*/ 10692 w 10719"/>
                  <a:gd name="T69" fmla="*/ 1281 h 6494"/>
                  <a:gd name="T70" fmla="*/ 10710 w 10719"/>
                  <a:gd name="T71" fmla="*/ 1298 h 6494"/>
                  <a:gd name="T72" fmla="*/ 10717 w 10719"/>
                  <a:gd name="T73" fmla="*/ 1315 h 6494"/>
                  <a:gd name="T74" fmla="*/ 10717 w 10719"/>
                  <a:gd name="T75" fmla="*/ 1340 h 6494"/>
                  <a:gd name="T76" fmla="*/ 10661 w 10719"/>
                  <a:gd name="T77" fmla="*/ 1474 h 6494"/>
                  <a:gd name="T78" fmla="*/ 10545 w 10719"/>
                  <a:gd name="T79" fmla="*/ 1729 h 6494"/>
                  <a:gd name="T80" fmla="*/ 10416 w 10719"/>
                  <a:gd name="T81" fmla="*/ 1982 h 6494"/>
                  <a:gd name="T82" fmla="*/ 10276 w 10719"/>
                  <a:gd name="T83" fmla="*/ 2232 h 6494"/>
                  <a:gd name="T84" fmla="*/ 10123 w 10719"/>
                  <a:gd name="T85" fmla="*/ 2482 h 6494"/>
                  <a:gd name="T86" fmla="*/ 9959 w 10719"/>
                  <a:gd name="T87" fmla="*/ 2728 h 6494"/>
                  <a:gd name="T88" fmla="*/ 9784 w 10719"/>
                  <a:gd name="T89" fmla="*/ 2971 h 6494"/>
                  <a:gd name="T90" fmla="*/ 9598 w 10719"/>
                  <a:gd name="T91" fmla="*/ 3213 h 6494"/>
                  <a:gd name="T92" fmla="*/ 9418 w 10719"/>
                  <a:gd name="T93" fmla="*/ 3430 h 6494"/>
                  <a:gd name="T94" fmla="*/ 9068 w 10719"/>
                  <a:gd name="T95" fmla="*/ 3818 h 6494"/>
                  <a:gd name="T96" fmla="*/ 8688 w 10719"/>
                  <a:gd name="T97" fmla="*/ 4197 h 6494"/>
                  <a:gd name="T98" fmla="*/ 8279 w 10719"/>
                  <a:gd name="T99" fmla="*/ 4568 h 6494"/>
                  <a:gd name="T100" fmla="*/ 7953 w 10719"/>
                  <a:gd name="T101" fmla="*/ 4839 h 6494"/>
                  <a:gd name="T102" fmla="*/ 7563 w 10719"/>
                  <a:gd name="T103" fmla="*/ 5141 h 6494"/>
                  <a:gd name="T104" fmla="*/ 7184 w 10719"/>
                  <a:gd name="T105" fmla="*/ 5414 h 6494"/>
                  <a:gd name="T106" fmla="*/ 6823 w 10719"/>
                  <a:gd name="T107" fmla="*/ 5656 h 6494"/>
                  <a:gd name="T108" fmla="*/ 6331 w 10719"/>
                  <a:gd name="T109" fmla="*/ 5964 h 6494"/>
                  <a:gd name="T110" fmla="*/ 5799 w 10719"/>
                  <a:gd name="T111" fmla="*/ 6267 h 6494"/>
                  <a:gd name="T112" fmla="*/ 5444 w 10719"/>
                  <a:gd name="T113" fmla="*/ 6457 h 6494"/>
                  <a:gd name="T114" fmla="*/ 5377 w 10719"/>
                  <a:gd name="T115" fmla="*/ 6492 h 6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19" h="6494">
                    <a:moveTo>
                      <a:pt x="5364" y="6494"/>
                    </a:moveTo>
                    <a:lnTo>
                      <a:pt x="5364" y="6494"/>
                    </a:lnTo>
                    <a:lnTo>
                      <a:pt x="5356" y="6494"/>
                    </a:lnTo>
                    <a:lnTo>
                      <a:pt x="5350" y="6492"/>
                    </a:lnTo>
                    <a:lnTo>
                      <a:pt x="5343" y="6490"/>
                    </a:lnTo>
                    <a:lnTo>
                      <a:pt x="5338" y="6487"/>
                    </a:lnTo>
                    <a:lnTo>
                      <a:pt x="5338" y="6487"/>
                    </a:lnTo>
                    <a:lnTo>
                      <a:pt x="5283" y="6457"/>
                    </a:lnTo>
                    <a:lnTo>
                      <a:pt x="5201" y="6414"/>
                    </a:lnTo>
                    <a:lnTo>
                      <a:pt x="5201" y="6414"/>
                    </a:lnTo>
                    <a:lnTo>
                      <a:pt x="5031" y="6323"/>
                    </a:lnTo>
                    <a:lnTo>
                      <a:pt x="4927" y="6266"/>
                    </a:lnTo>
                    <a:lnTo>
                      <a:pt x="4809" y="6201"/>
                    </a:lnTo>
                    <a:lnTo>
                      <a:pt x="4680" y="6129"/>
                    </a:lnTo>
                    <a:lnTo>
                      <a:pt x="4542" y="6049"/>
                    </a:lnTo>
                    <a:lnTo>
                      <a:pt x="4394" y="5962"/>
                    </a:lnTo>
                    <a:lnTo>
                      <a:pt x="4236" y="5866"/>
                    </a:lnTo>
                    <a:lnTo>
                      <a:pt x="4071" y="5764"/>
                    </a:lnTo>
                    <a:lnTo>
                      <a:pt x="3986" y="5710"/>
                    </a:lnTo>
                    <a:lnTo>
                      <a:pt x="3899" y="5654"/>
                    </a:lnTo>
                    <a:lnTo>
                      <a:pt x="3811" y="5595"/>
                    </a:lnTo>
                    <a:lnTo>
                      <a:pt x="3721" y="5535"/>
                    </a:lnTo>
                    <a:lnTo>
                      <a:pt x="3631" y="5473"/>
                    </a:lnTo>
                    <a:lnTo>
                      <a:pt x="3538" y="5410"/>
                    </a:lnTo>
                    <a:lnTo>
                      <a:pt x="3444" y="5345"/>
                    </a:lnTo>
                    <a:lnTo>
                      <a:pt x="3350" y="5277"/>
                    </a:lnTo>
                    <a:lnTo>
                      <a:pt x="3254" y="5208"/>
                    </a:lnTo>
                    <a:lnTo>
                      <a:pt x="3157" y="5136"/>
                    </a:lnTo>
                    <a:lnTo>
                      <a:pt x="3060" y="5063"/>
                    </a:lnTo>
                    <a:lnTo>
                      <a:pt x="2963" y="4988"/>
                    </a:lnTo>
                    <a:lnTo>
                      <a:pt x="2865" y="4912"/>
                    </a:lnTo>
                    <a:lnTo>
                      <a:pt x="2767" y="4833"/>
                    </a:lnTo>
                    <a:lnTo>
                      <a:pt x="2767" y="4833"/>
                    </a:lnTo>
                    <a:lnTo>
                      <a:pt x="2656" y="4743"/>
                    </a:lnTo>
                    <a:lnTo>
                      <a:pt x="2547" y="4653"/>
                    </a:lnTo>
                    <a:lnTo>
                      <a:pt x="2440" y="4561"/>
                    </a:lnTo>
                    <a:lnTo>
                      <a:pt x="2336" y="4469"/>
                    </a:lnTo>
                    <a:lnTo>
                      <a:pt x="2232" y="4376"/>
                    </a:lnTo>
                    <a:lnTo>
                      <a:pt x="2130" y="4283"/>
                    </a:lnTo>
                    <a:lnTo>
                      <a:pt x="2031" y="4189"/>
                    </a:lnTo>
                    <a:lnTo>
                      <a:pt x="1933" y="4094"/>
                    </a:lnTo>
                    <a:lnTo>
                      <a:pt x="1837" y="3999"/>
                    </a:lnTo>
                    <a:lnTo>
                      <a:pt x="1742" y="3904"/>
                    </a:lnTo>
                    <a:lnTo>
                      <a:pt x="1650" y="3808"/>
                    </a:lnTo>
                    <a:lnTo>
                      <a:pt x="1559" y="3711"/>
                    </a:lnTo>
                    <a:lnTo>
                      <a:pt x="1471" y="3614"/>
                    </a:lnTo>
                    <a:lnTo>
                      <a:pt x="1384" y="3516"/>
                    </a:lnTo>
                    <a:lnTo>
                      <a:pt x="1300" y="3418"/>
                    </a:lnTo>
                    <a:lnTo>
                      <a:pt x="1217" y="3320"/>
                    </a:lnTo>
                    <a:lnTo>
                      <a:pt x="1217" y="3320"/>
                    </a:lnTo>
                    <a:lnTo>
                      <a:pt x="1168" y="3260"/>
                    </a:lnTo>
                    <a:lnTo>
                      <a:pt x="1120" y="3201"/>
                    </a:lnTo>
                    <a:lnTo>
                      <a:pt x="1072" y="3141"/>
                    </a:lnTo>
                    <a:lnTo>
                      <a:pt x="1024" y="3080"/>
                    </a:lnTo>
                    <a:lnTo>
                      <a:pt x="978" y="3020"/>
                    </a:lnTo>
                    <a:lnTo>
                      <a:pt x="933" y="2959"/>
                    </a:lnTo>
                    <a:lnTo>
                      <a:pt x="888" y="2898"/>
                    </a:lnTo>
                    <a:lnTo>
                      <a:pt x="844" y="2837"/>
                    </a:lnTo>
                    <a:lnTo>
                      <a:pt x="801" y="2776"/>
                    </a:lnTo>
                    <a:lnTo>
                      <a:pt x="758" y="2714"/>
                    </a:lnTo>
                    <a:lnTo>
                      <a:pt x="716" y="2652"/>
                    </a:lnTo>
                    <a:lnTo>
                      <a:pt x="675" y="2591"/>
                    </a:lnTo>
                    <a:lnTo>
                      <a:pt x="635" y="2529"/>
                    </a:lnTo>
                    <a:lnTo>
                      <a:pt x="595" y="2467"/>
                    </a:lnTo>
                    <a:lnTo>
                      <a:pt x="556" y="2405"/>
                    </a:lnTo>
                    <a:lnTo>
                      <a:pt x="517" y="2342"/>
                    </a:lnTo>
                    <a:lnTo>
                      <a:pt x="479" y="2280"/>
                    </a:lnTo>
                    <a:lnTo>
                      <a:pt x="442" y="2217"/>
                    </a:lnTo>
                    <a:lnTo>
                      <a:pt x="407" y="2155"/>
                    </a:lnTo>
                    <a:lnTo>
                      <a:pt x="371" y="2092"/>
                    </a:lnTo>
                    <a:lnTo>
                      <a:pt x="337" y="2028"/>
                    </a:lnTo>
                    <a:lnTo>
                      <a:pt x="302" y="1966"/>
                    </a:lnTo>
                    <a:lnTo>
                      <a:pt x="270" y="1902"/>
                    </a:lnTo>
                    <a:lnTo>
                      <a:pt x="236" y="1839"/>
                    </a:lnTo>
                    <a:lnTo>
                      <a:pt x="205" y="1775"/>
                    </a:lnTo>
                    <a:lnTo>
                      <a:pt x="173" y="1712"/>
                    </a:lnTo>
                    <a:lnTo>
                      <a:pt x="144" y="1648"/>
                    </a:lnTo>
                    <a:lnTo>
                      <a:pt x="114" y="1584"/>
                    </a:lnTo>
                    <a:lnTo>
                      <a:pt x="86" y="1519"/>
                    </a:lnTo>
                    <a:lnTo>
                      <a:pt x="58" y="1456"/>
                    </a:lnTo>
                    <a:lnTo>
                      <a:pt x="31" y="1392"/>
                    </a:lnTo>
                    <a:lnTo>
                      <a:pt x="4" y="1327"/>
                    </a:lnTo>
                    <a:lnTo>
                      <a:pt x="4" y="1326"/>
                    </a:lnTo>
                    <a:lnTo>
                      <a:pt x="4" y="1326"/>
                    </a:lnTo>
                    <a:lnTo>
                      <a:pt x="2" y="1320"/>
                    </a:lnTo>
                    <a:lnTo>
                      <a:pt x="0" y="1313"/>
                    </a:lnTo>
                    <a:lnTo>
                      <a:pt x="0" y="1308"/>
                    </a:lnTo>
                    <a:lnTo>
                      <a:pt x="0" y="1301"/>
                    </a:lnTo>
                    <a:lnTo>
                      <a:pt x="1" y="1295"/>
                    </a:lnTo>
                    <a:lnTo>
                      <a:pt x="2" y="1288"/>
                    </a:lnTo>
                    <a:lnTo>
                      <a:pt x="5" y="1283"/>
                    </a:lnTo>
                    <a:lnTo>
                      <a:pt x="8" y="1276"/>
                    </a:lnTo>
                    <a:lnTo>
                      <a:pt x="8" y="1276"/>
                    </a:lnTo>
                    <a:lnTo>
                      <a:pt x="11" y="1272"/>
                    </a:lnTo>
                    <a:lnTo>
                      <a:pt x="16" y="1267"/>
                    </a:lnTo>
                    <a:lnTo>
                      <a:pt x="21" y="1264"/>
                    </a:lnTo>
                    <a:lnTo>
                      <a:pt x="27" y="1260"/>
                    </a:lnTo>
                    <a:lnTo>
                      <a:pt x="32" y="1257"/>
                    </a:lnTo>
                    <a:lnTo>
                      <a:pt x="38" y="1255"/>
                    </a:lnTo>
                    <a:lnTo>
                      <a:pt x="45" y="1254"/>
                    </a:lnTo>
                    <a:lnTo>
                      <a:pt x="51" y="1254"/>
                    </a:lnTo>
                    <a:lnTo>
                      <a:pt x="3445" y="1254"/>
                    </a:lnTo>
                    <a:lnTo>
                      <a:pt x="3963" y="31"/>
                    </a:lnTo>
                    <a:lnTo>
                      <a:pt x="3963" y="31"/>
                    </a:lnTo>
                    <a:lnTo>
                      <a:pt x="3966" y="25"/>
                    </a:lnTo>
                    <a:lnTo>
                      <a:pt x="3971" y="19"/>
                    </a:lnTo>
                    <a:lnTo>
                      <a:pt x="3975" y="14"/>
                    </a:lnTo>
                    <a:lnTo>
                      <a:pt x="3980" y="10"/>
                    </a:lnTo>
                    <a:lnTo>
                      <a:pt x="3987" y="5"/>
                    </a:lnTo>
                    <a:lnTo>
                      <a:pt x="3993" y="3"/>
                    </a:lnTo>
                    <a:lnTo>
                      <a:pt x="4000" y="1"/>
                    </a:lnTo>
                    <a:lnTo>
                      <a:pt x="4006" y="0"/>
                    </a:lnTo>
                    <a:lnTo>
                      <a:pt x="4006" y="0"/>
                    </a:lnTo>
                    <a:lnTo>
                      <a:pt x="4011" y="0"/>
                    </a:lnTo>
                    <a:lnTo>
                      <a:pt x="4011" y="0"/>
                    </a:lnTo>
                    <a:lnTo>
                      <a:pt x="4017" y="0"/>
                    </a:lnTo>
                    <a:lnTo>
                      <a:pt x="4024" y="1"/>
                    </a:lnTo>
                    <a:lnTo>
                      <a:pt x="4030" y="3"/>
                    </a:lnTo>
                    <a:lnTo>
                      <a:pt x="4036" y="6"/>
                    </a:lnTo>
                    <a:lnTo>
                      <a:pt x="4042" y="10"/>
                    </a:lnTo>
                    <a:lnTo>
                      <a:pt x="4046" y="14"/>
                    </a:lnTo>
                    <a:lnTo>
                      <a:pt x="4051" y="18"/>
                    </a:lnTo>
                    <a:lnTo>
                      <a:pt x="4055" y="24"/>
                    </a:lnTo>
                    <a:lnTo>
                      <a:pt x="6315" y="3658"/>
                    </a:lnTo>
                    <a:lnTo>
                      <a:pt x="7280" y="1307"/>
                    </a:lnTo>
                    <a:lnTo>
                      <a:pt x="7280" y="1307"/>
                    </a:lnTo>
                    <a:lnTo>
                      <a:pt x="7283" y="1300"/>
                    </a:lnTo>
                    <a:lnTo>
                      <a:pt x="7287" y="1294"/>
                    </a:lnTo>
                    <a:lnTo>
                      <a:pt x="7293" y="1288"/>
                    </a:lnTo>
                    <a:lnTo>
                      <a:pt x="7299" y="1284"/>
                    </a:lnTo>
                    <a:lnTo>
                      <a:pt x="7306" y="1280"/>
                    </a:lnTo>
                    <a:lnTo>
                      <a:pt x="7312" y="1278"/>
                    </a:lnTo>
                    <a:lnTo>
                      <a:pt x="7320" y="1275"/>
                    </a:lnTo>
                    <a:lnTo>
                      <a:pt x="7327" y="1274"/>
                    </a:lnTo>
                    <a:lnTo>
                      <a:pt x="10667" y="1274"/>
                    </a:lnTo>
                    <a:lnTo>
                      <a:pt x="10667" y="1274"/>
                    </a:lnTo>
                    <a:lnTo>
                      <a:pt x="10673" y="1275"/>
                    </a:lnTo>
                    <a:lnTo>
                      <a:pt x="10680" y="1276"/>
                    </a:lnTo>
                    <a:lnTo>
                      <a:pt x="10686" y="1279"/>
                    </a:lnTo>
                    <a:lnTo>
                      <a:pt x="10692" y="1281"/>
                    </a:lnTo>
                    <a:lnTo>
                      <a:pt x="10697" y="1284"/>
                    </a:lnTo>
                    <a:lnTo>
                      <a:pt x="10702" y="1288"/>
                    </a:lnTo>
                    <a:lnTo>
                      <a:pt x="10707" y="1293"/>
                    </a:lnTo>
                    <a:lnTo>
                      <a:pt x="10710" y="1298"/>
                    </a:lnTo>
                    <a:lnTo>
                      <a:pt x="10710" y="1298"/>
                    </a:lnTo>
                    <a:lnTo>
                      <a:pt x="10713" y="1303"/>
                    </a:lnTo>
                    <a:lnTo>
                      <a:pt x="10716" y="1309"/>
                    </a:lnTo>
                    <a:lnTo>
                      <a:pt x="10717" y="1315"/>
                    </a:lnTo>
                    <a:lnTo>
                      <a:pt x="10719" y="1322"/>
                    </a:lnTo>
                    <a:lnTo>
                      <a:pt x="10719" y="1327"/>
                    </a:lnTo>
                    <a:lnTo>
                      <a:pt x="10719" y="1334"/>
                    </a:lnTo>
                    <a:lnTo>
                      <a:pt x="10717" y="1340"/>
                    </a:lnTo>
                    <a:lnTo>
                      <a:pt x="10715" y="1347"/>
                    </a:lnTo>
                    <a:lnTo>
                      <a:pt x="10715" y="1347"/>
                    </a:lnTo>
                    <a:lnTo>
                      <a:pt x="10688" y="1410"/>
                    </a:lnTo>
                    <a:lnTo>
                      <a:pt x="10661" y="1474"/>
                    </a:lnTo>
                    <a:lnTo>
                      <a:pt x="10633" y="1538"/>
                    </a:lnTo>
                    <a:lnTo>
                      <a:pt x="10604" y="1602"/>
                    </a:lnTo>
                    <a:lnTo>
                      <a:pt x="10575" y="1665"/>
                    </a:lnTo>
                    <a:lnTo>
                      <a:pt x="10545" y="1729"/>
                    </a:lnTo>
                    <a:lnTo>
                      <a:pt x="10513" y="1792"/>
                    </a:lnTo>
                    <a:lnTo>
                      <a:pt x="10482" y="1855"/>
                    </a:lnTo>
                    <a:lnTo>
                      <a:pt x="10450" y="1919"/>
                    </a:lnTo>
                    <a:lnTo>
                      <a:pt x="10416" y="1982"/>
                    </a:lnTo>
                    <a:lnTo>
                      <a:pt x="10382" y="2044"/>
                    </a:lnTo>
                    <a:lnTo>
                      <a:pt x="10347" y="2107"/>
                    </a:lnTo>
                    <a:lnTo>
                      <a:pt x="10311" y="2170"/>
                    </a:lnTo>
                    <a:lnTo>
                      <a:pt x="10276" y="2232"/>
                    </a:lnTo>
                    <a:lnTo>
                      <a:pt x="10239" y="2295"/>
                    </a:lnTo>
                    <a:lnTo>
                      <a:pt x="10201" y="2358"/>
                    </a:lnTo>
                    <a:lnTo>
                      <a:pt x="10162" y="2419"/>
                    </a:lnTo>
                    <a:lnTo>
                      <a:pt x="10123" y="2482"/>
                    </a:lnTo>
                    <a:lnTo>
                      <a:pt x="10084" y="2543"/>
                    </a:lnTo>
                    <a:lnTo>
                      <a:pt x="10042" y="2605"/>
                    </a:lnTo>
                    <a:lnTo>
                      <a:pt x="10001" y="2666"/>
                    </a:lnTo>
                    <a:lnTo>
                      <a:pt x="9959" y="2728"/>
                    </a:lnTo>
                    <a:lnTo>
                      <a:pt x="9917" y="2788"/>
                    </a:lnTo>
                    <a:lnTo>
                      <a:pt x="9873" y="2850"/>
                    </a:lnTo>
                    <a:lnTo>
                      <a:pt x="9830" y="2911"/>
                    </a:lnTo>
                    <a:lnTo>
                      <a:pt x="9784" y="2971"/>
                    </a:lnTo>
                    <a:lnTo>
                      <a:pt x="9739" y="3033"/>
                    </a:lnTo>
                    <a:lnTo>
                      <a:pt x="9693" y="3092"/>
                    </a:lnTo>
                    <a:lnTo>
                      <a:pt x="9646" y="3152"/>
                    </a:lnTo>
                    <a:lnTo>
                      <a:pt x="9598" y="3213"/>
                    </a:lnTo>
                    <a:lnTo>
                      <a:pt x="9550" y="3272"/>
                    </a:lnTo>
                    <a:lnTo>
                      <a:pt x="9500" y="3332"/>
                    </a:lnTo>
                    <a:lnTo>
                      <a:pt x="9500" y="3332"/>
                    </a:lnTo>
                    <a:lnTo>
                      <a:pt x="9418" y="3430"/>
                    </a:lnTo>
                    <a:lnTo>
                      <a:pt x="9333" y="3527"/>
                    </a:lnTo>
                    <a:lnTo>
                      <a:pt x="9247" y="3624"/>
                    </a:lnTo>
                    <a:lnTo>
                      <a:pt x="9158" y="3722"/>
                    </a:lnTo>
                    <a:lnTo>
                      <a:pt x="9068" y="3818"/>
                    </a:lnTo>
                    <a:lnTo>
                      <a:pt x="8975" y="3913"/>
                    </a:lnTo>
                    <a:lnTo>
                      <a:pt x="8881" y="4009"/>
                    </a:lnTo>
                    <a:lnTo>
                      <a:pt x="8785" y="4103"/>
                    </a:lnTo>
                    <a:lnTo>
                      <a:pt x="8688" y="4197"/>
                    </a:lnTo>
                    <a:lnTo>
                      <a:pt x="8588" y="4291"/>
                    </a:lnTo>
                    <a:lnTo>
                      <a:pt x="8486" y="4384"/>
                    </a:lnTo>
                    <a:lnTo>
                      <a:pt x="8384" y="4477"/>
                    </a:lnTo>
                    <a:lnTo>
                      <a:pt x="8279" y="4568"/>
                    </a:lnTo>
                    <a:lnTo>
                      <a:pt x="8172" y="4659"/>
                    </a:lnTo>
                    <a:lnTo>
                      <a:pt x="8063" y="4750"/>
                    </a:lnTo>
                    <a:lnTo>
                      <a:pt x="7953" y="4839"/>
                    </a:lnTo>
                    <a:lnTo>
                      <a:pt x="7953" y="4839"/>
                    </a:lnTo>
                    <a:lnTo>
                      <a:pt x="7854" y="4917"/>
                    </a:lnTo>
                    <a:lnTo>
                      <a:pt x="7757" y="4994"/>
                    </a:lnTo>
                    <a:lnTo>
                      <a:pt x="7660" y="5068"/>
                    </a:lnTo>
                    <a:lnTo>
                      <a:pt x="7563" y="5141"/>
                    </a:lnTo>
                    <a:lnTo>
                      <a:pt x="7467" y="5212"/>
                    </a:lnTo>
                    <a:lnTo>
                      <a:pt x="7372" y="5281"/>
                    </a:lnTo>
                    <a:lnTo>
                      <a:pt x="7278" y="5348"/>
                    </a:lnTo>
                    <a:lnTo>
                      <a:pt x="7184" y="5414"/>
                    </a:lnTo>
                    <a:lnTo>
                      <a:pt x="7092" y="5477"/>
                    </a:lnTo>
                    <a:lnTo>
                      <a:pt x="7001" y="5538"/>
                    </a:lnTo>
                    <a:lnTo>
                      <a:pt x="6912" y="5599"/>
                    </a:lnTo>
                    <a:lnTo>
                      <a:pt x="6823" y="5656"/>
                    </a:lnTo>
                    <a:lnTo>
                      <a:pt x="6737" y="5712"/>
                    </a:lnTo>
                    <a:lnTo>
                      <a:pt x="6651" y="5766"/>
                    </a:lnTo>
                    <a:lnTo>
                      <a:pt x="6487" y="5869"/>
                    </a:lnTo>
                    <a:lnTo>
                      <a:pt x="6331" y="5964"/>
                    </a:lnTo>
                    <a:lnTo>
                      <a:pt x="6183" y="6050"/>
                    </a:lnTo>
                    <a:lnTo>
                      <a:pt x="6044" y="6130"/>
                    </a:lnTo>
                    <a:lnTo>
                      <a:pt x="5916" y="6202"/>
                    </a:lnTo>
                    <a:lnTo>
                      <a:pt x="5799" y="6267"/>
                    </a:lnTo>
                    <a:lnTo>
                      <a:pt x="5695" y="6323"/>
                    </a:lnTo>
                    <a:lnTo>
                      <a:pt x="5526" y="6414"/>
                    </a:lnTo>
                    <a:lnTo>
                      <a:pt x="5526" y="6414"/>
                    </a:lnTo>
                    <a:lnTo>
                      <a:pt x="5444" y="6457"/>
                    </a:lnTo>
                    <a:lnTo>
                      <a:pt x="5390" y="6487"/>
                    </a:lnTo>
                    <a:lnTo>
                      <a:pt x="5390" y="6487"/>
                    </a:lnTo>
                    <a:lnTo>
                      <a:pt x="5383" y="6490"/>
                    </a:lnTo>
                    <a:lnTo>
                      <a:pt x="5377" y="6492"/>
                    </a:lnTo>
                    <a:lnTo>
                      <a:pt x="5370" y="6494"/>
                    </a:lnTo>
                    <a:lnTo>
                      <a:pt x="5364" y="6494"/>
                    </a:lnTo>
                    <a:lnTo>
                      <a:pt x="5364" y="6494"/>
                    </a:lnTo>
                    <a:close/>
                  </a:path>
                </a:pathLst>
              </a:custGeom>
              <a:solidFill>
                <a:srgbClr val="EF4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Tree>
    <p:extLst>
      <p:ext uri="{BB962C8B-B14F-4D97-AF65-F5344CB8AC3E}">
        <p14:creationId xmlns:p14="http://schemas.microsoft.com/office/powerpoint/2010/main" val="11276596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4455" name="Group 7"/>
          <p:cNvGrpSpPr>
            <a:grpSpLocks/>
          </p:cNvGrpSpPr>
          <p:nvPr/>
        </p:nvGrpSpPr>
        <p:grpSpPr bwMode="auto">
          <a:xfrm>
            <a:off x="4779168" y="1437085"/>
            <a:ext cx="1745456" cy="2428875"/>
            <a:chOff x="4014" y="1207"/>
            <a:chExt cx="1466" cy="2040"/>
          </a:xfrm>
        </p:grpSpPr>
        <p:pic>
          <p:nvPicPr>
            <p:cNvPr id="104453" name="Picture 4" descr="Eberh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4" y="1207"/>
              <a:ext cx="1368" cy="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4" name="Rectangle 5"/>
            <p:cNvSpPr>
              <a:spLocks noChangeArrowheads="1"/>
            </p:cNvSpPr>
            <p:nvPr/>
          </p:nvSpPr>
          <p:spPr bwMode="auto">
            <a:xfrm>
              <a:off x="4014" y="2976"/>
              <a:ext cx="146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kumimoji="1" lang="zh-CN" altLang="en-US" sz="1500">
                  <a:latin typeface="Arial" panose="020B0604020202020204" pitchFamily="34" charset="0"/>
                  <a:ea typeface="宋体" panose="02010600030101010101" pitchFamily="2" charset="-122"/>
                </a:rPr>
                <a:t>艾伯哈特</a:t>
              </a:r>
              <a:r>
                <a:rPr kumimoji="1" lang="en-US" altLang="zh-CN" sz="1500">
                  <a:latin typeface="Arial" panose="020B0604020202020204" pitchFamily="34" charset="0"/>
                  <a:ea typeface="宋体" panose="02010600030101010101" pitchFamily="2" charset="-122"/>
                </a:rPr>
                <a:t>(</a:t>
              </a:r>
              <a:r>
                <a:rPr kumimoji="1" lang="en-US" altLang="zh-CN" sz="1350">
                  <a:latin typeface="Arial" panose="020B0604020202020204" pitchFamily="34" charset="0"/>
                  <a:ea typeface="宋体" panose="02010600030101010101" pitchFamily="2" charset="-122"/>
                </a:rPr>
                <a:t>Eberhart</a:t>
              </a:r>
              <a:r>
                <a:rPr kumimoji="1" lang="en-US" altLang="zh-CN" sz="1500">
                  <a:latin typeface="Arial" panose="020B0604020202020204" pitchFamily="34" charset="0"/>
                  <a:ea typeface="宋体" panose="02010600030101010101" pitchFamily="2" charset="-122"/>
                </a:rPr>
                <a:t>)</a:t>
              </a:r>
            </a:p>
          </p:txBody>
        </p:sp>
      </p:grpSp>
      <p:sp>
        <p:nvSpPr>
          <p:cNvPr id="744454" name="Rectangle 6"/>
          <p:cNvSpPr>
            <a:spLocks noChangeArrowheads="1"/>
          </p:cNvSpPr>
          <p:nvPr/>
        </p:nvSpPr>
        <p:spPr bwMode="auto">
          <a:xfrm>
            <a:off x="0" y="339502"/>
            <a:ext cx="4896544" cy="399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r>
              <a:rPr lang="en-US" altLang="zh-CN" sz="2000" dirty="0"/>
              <a:t>2001</a:t>
            </a:r>
            <a:r>
              <a:rPr lang="zh-CN" altLang="en-US" sz="2000" dirty="0"/>
              <a:t>年，肯尼迪和艾伯哈特出版了</a:t>
            </a:r>
            <a:r>
              <a:rPr lang="en-US" altLang="zh-CN" sz="2000" dirty="0"/>
              <a:t>《</a:t>
            </a:r>
            <a:r>
              <a:rPr lang="zh-CN" altLang="en-US" sz="2000" dirty="0"/>
              <a:t>群体智能</a:t>
            </a:r>
            <a:r>
              <a:rPr lang="en-US" altLang="zh-CN" sz="2000" dirty="0"/>
              <a:t>》</a:t>
            </a:r>
            <a:r>
              <a:rPr lang="zh-CN" altLang="en-US" sz="2000" dirty="0"/>
              <a:t>一书</a:t>
            </a:r>
          </a:p>
          <a:p>
            <a:pPr lvl="1" eaLnBrk="1" hangingPunct="1"/>
            <a:r>
              <a:rPr lang="zh-CN" altLang="en-US" sz="2000" dirty="0"/>
              <a:t>群智能发展的里程碑</a:t>
            </a:r>
          </a:p>
          <a:p>
            <a:pPr lvl="1" eaLnBrk="1" hangingPunct="1"/>
            <a:r>
              <a:rPr lang="zh-CN" altLang="en-US" sz="2000" dirty="0"/>
              <a:t>赞同伯纳堡关于群智能定义的基本精神，但反对</a:t>
            </a:r>
            <a:r>
              <a:rPr lang="zh-CN" altLang="en-US" sz="2000" dirty="0">
                <a:latin typeface="Arial" panose="020B0604020202020204" pitchFamily="34" charset="0"/>
              </a:rPr>
              <a:t>“</a:t>
            </a:r>
            <a:r>
              <a:rPr lang="zh-CN" altLang="en-US" sz="2000" dirty="0">
                <a:solidFill>
                  <a:srgbClr val="FF0000"/>
                </a:solidFill>
              </a:rPr>
              <a:t>主体</a:t>
            </a:r>
            <a:r>
              <a:rPr lang="zh-CN" altLang="en-US" sz="2000" dirty="0">
                <a:latin typeface="Arial" panose="020B0604020202020204" pitchFamily="34" charset="0"/>
              </a:rPr>
              <a:t>”</a:t>
            </a:r>
            <a:r>
              <a:rPr lang="zh-CN" altLang="en-US" sz="2000" dirty="0"/>
              <a:t>一词，认为会限制</a:t>
            </a:r>
            <a:r>
              <a:rPr lang="zh-CN" altLang="en-US" sz="2000" dirty="0">
                <a:latin typeface="Arial" panose="020B0604020202020204" pitchFamily="34" charset="0"/>
              </a:rPr>
              <a:t>“</a:t>
            </a:r>
            <a:r>
              <a:rPr lang="zh-CN" altLang="en-US" sz="2000" dirty="0"/>
              <a:t>群</a:t>
            </a:r>
            <a:r>
              <a:rPr lang="zh-CN" altLang="en-US" sz="2000" dirty="0">
                <a:latin typeface="Arial" panose="020B0604020202020204" pitchFamily="34" charset="0"/>
              </a:rPr>
              <a:t>”</a:t>
            </a:r>
            <a:r>
              <a:rPr lang="zh-CN" altLang="en-US" sz="2000" dirty="0"/>
              <a:t>的定义范围</a:t>
            </a:r>
          </a:p>
          <a:p>
            <a:pPr lvl="1" eaLnBrk="1" hangingPunct="1"/>
            <a:r>
              <a:rPr lang="zh-CN" altLang="en-US" sz="2000" dirty="0"/>
              <a:t>最重要观点：智能源于社会性的相互作用</a:t>
            </a:r>
          </a:p>
          <a:p>
            <a:pPr lvl="2" eaLnBrk="1" hangingPunct="1"/>
            <a:r>
              <a:rPr lang="zh-CN" altLang="en-US" sz="1600" dirty="0"/>
              <a:t>群智能发展的基石</a:t>
            </a:r>
          </a:p>
          <a:p>
            <a:pPr lvl="1" eaLnBrk="1" hangingPunct="1"/>
            <a:r>
              <a:rPr lang="zh-CN" altLang="en-US" sz="2000" dirty="0"/>
              <a:t>认为暂时无法给出合适的定义</a:t>
            </a:r>
          </a:p>
          <a:p>
            <a:pPr lvl="1" eaLnBrk="1" hangingPunct="1"/>
            <a:r>
              <a:rPr lang="zh-CN" altLang="en-US" sz="2000" dirty="0"/>
              <a:t>群智能已成为有别于传统人工智能中连接主义和符号主义的一种新的关于智能的描述方法</a:t>
            </a:r>
          </a:p>
        </p:txBody>
      </p:sp>
    </p:spTree>
    <p:custDataLst>
      <p:tags r:id="rId1"/>
    </p:custDataLst>
    <p:extLst>
      <p:ext uri="{BB962C8B-B14F-4D97-AF65-F5344CB8AC3E}">
        <p14:creationId xmlns:p14="http://schemas.microsoft.com/office/powerpoint/2010/main" val="42075107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44455"/>
                                        </p:tgtEl>
                                        <p:attrNameLst>
                                          <p:attrName>style.visibility</p:attrName>
                                        </p:attrNameLst>
                                      </p:cBhvr>
                                      <p:to>
                                        <p:strVal val="visible"/>
                                      </p:to>
                                    </p:set>
                                    <p:animEffect transition="in" filter="blinds(horizontal)">
                                      <p:cBhvr>
                                        <p:cTn id="7" dur="500"/>
                                        <p:tgtEl>
                                          <p:spTgt spid="744455"/>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44454">
                                            <p:txEl>
                                              <p:pRg st="0" end="0"/>
                                            </p:txEl>
                                          </p:spTgt>
                                        </p:tgtEl>
                                        <p:attrNameLst>
                                          <p:attrName>style.visibility</p:attrName>
                                        </p:attrNameLst>
                                      </p:cBhvr>
                                      <p:to>
                                        <p:strVal val="visible"/>
                                      </p:to>
                                    </p:set>
                                    <p:animEffect transition="in" filter="blinds(horizontal)">
                                      <p:cBhvr>
                                        <p:cTn id="11" dur="500"/>
                                        <p:tgtEl>
                                          <p:spTgt spid="744454">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744454">
                                            <p:txEl>
                                              <p:pRg st="1" end="1"/>
                                            </p:txEl>
                                          </p:spTgt>
                                        </p:tgtEl>
                                        <p:attrNameLst>
                                          <p:attrName>style.visibility</p:attrName>
                                        </p:attrNameLst>
                                      </p:cBhvr>
                                      <p:to>
                                        <p:strVal val="visible"/>
                                      </p:to>
                                    </p:set>
                                    <p:animEffect transition="in" filter="blinds(horizontal)">
                                      <p:cBhvr>
                                        <p:cTn id="16" dur="500"/>
                                        <p:tgtEl>
                                          <p:spTgt spid="744454">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44454">
                                            <p:txEl>
                                              <p:pRg st="2" end="2"/>
                                            </p:txEl>
                                          </p:spTgt>
                                        </p:tgtEl>
                                        <p:attrNameLst>
                                          <p:attrName>style.visibility</p:attrName>
                                        </p:attrNameLst>
                                      </p:cBhvr>
                                      <p:to>
                                        <p:strVal val="visible"/>
                                      </p:to>
                                    </p:set>
                                    <p:animEffect transition="in" filter="blinds(horizontal)">
                                      <p:cBhvr>
                                        <p:cTn id="21" dur="500"/>
                                        <p:tgtEl>
                                          <p:spTgt spid="744454">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744454">
                                            <p:txEl>
                                              <p:pRg st="3" end="3"/>
                                            </p:txEl>
                                          </p:spTgt>
                                        </p:tgtEl>
                                        <p:attrNameLst>
                                          <p:attrName>style.visibility</p:attrName>
                                        </p:attrNameLst>
                                      </p:cBhvr>
                                      <p:to>
                                        <p:strVal val="visible"/>
                                      </p:to>
                                    </p:set>
                                    <p:animEffect transition="in" filter="blinds(horizontal)">
                                      <p:cBhvr>
                                        <p:cTn id="26" dur="500"/>
                                        <p:tgtEl>
                                          <p:spTgt spid="744454">
                                            <p:txEl>
                                              <p:pRg st="3" end="3"/>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744454">
                                            <p:txEl>
                                              <p:pRg st="4" end="4"/>
                                            </p:txEl>
                                          </p:spTgt>
                                        </p:tgtEl>
                                        <p:attrNameLst>
                                          <p:attrName>style.visibility</p:attrName>
                                        </p:attrNameLst>
                                      </p:cBhvr>
                                      <p:to>
                                        <p:strVal val="visible"/>
                                      </p:to>
                                    </p:set>
                                    <p:animEffect transition="in" filter="blinds(horizontal)">
                                      <p:cBhvr>
                                        <p:cTn id="29" dur="500"/>
                                        <p:tgtEl>
                                          <p:spTgt spid="744454">
                                            <p:txEl>
                                              <p:pRg st="4" end="4"/>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744454">
                                            <p:txEl>
                                              <p:pRg st="5" end="5"/>
                                            </p:txEl>
                                          </p:spTgt>
                                        </p:tgtEl>
                                        <p:attrNameLst>
                                          <p:attrName>style.visibility</p:attrName>
                                        </p:attrNameLst>
                                      </p:cBhvr>
                                      <p:to>
                                        <p:strVal val="visible"/>
                                      </p:to>
                                    </p:set>
                                    <p:animEffect transition="in" filter="blinds(horizontal)">
                                      <p:cBhvr>
                                        <p:cTn id="34" dur="500"/>
                                        <p:tgtEl>
                                          <p:spTgt spid="744454">
                                            <p:txEl>
                                              <p:pRg st="5" end="5"/>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744454">
                                            <p:txEl>
                                              <p:pRg st="6" end="6"/>
                                            </p:txEl>
                                          </p:spTgt>
                                        </p:tgtEl>
                                        <p:attrNameLst>
                                          <p:attrName>style.visibility</p:attrName>
                                        </p:attrNameLst>
                                      </p:cBhvr>
                                      <p:to>
                                        <p:strVal val="visible"/>
                                      </p:to>
                                    </p:set>
                                    <p:animEffect transition="in" filter="blinds(horizontal)">
                                      <p:cBhvr>
                                        <p:cTn id="39" dur="500"/>
                                        <p:tgtEl>
                                          <p:spTgt spid="74445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454" grpId="0" build="p" bldLvl="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body" idx="4294967295"/>
          </p:nvPr>
        </p:nvSpPr>
        <p:spPr>
          <a:xfrm>
            <a:off x="0" y="758433"/>
            <a:ext cx="3402013" cy="755650"/>
          </a:xfrm>
          <a:prstGeom prst="rect">
            <a:avLst/>
          </a:prstGeom>
        </p:spPr>
        <p:txBody>
          <a:bodyPr>
            <a:noAutofit/>
          </a:bodyPr>
          <a:lstStyle/>
          <a:p>
            <a:pPr eaLnBrk="1" hangingPunct="1"/>
            <a:r>
              <a:rPr lang="zh-CN" altLang="en-US" sz="1800" b="1" dirty="0" smtClean="0"/>
              <a:t>典型算法</a:t>
            </a:r>
            <a:endParaRPr lang="zh-CN" altLang="en-US" sz="1800" b="1" dirty="0" smtClean="0">
              <a:solidFill>
                <a:schemeClr val="folHlink"/>
              </a:solidFill>
            </a:endParaRPr>
          </a:p>
          <a:p>
            <a:pPr lvl="1"/>
            <a:r>
              <a:rPr lang="zh-CN" altLang="en-US" sz="2000" dirty="0"/>
              <a:t>粒子群算法（蜂群或鸟群觅食）</a:t>
            </a:r>
            <a:endParaRPr lang="zh-CN" altLang="en-US" sz="2000" dirty="0">
              <a:latin typeface="楷体_GB2312" pitchFamily="49" charset="-122"/>
            </a:endParaRPr>
          </a:p>
          <a:p>
            <a:pPr lvl="1" eaLnBrk="1" hangingPunct="1"/>
            <a:r>
              <a:rPr lang="zh-CN" altLang="en-US" sz="2000" dirty="0" smtClean="0"/>
              <a:t>蚁</a:t>
            </a:r>
            <a:r>
              <a:rPr lang="zh-CN" altLang="en-US" sz="2000" dirty="0"/>
              <a:t>群算法（蚂蚁觅食</a:t>
            </a:r>
            <a:r>
              <a:rPr lang="zh-CN" altLang="en-US" sz="2000" dirty="0" smtClean="0"/>
              <a:t>）</a:t>
            </a:r>
            <a:endParaRPr lang="en-US" altLang="zh-CN" sz="2000" dirty="0" smtClean="0"/>
          </a:p>
          <a:p>
            <a:pPr lvl="1" eaLnBrk="1" hangingPunct="1"/>
            <a:endParaRPr lang="zh-CN" altLang="en-US" sz="2000" dirty="0"/>
          </a:p>
        </p:txBody>
      </p:sp>
      <p:sp>
        <p:nvSpPr>
          <p:cNvPr id="106499" name="Rectangle 3"/>
          <p:cNvSpPr>
            <a:spLocks noGrp="1" noChangeArrowheads="1"/>
          </p:cNvSpPr>
          <p:nvPr>
            <p:ph type="title" idx="4294967295"/>
          </p:nvPr>
        </p:nvSpPr>
        <p:spPr>
          <a:xfrm>
            <a:off x="-1" y="206375"/>
            <a:ext cx="3435925" cy="565150"/>
          </a:xfrm>
          <a:prstGeom prst="rect">
            <a:avLst/>
          </a:prstGeom>
          <a:noFill/>
        </p:spPr>
        <p:txBody>
          <a:bodyPr>
            <a:noAutofit/>
          </a:bodyPr>
          <a:lstStyle/>
          <a:p>
            <a:pPr eaLnBrk="1" hangingPunct="1"/>
            <a:r>
              <a:rPr lang="zh-CN" altLang="en-US" sz="2400" dirty="0" smtClean="0"/>
              <a:t>基于群智能的优化算法</a:t>
            </a:r>
          </a:p>
        </p:txBody>
      </p:sp>
      <p:pic>
        <p:nvPicPr>
          <p:cNvPr id="746500" name="Picture 4" desc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819" y="2302897"/>
            <a:ext cx="297061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6501" name="Picture 5" descr="1_200804160126001IpxS"/>
          <p:cNvPicPr>
            <a:picLocks noChangeAspect="1" noChangeArrowheads="1"/>
          </p:cNvPicPr>
          <p:nvPr/>
        </p:nvPicPr>
        <p:blipFill>
          <a:blip r:embed="rId5">
            <a:extLst>
              <a:ext uri="{28A0092B-C50C-407E-A947-70E740481C1C}">
                <a14:useLocalDpi xmlns:a14="http://schemas.microsoft.com/office/drawing/2010/main" val="0"/>
              </a:ext>
            </a:extLst>
          </a:blip>
          <a:srcRect r="4912" b="7869"/>
          <a:stretch>
            <a:fillRect/>
          </a:stretch>
        </p:blipFill>
        <p:spPr bwMode="auto">
          <a:xfrm>
            <a:off x="3664483" y="226561"/>
            <a:ext cx="2969419" cy="190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6502" name="Rectangle 6"/>
          <p:cNvSpPr>
            <a:spLocks noChangeArrowheads="1"/>
          </p:cNvSpPr>
          <p:nvPr/>
        </p:nvSpPr>
        <p:spPr bwMode="auto">
          <a:xfrm>
            <a:off x="16558" y="1580183"/>
            <a:ext cx="3402806"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6"/>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7"/>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8"/>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lvl="1" eaLnBrk="1" hangingPunct="1"/>
            <a:endParaRPr lang="zh-CN" altLang="en-US" sz="2000" dirty="0">
              <a:latin typeface="楷体_GB2312" pitchFamily="49" charset="-122"/>
            </a:endParaRPr>
          </a:p>
        </p:txBody>
      </p:sp>
      <p:sp>
        <p:nvSpPr>
          <p:cNvPr id="746503" name="Rectangle 7"/>
          <p:cNvSpPr>
            <a:spLocks noChangeArrowheads="1"/>
          </p:cNvSpPr>
          <p:nvPr/>
        </p:nvSpPr>
        <p:spPr bwMode="auto">
          <a:xfrm>
            <a:off x="27894" y="2302897"/>
            <a:ext cx="3636589"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6"/>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7"/>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8"/>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r>
              <a:rPr lang="zh-CN" altLang="en-US" sz="2000" b="1" dirty="0">
                <a:ea typeface="黑体" panose="02010609060101010101" pitchFamily="49" charset="-122"/>
              </a:rPr>
              <a:t>优点</a:t>
            </a:r>
          </a:p>
          <a:p>
            <a:pPr lvl="1" eaLnBrk="1" hangingPunct="1"/>
            <a:r>
              <a:rPr lang="zh-CN" altLang="en-US" sz="2000" dirty="0">
                <a:latin typeface="楷体_GB2312" pitchFamily="49" charset="-122"/>
              </a:rPr>
              <a:t>灵活性</a:t>
            </a:r>
          </a:p>
          <a:p>
            <a:pPr lvl="1" eaLnBrk="1" hangingPunct="1"/>
            <a:r>
              <a:rPr lang="zh-CN" altLang="en-US" sz="2000" dirty="0">
                <a:latin typeface="楷体_GB2312" pitchFamily="49" charset="-122"/>
              </a:rPr>
              <a:t>稳健性</a:t>
            </a:r>
          </a:p>
          <a:p>
            <a:pPr lvl="1" eaLnBrk="1" hangingPunct="1"/>
            <a:r>
              <a:rPr lang="zh-CN" altLang="en-US" sz="2000" dirty="0">
                <a:latin typeface="楷体_GB2312" pitchFamily="49" charset="-122"/>
              </a:rPr>
              <a:t>自组织</a:t>
            </a:r>
          </a:p>
          <a:p>
            <a:pPr lvl="1" eaLnBrk="1" hangingPunct="1"/>
            <a:r>
              <a:rPr lang="zh-CN" altLang="en-US" sz="2000" dirty="0">
                <a:latin typeface="楷体_GB2312" pitchFamily="49" charset="-122"/>
              </a:rPr>
              <a:t>潜在的并行性和分布式</a:t>
            </a:r>
          </a:p>
        </p:txBody>
      </p:sp>
      <p:sp>
        <p:nvSpPr>
          <p:cNvPr id="746504" name="Rectangle 8"/>
          <p:cNvSpPr>
            <a:spLocks noChangeArrowheads="1"/>
          </p:cNvSpPr>
          <p:nvPr/>
        </p:nvSpPr>
        <p:spPr bwMode="auto">
          <a:xfrm>
            <a:off x="242888" y="4373166"/>
            <a:ext cx="6372225" cy="684609"/>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Blip>
                <a:blip r:embed="rId6"/>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7"/>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8"/>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2100" b="1">
                <a:solidFill>
                  <a:srgbClr val="FF0000"/>
                </a:solidFill>
                <a:latin typeface="Arial" panose="020B0604020202020204" pitchFamily="34" charset="0"/>
              </a:rPr>
              <a:t>已有的群智能理论和应用研究证明群智能方法是一种能够有效解决大多数优化问题的新方法</a:t>
            </a:r>
          </a:p>
        </p:txBody>
      </p:sp>
    </p:spTree>
    <p:custDataLst>
      <p:tags r:id="rId1"/>
    </p:custDataLst>
    <p:extLst>
      <p:ext uri="{BB962C8B-B14F-4D97-AF65-F5344CB8AC3E}">
        <p14:creationId xmlns:p14="http://schemas.microsoft.com/office/powerpoint/2010/main" val="21474995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46500"/>
                                        </p:tgtEl>
                                        <p:attrNameLst>
                                          <p:attrName>style.visibility</p:attrName>
                                        </p:attrNameLst>
                                      </p:cBhvr>
                                      <p:to>
                                        <p:strVal val="visible"/>
                                      </p:to>
                                    </p:set>
                                    <p:animEffect transition="in" filter="blinds(horizontal)">
                                      <p:cBhvr>
                                        <p:cTn id="7" dur="500"/>
                                        <p:tgtEl>
                                          <p:spTgt spid="7465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nodePh="1">
                                  <p:stCondLst>
                                    <p:cond delay="0"/>
                                  </p:stCondLst>
                                  <p:endCondLst>
                                    <p:cond evt="begin" delay="0">
                                      <p:tn val="10"/>
                                    </p:cond>
                                  </p:endCondLst>
                                  <p:childTnLst>
                                    <p:set>
                                      <p:cBhvr>
                                        <p:cTn id="11" dur="1" fill="hold">
                                          <p:stCondLst>
                                            <p:cond delay="0"/>
                                          </p:stCondLst>
                                        </p:cTn>
                                        <p:tgtEl>
                                          <p:spTgt spid="746502"/>
                                        </p:tgtEl>
                                        <p:attrNameLst>
                                          <p:attrName>style.visibility</p:attrName>
                                        </p:attrNameLst>
                                      </p:cBhvr>
                                      <p:to>
                                        <p:strVal val="visible"/>
                                      </p:to>
                                    </p:set>
                                    <p:animEffect transition="in" filter="blinds(horizontal)">
                                      <p:cBhvr>
                                        <p:cTn id="12" dur="500"/>
                                        <p:tgtEl>
                                          <p:spTgt spid="7465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46501"/>
                                        </p:tgtEl>
                                        <p:attrNameLst>
                                          <p:attrName>style.visibility</p:attrName>
                                        </p:attrNameLst>
                                      </p:cBhvr>
                                      <p:to>
                                        <p:strVal val="visible"/>
                                      </p:to>
                                    </p:set>
                                    <p:animEffect transition="in" filter="blinds(horizontal)">
                                      <p:cBhvr>
                                        <p:cTn id="17" dur="500"/>
                                        <p:tgtEl>
                                          <p:spTgt spid="7465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46503"/>
                                        </p:tgtEl>
                                        <p:attrNameLst>
                                          <p:attrName>style.visibility</p:attrName>
                                        </p:attrNameLst>
                                      </p:cBhvr>
                                      <p:to>
                                        <p:strVal val="visible"/>
                                      </p:to>
                                    </p:set>
                                    <p:animEffect transition="in" filter="blinds(horizontal)">
                                      <p:cBhvr>
                                        <p:cTn id="22" dur="500"/>
                                        <p:tgtEl>
                                          <p:spTgt spid="7465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46504"/>
                                        </p:tgtEl>
                                        <p:attrNameLst>
                                          <p:attrName>style.visibility</p:attrName>
                                        </p:attrNameLst>
                                      </p:cBhvr>
                                      <p:to>
                                        <p:strVal val="visible"/>
                                      </p:to>
                                    </p:set>
                                    <p:animEffect transition="in" filter="blinds(horizontal)">
                                      <p:cBhvr>
                                        <p:cTn id="27" dur="500"/>
                                        <p:tgtEl>
                                          <p:spTgt spid="746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6502" grpId="0"/>
      <p:bldP spid="746503" grpId="0"/>
      <p:bldP spid="74650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xfrm>
            <a:off x="2369965" y="771550"/>
            <a:ext cx="4104456" cy="504056"/>
          </a:xfrm>
        </p:spPr>
        <p:txBody>
          <a:bodyPr/>
          <a:lstStyle/>
          <a:p>
            <a:r>
              <a:rPr lang="zh-CN" altLang="en-US" sz="3200" dirty="0"/>
              <a:t>基于群智能的优化算法</a:t>
            </a:r>
            <a:endParaRPr lang="ko-KR" altLang="en-US" sz="3200" dirty="0"/>
          </a:p>
        </p:txBody>
      </p:sp>
      <p:sp>
        <p:nvSpPr>
          <p:cNvPr id="3" name="텍스트 개체 틀 2"/>
          <p:cNvSpPr>
            <a:spLocks noGrp="1"/>
          </p:cNvSpPr>
          <p:nvPr>
            <p:ph type="body" sz="quarter" idx="11"/>
          </p:nvPr>
        </p:nvSpPr>
        <p:spPr>
          <a:xfrm>
            <a:off x="2184028" y="1880883"/>
            <a:ext cx="3469821" cy="385578"/>
          </a:xfrm>
        </p:spPr>
        <p:txBody>
          <a:bodyPr/>
          <a:lstStyle/>
          <a:p>
            <a:r>
              <a:rPr lang="en-US" altLang="ko-KR" sz="3200" b="1" dirty="0" smtClean="0"/>
              <a:t>01</a:t>
            </a:r>
            <a:r>
              <a:rPr lang="en-US" altLang="ko-KR" sz="3200" dirty="0" smtClean="0"/>
              <a:t>.</a:t>
            </a:r>
            <a:r>
              <a:rPr lang="zh-CN" altLang="en-US" sz="3200" dirty="0"/>
              <a:t>粒群优化算法</a:t>
            </a:r>
            <a:endParaRPr lang="ko-KR" altLang="en-US" sz="3200" dirty="0"/>
          </a:p>
        </p:txBody>
      </p:sp>
      <p:sp>
        <p:nvSpPr>
          <p:cNvPr id="4" name="텍스트 개체 틀 3"/>
          <p:cNvSpPr>
            <a:spLocks noGrp="1"/>
          </p:cNvSpPr>
          <p:nvPr>
            <p:ph type="body" sz="quarter" idx="12"/>
          </p:nvPr>
        </p:nvSpPr>
        <p:spPr>
          <a:xfrm>
            <a:off x="2204864" y="2649736"/>
            <a:ext cx="3469821" cy="385578"/>
          </a:xfrm>
        </p:spPr>
        <p:txBody>
          <a:bodyPr/>
          <a:lstStyle/>
          <a:p>
            <a:r>
              <a:rPr lang="en-US" altLang="ko-KR" sz="3200" b="1" dirty="0" smtClean="0"/>
              <a:t>02 </a:t>
            </a:r>
            <a:r>
              <a:rPr lang="zh-CN" altLang="en-US" sz="3200" dirty="0" smtClean="0"/>
              <a:t>蚁</a:t>
            </a:r>
            <a:r>
              <a:rPr lang="zh-CN" altLang="en-US" sz="3200" dirty="0"/>
              <a:t>群算法</a:t>
            </a:r>
            <a:endParaRPr lang="ko-KR" altLang="en-US" sz="3200" dirty="0"/>
          </a:p>
        </p:txBody>
      </p:sp>
      <p:sp>
        <p:nvSpPr>
          <p:cNvPr id="13" name="文本框 12"/>
          <p:cNvSpPr txBox="1"/>
          <p:nvPr/>
        </p:nvSpPr>
        <p:spPr>
          <a:xfrm>
            <a:off x="692696" y="1642196"/>
            <a:ext cx="1080120" cy="1200329"/>
          </a:xfrm>
          <a:prstGeom prst="rect">
            <a:avLst/>
          </a:prstGeom>
          <a:noFill/>
        </p:spPr>
        <p:txBody>
          <a:bodyPr wrap="square" rtlCol="0">
            <a:spAutoFit/>
          </a:bodyPr>
          <a:lstStyle/>
          <a:p>
            <a:r>
              <a:rPr lang="zh-CN" altLang="en-US" sz="3600" dirty="0"/>
              <a:t>目录</a:t>
            </a:r>
          </a:p>
        </p:txBody>
      </p:sp>
      <p:pic>
        <p:nvPicPr>
          <p:cNvPr id="6" name="그림 9"/>
          <p:cNvPicPr>
            <a:picLocks noChangeAspect="1"/>
          </p:cNvPicPr>
          <p:nvPr/>
        </p:nvPicPr>
        <p:blipFill rotWithShape="1">
          <a:blip r:embed="rId2" cstate="print">
            <a:extLst>
              <a:ext uri="{28A0092B-C50C-407E-A947-70E740481C1C}">
                <a14:useLocalDpi xmlns:a14="http://schemas.microsoft.com/office/drawing/2010/main" val="0"/>
              </a:ext>
            </a:extLst>
          </a:blip>
          <a:srcRect r="64524"/>
          <a:stretch/>
        </p:blipFill>
        <p:spPr>
          <a:xfrm>
            <a:off x="5301208" y="2017390"/>
            <a:ext cx="1393371" cy="2945717"/>
          </a:xfrm>
          <a:prstGeom prst="rect">
            <a:avLst/>
          </a:prstGeom>
        </p:spPr>
      </p:pic>
    </p:spTree>
    <p:extLst>
      <p:ext uri="{BB962C8B-B14F-4D97-AF65-F5344CB8AC3E}">
        <p14:creationId xmlns:p14="http://schemas.microsoft.com/office/powerpoint/2010/main" val="5524438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xfrm>
            <a:off x="2888456" y="1943463"/>
            <a:ext cx="3835004" cy="632605"/>
          </a:xfrm>
        </p:spPr>
        <p:txBody>
          <a:bodyPr/>
          <a:lstStyle/>
          <a:p>
            <a:r>
              <a:rPr lang="en-US" altLang="ko-KR" smtClean="0"/>
              <a:t>01</a:t>
            </a:r>
            <a:endParaRPr lang="ko-KR" altLang="en-US"/>
          </a:p>
        </p:txBody>
      </p:sp>
      <p:sp>
        <p:nvSpPr>
          <p:cNvPr id="4" name="텍스트 개체 틀 3"/>
          <p:cNvSpPr>
            <a:spLocks noGrp="1"/>
          </p:cNvSpPr>
          <p:nvPr>
            <p:ph type="body" sz="quarter" idx="12"/>
          </p:nvPr>
        </p:nvSpPr>
        <p:spPr/>
        <p:txBody>
          <a:bodyPr/>
          <a:lstStyle/>
          <a:p>
            <a:r>
              <a:rPr lang="zh-CN" altLang="en-US" sz="3600" dirty="0"/>
              <a:t>粒群优化算法</a:t>
            </a:r>
            <a:endParaRPr lang="ko-KR" altLang="en-US" sz="3600" dirty="0"/>
          </a:p>
        </p:txBody>
      </p:sp>
      <p:pic>
        <p:nvPicPr>
          <p:cNvPr id="5" name="그림 3"/>
          <p:cNvPicPr>
            <a:picLocks noChangeAspect="1"/>
          </p:cNvPicPr>
          <p:nvPr/>
        </p:nvPicPr>
        <p:blipFill rotWithShape="1">
          <a:blip r:embed="rId2">
            <a:extLst>
              <a:ext uri="{28A0092B-C50C-407E-A947-70E740481C1C}">
                <a14:useLocalDpi xmlns:a14="http://schemas.microsoft.com/office/drawing/2010/main" val="0"/>
              </a:ext>
            </a:extLst>
          </a:blip>
          <a:srcRect t="-1" r="70714" b="52073"/>
          <a:stretch/>
        </p:blipFill>
        <p:spPr>
          <a:xfrm>
            <a:off x="476672" y="483518"/>
            <a:ext cx="2269063" cy="2785071"/>
          </a:xfrm>
          <a:prstGeom prst="rect">
            <a:avLst/>
          </a:prstGeom>
        </p:spPr>
      </p:pic>
    </p:spTree>
    <p:extLst>
      <p:ext uri="{BB962C8B-B14F-4D97-AF65-F5344CB8AC3E}">
        <p14:creationId xmlns:p14="http://schemas.microsoft.com/office/powerpoint/2010/main" val="311446160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1249958021dde151a3d536aa86cd487bbbac94bc"/>
</p:tagLst>
</file>

<file path=ppt/tags/tag10.xml><?xml version="1.0" encoding="utf-8"?>
<p:tagLst xmlns:a="http://schemas.openxmlformats.org/drawingml/2006/main" xmlns:r="http://schemas.openxmlformats.org/officeDocument/2006/relationships" xmlns:p="http://schemas.openxmlformats.org/presentationml/2006/main">
  <p:tag name="TIMING" val="|1.1|1.1"/>
</p:tagLst>
</file>

<file path=ppt/tags/tag11.xml><?xml version="1.0" encoding="utf-8"?>
<p:tagLst xmlns:a="http://schemas.openxmlformats.org/drawingml/2006/main" xmlns:r="http://schemas.openxmlformats.org/officeDocument/2006/relationships" xmlns:p="http://schemas.openxmlformats.org/presentationml/2006/main">
  <p:tag name="TIMING" val="|0.9|1.5|1|1.1"/>
</p:tagLst>
</file>

<file path=ppt/tags/tag12.xml><?xml version="1.0" encoding="utf-8"?>
<p:tagLst xmlns:a="http://schemas.openxmlformats.org/drawingml/2006/main" xmlns:r="http://schemas.openxmlformats.org/officeDocument/2006/relationships" xmlns:p="http://schemas.openxmlformats.org/presentationml/2006/main">
  <p:tag name="TIMING" val="|3.3|39.6"/>
</p:tagLst>
</file>

<file path=ppt/tags/tag13.xml><?xml version="1.0" encoding="utf-8"?>
<p:tagLst xmlns:a="http://schemas.openxmlformats.org/drawingml/2006/main" xmlns:r="http://schemas.openxmlformats.org/officeDocument/2006/relationships" xmlns:p="http://schemas.openxmlformats.org/presentationml/2006/main">
  <p:tag name="TIMING" val="|1.2|10.9|58.9|16.8|57"/>
</p:tagLst>
</file>

<file path=ppt/tags/tag14.xml><?xml version="1.0" encoding="utf-8"?>
<p:tagLst xmlns:a="http://schemas.openxmlformats.org/drawingml/2006/main" xmlns:r="http://schemas.openxmlformats.org/officeDocument/2006/relationships" xmlns:p="http://schemas.openxmlformats.org/presentationml/2006/main">
  <p:tag name="TIMING" val="|0.9|1.3"/>
</p:tagLst>
</file>

<file path=ppt/tags/tag15.xml><?xml version="1.0" encoding="utf-8"?>
<p:tagLst xmlns:a="http://schemas.openxmlformats.org/drawingml/2006/main" xmlns:r="http://schemas.openxmlformats.org/officeDocument/2006/relationships" xmlns:p="http://schemas.openxmlformats.org/presentationml/2006/main">
  <p:tag name="TIMING" val="|0|1.9|1.7|1.6"/>
</p:tagLst>
</file>

<file path=ppt/tags/tag16.xml><?xml version="1.0" encoding="utf-8"?>
<p:tagLst xmlns:a="http://schemas.openxmlformats.org/drawingml/2006/main" xmlns:r="http://schemas.openxmlformats.org/officeDocument/2006/relationships" xmlns:p="http://schemas.openxmlformats.org/presentationml/2006/main">
  <p:tag name="TIMING" val="|0.1"/>
</p:tagLst>
</file>

<file path=ppt/tags/tag17.xml><?xml version="1.0" encoding="utf-8"?>
<p:tagLst xmlns:a="http://schemas.openxmlformats.org/drawingml/2006/main" xmlns:r="http://schemas.openxmlformats.org/officeDocument/2006/relationships" xmlns:p="http://schemas.openxmlformats.org/presentationml/2006/main">
  <p:tag name="TIMING" val="|0.8|10.5|1.2|30.3|10.2|66.7"/>
</p:tagLst>
</file>

<file path=ppt/tags/tag18.xml><?xml version="1.0" encoding="utf-8"?>
<p:tagLst xmlns:a="http://schemas.openxmlformats.org/drawingml/2006/main" xmlns:r="http://schemas.openxmlformats.org/officeDocument/2006/relationships" xmlns:p="http://schemas.openxmlformats.org/presentationml/2006/main">
  <p:tag name="TIMING" val="|0.2|1.1|1.4"/>
</p:tagLst>
</file>

<file path=ppt/tags/tag19.xml><?xml version="1.0" encoding="utf-8"?>
<p:tagLst xmlns:a="http://schemas.openxmlformats.org/drawingml/2006/main" xmlns:r="http://schemas.openxmlformats.org/officeDocument/2006/relationships" xmlns:p="http://schemas.openxmlformats.org/presentationml/2006/main">
  <p:tag name="TIMING" val="|1.6"/>
</p:tagLst>
</file>

<file path=ppt/tags/tag2.xml><?xml version="1.0" encoding="utf-8"?>
<p:tagLst xmlns:a="http://schemas.openxmlformats.org/drawingml/2006/main" xmlns:r="http://schemas.openxmlformats.org/officeDocument/2006/relationships" xmlns:p="http://schemas.openxmlformats.org/presentationml/2006/main">
  <p:tag name="TIMING" val="|1.5|5.3|17.6|14.6|3.4"/>
</p:tagLst>
</file>

<file path=ppt/tags/tag20.xml><?xml version="1.0" encoding="utf-8"?>
<p:tagLst xmlns:a="http://schemas.openxmlformats.org/drawingml/2006/main" xmlns:r="http://schemas.openxmlformats.org/officeDocument/2006/relationships" xmlns:p="http://schemas.openxmlformats.org/presentationml/2006/main">
  <p:tag name="TIMING" val="|0"/>
</p:tagLst>
</file>

<file path=ppt/tags/tag21.xml><?xml version="1.0" encoding="utf-8"?>
<p:tagLst xmlns:a="http://schemas.openxmlformats.org/drawingml/2006/main" xmlns:r="http://schemas.openxmlformats.org/officeDocument/2006/relationships" xmlns:p="http://schemas.openxmlformats.org/presentationml/2006/main">
  <p:tag name="TIMING" val="|0.5|1.4"/>
</p:tagLst>
</file>

<file path=ppt/tags/tag22.xml><?xml version="1.0" encoding="utf-8"?>
<p:tagLst xmlns:a="http://schemas.openxmlformats.org/drawingml/2006/main" xmlns:r="http://schemas.openxmlformats.org/officeDocument/2006/relationships" xmlns:p="http://schemas.openxmlformats.org/presentationml/2006/main">
  <p:tag name="TIMING" val="|0.2"/>
</p:tagLst>
</file>

<file path=ppt/tags/tag23.xml><?xml version="1.0" encoding="utf-8"?>
<p:tagLst xmlns:a="http://schemas.openxmlformats.org/drawingml/2006/main" xmlns:r="http://schemas.openxmlformats.org/officeDocument/2006/relationships" xmlns:p="http://schemas.openxmlformats.org/presentationml/2006/main">
  <p:tag name="TIMING" val="|0"/>
</p:tagLst>
</file>

<file path=ppt/tags/tag24.xml><?xml version="1.0" encoding="utf-8"?>
<p:tagLst xmlns:a="http://schemas.openxmlformats.org/drawingml/2006/main" xmlns:r="http://schemas.openxmlformats.org/officeDocument/2006/relationships" xmlns:p="http://schemas.openxmlformats.org/presentationml/2006/main">
  <p:tag name="TIMING" val="|0.2|2.3"/>
</p:tagLst>
</file>

<file path=ppt/tags/tag25.xml><?xml version="1.0" encoding="utf-8"?>
<p:tagLst xmlns:a="http://schemas.openxmlformats.org/drawingml/2006/main" xmlns:r="http://schemas.openxmlformats.org/officeDocument/2006/relationships" xmlns:p="http://schemas.openxmlformats.org/presentationml/2006/main">
  <p:tag name="TIMING" val="|2.4|7.3|1.9|5.7|5.3|7.2|9.4"/>
</p:tagLst>
</file>

<file path=ppt/tags/tag26.xml><?xml version="1.0" encoding="utf-8"?>
<p:tagLst xmlns:a="http://schemas.openxmlformats.org/drawingml/2006/main" xmlns:r="http://schemas.openxmlformats.org/officeDocument/2006/relationships" xmlns:p="http://schemas.openxmlformats.org/presentationml/2006/main">
  <p:tag name="TIMING" val="|0.6|13|1.4"/>
</p:tagLst>
</file>

<file path=ppt/tags/tag27.xml><?xml version="1.0" encoding="utf-8"?>
<p:tagLst xmlns:a="http://schemas.openxmlformats.org/drawingml/2006/main" xmlns:r="http://schemas.openxmlformats.org/officeDocument/2006/relationships" xmlns:p="http://schemas.openxmlformats.org/presentationml/2006/main">
  <p:tag name="TIMING" val="|4.1|1.2|11.1|6.6|1.5|9.4"/>
</p:tagLst>
</file>

<file path=ppt/tags/tag28.xml><?xml version="1.0" encoding="utf-8"?>
<p:tagLst xmlns:a="http://schemas.openxmlformats.org/drawingml/2006/main" xmlns:r="http://schemas.openxmlformats.org/officeDocument/2006/relationships" xmlns:p="http://schemas.openxmlformats.org/presentationml/2006/main">
  <p:tag name="TIMING" val="|1|1.4|17.7"/>
</p:tagLst>
</file>

<file path=ppt/tags/tag3.xml><?xml version="1.0" encoding="utf-8"?>
<p:tagLst xmlns:a="http://schemas.openxmlformats.org/drawingml/2006/main" xmlns:r="http://schemas.openxmlformats.org/officeDocument/2006/relationships" xmlns:p="http://schemas.openxmlformats.org/presentationml/2006/main">
  <p:tag name="TIMING" val="|0.7|30|10.3|48.1|14"/>
</p:tagLst>
</file>

<file path=ppt/tags/tag4.xml><?xml version="1.0" encoding="utf-8"?>
<p:tagLst xmlns:a="http://schemas.openxmlformats.org/drawingml/2006/main" xmlns:r="http://schemas.openxmlformats.org/officeDocument/2006/relationships" xmlns:p="http://schemas.openxmlformats.org/presentationml/2006/main">
  <p:tag name="TIMING" val="|1|1.9|5.7|7|9.4|3.9|13.9"/>
</p:tagLst>
</file>

<file path=ppt/tags/tag5.xml><?xml version="1.0" encoding="utf-8"?>
<p:tagLst xmlns:a="http://schemas.openxmlformats.org/drawingml/2006/main" xmlns:r="http://schemas.openxmlformats.org/officeDocument/2006/relationships" xmlns:p="http://schemas.openxmlformats.org/presentationml/2006/main">
  <p:tag name="TIMING" val="|0.7|3.1"/>
</p:tagLst>
</file>

<file path=ppt/tags/tag6.xml><?xml version="1.0" encoding="utf-8"?>
<p:tagLst xmlns:a="http://schemas.openxmlformats.org/drawingml/2006/main" xmlns:r="http://schemas.openxmlformats.org/officeDocument/2006/relationships" xmlns:p="http://schemas.openxmlformats.org/presentationml/2006/main">
  <p:tag name="TIMING" val="|1.2|3.9"/>
</p:tagLst>
</file>

<file path=ppt/tags/tag7.xml><?xml version="1.0" encoding="utf-8"?>
<p:tagLst xmlns:a="http://schemas.openxmlformats.org/drawingml/2006/main" xmlns:r="http://schemas.openxmlformats.org/officeDocument/2006/relationships" xmlns:p="http://schemas.openxmlformats.org/presentationml/2006/main">
  <p:tag name="TIMING" val="|8.8|16.6|4.7|2.9|12.1|2.7|7.3"/>
</p:tagLst>
</file>

<file path=ppt/tags/tag8.xml><?xml version="1.0" encoding="utf-8"?>
<p:tagLst xmlns:a="http://schemas.openxmlformats.org/drawingml/2006/main" xmlns:r="http://schemas.openxmlformats.org/officeDocument/2006/relationships" xmlns:p="http://schemas.openxmlformats.org/presentationml/2006/main">
  <p:tag name="TIMING" val="|1.9|8.3|9.4|10.3|18.7|2.3|18.9|12.3|17.2|1.1|4.3"/>
</p:tagLst>
</file>

<file path=ppt/tags/tag9.xml><?xml version="1.0" encoding="utf-8"?>
<p:tagLst xmlns:a="http://schemas.openxmlformats.org/drawingml/2006/main" xmlns:r="http://schemas.openxmlformats.org/officeDocument/2006/relationships" xmlns:p="http://schemas.openxmlformats.org/presentationml/2006/main">
  <p:tag name="TIMING" val="|71.7"/>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1747</TotalTime>
  <Words>7066</Words>
  <Application>Microsoft Office PowerPoint</Application>
  <PresentationFormat>自定义</PresentationFormat>
  <Paragraphs>614</Paragraphs>
  <Slides>58</Slides>
  <Notes>38</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5</vt:i4>
      </vt:variant>
      <vt:variant>
        <vt:lpstr>幻灯片标题</vt:lpstr>
      </vt:variant>
      <vt:variant>
        <vt:i4>58</vt:i4>
      </vt:variant>
    </vt:vector>
  </HeadingPairs>
  <TitlesOfParts>
    <vt:vector size="83" baseType="lpstr">
      <vt:lpstr>-apple-system</vt:lpstr>
      <vt:lpstr>맑은 고딕</vt:lpstr>
      <vt:lpstr>PingFang SC</vt:lpstr>
      <vt:lpstr>新細明體</vt:lpstr>
      <vt:lpstr>黑体</vt:lpstr>
      <vt:lpstr>华文行楷</vt:lpstr>
      <vt:lpstr>华文琥珀</vt:lpstr>
      <vt:lpstr>华文楷体</vt:lpstr>
      <vt:lpstr>楷体_GB2312</vt:lpstr>
      <vt:lpstr>宋体</vt:lpstr>
      <vt:lpstr>微软雅黑</vt:lpstr>
      <vt:lpstr>Arial</vt:lpstr>
      <vt:lpstr>Calibri</vt:lpstr>
      <vt:lpstr>Cambria Math</vt:lpstr>
      <vt:lpstr>Candara</vt:lpstr>
      <vt:lpstr>Courier New</vt:lpstr>
      <vt:lpstr>Times New Roman</vt:lpstr>
      <vt:lpstr>Verdana</vt:lpstr>
      <vt:lpstr>Wingdings</vt:lpstr>
      <vt:lpstr>Office 테마</vt:lpstr>
      <vt:lpstr>Equation</vt:lpstr>
      <vt:lpstr>公式</vt:lpstr>
      <vt:lpstr>MathType 6.0 Equation</vt:lpstr>
      <vt:lpstr>方程式</vt:lpstr>
      <vt:lpstr>Image</vt:lpstr>
      <vt:lpstr>PowerPoint 演示文稿</vt:lpstr>
      <vt:lpstr>PowerPoint 演示文稿</vt:lpstr>
      <vt:lpstr>PowerPoint 演示文稿</vt:lpstr>
      <vt:lpstr>PowerPoint 演示文稿</vt:lpstr>
      <vt:lpstr>群智能的起源和发展</vt:lpstr>
      <vt:lpstr>PowerPoint 演示文稿</vt:lpstr>
      <vt:lpstr>基于群智能的优化算法</vt:lpstr>
      <vt:lpstr>PowerPoint 演示文稿</vt:lpstr>
      <vt:lpstr>PowerPoint 演示文稿</vt:lpstr>
      <vt:lpstr>粒群优化算法</vt:lpstr>
      <vt:lpstr>PowerPoint 演示文稿</vt:lpstr>
      <vt:lpstr>鸟群觅食</vt:lpstr>
      <vt:lpstr>群体协作</vt:lpstr>
      <vt:lpstr>粒子群优化算法思想</vt:lpstr>
      <vt:lpstr>粒子群优化算法数学解释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粒子群算法流程图</vt:lpstr>
      <vt:lpstr>粒子群算法步骤</vt:lpstr>
      <vt:lpstr>粒子群优化算法示例</vt:lpstr>
      <vt:lpstr>PowerPoint 演示文稿</vt:lpstr>
      <vt:lpstr>PowerPoint 演示文稿</vt:lpstr>
      <vt:lpstr>粒子群优化算法的应用</vt:lpstr>
      <vt:lpstr>PowerPoint 演示文稿</vt:lpstr>
      <vt:lpstr>PowerPoint 演示文稿</vt:lpstr>
      <vt:lpstr>PowerPoint 演示文稿</vt:lpstr>
      <vt:lpstr>PowerPoint 演示文稿</vt:lpstr>
      <vt:lpstr>PowerPoint 演示文稿</vt:lpstr>
      <vt:lpstr>双桥实验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蚁群算法应用举例——聚类问题</vt:lpstr>
      <vt:lpstr>蚁群算法应用举例——路由问题</vt:lpstr>
      <vt:lpstr>PowerPoint 演示文稿</vt:lpstr>
      <vt:lpstr>群智能优化算法与进化计算</vt:lpstr>
      <vt:lpstr>基于群智能的优化算法</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zirong gao</dc:creator>
  <cp:lastModifiedBy>gao zirong</cp:lastModifiedBy>
  <cp:revision>100</cp:revision>
  <dcterms:created xsi:type="dcterms:W3CDTF">2014-02-18T09:33:50Z</dcterms:created>
  <dcterms:modified xsi:type="dcterms:W3CDTF">2020-04-29T15:29:09Z</dcterms:modified>
</cp:coreProperties>
</file>